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comments/modernComment_105_0.xml" ContentType="application/vnd.ms-powerpoint.comments+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4.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0F_0.xml" ContentType="application/vnd.ms-powerpoint.comments+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8.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32"/>
  </p:notesMasterIdLst>
  <p:sldIdLst>
    <p:sldId id="256" r:id="rId2"/>
    <p:sldId id="257" r:id="rId3"/>
    <p:sldId id="258" r:id="rId4"/>
    <p:sldId id="260" r:id="rId5"/>
    <p:sldId id="261" r:id="rId6"/>
    <p:sldId id="263" r:id="rId7"/>
    <p:sldId id="268" r:id="rId8"/>
    <p:sldId id="288" r:id="rId9"/>
    <p:sldId id="264" r:id="rId10"/>
    <p:sldId id="266" r:id="rId11"/>
    <p:sldId id="291" r:id="rId12"/>
    <p:sldId id="292" r:id="rId13"/>
    <p:sldId id="295" r:id="rId14"/>
    <p:sldId id="293" r:id="rId15"/>
    <p:sldId id="294" r:id="rId16"/>
    <p:sldId id="297" r:id="rId17"/>
    <p:sldId id="267" r:id="rId18"/>
    <p:sldId id="270" r:id="rId19"/>
    <p:sldId id="273" r:id="rId20"/>
    <p:sldId id="275" r:id="rId21"/>
    <p:sldId id="298" r:id="rId22"/>
    <p:sldId id="277" r:id="rId23"/>
    <p:sldId id="278" r:id="rId24"/>
    <p:sldId id="279" r:id="rId25"/>
    <p:sldId id="280" r:id="rId26"/>
    <p:sldId id="282" r:id="rId27"/>
    <p:sldId id="285" r:id="rId28"/>
    <p:sldId id="271" r:id="rId29"/>
    <p:sldId id="289" r:id="rId30"/>
    <p:sldId id="290"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BD5F07-387C-2CED-39C5-A0D3E5656AAD}" name="Tami Nomack" initials="TN" userId="S::tnomack@manchesterct.gov::2675b355-449e-48e9-9e9a-7928875320d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E94D81-5BB5-4CE6-9792-8B3200BBEF5E}" v="113" dt="2026-09-01T01:46:55.9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998" autoAdjust="0"/>
  </p:normalViewPr>
  <p:slideViewPr>
    <p:cSldViewPr snapToGrid="0" snapToObjects="1">
      <p:cViewPr varScale="1">
        <p:scale>
          <a:sx n="85" d="100"/>
          <a:sy n="85" d="100"/>
        </p:scale>
        <p:origin x="23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r>
              <a:rPr lang="en-US">
                <a:solidFill>
                  <a:schemeClr val="tx2"/>
                </a:solidFill>
              </a:rPr>
              <a:t>Owner-Occupancy</a:t>
            </a:r>
            <a:r>
              <a:rPr lang="en-US" baseline="0">
                <a:solidFill>
                  <a:schemeClr val="tx2"/>
                </a:solidFill>
              </a:rPr>
              <a:t> Rates in CT Municipalities With Similar Populations</a:t>
            </a:r>
            <a:endParaRPr lang="en-US">
              <a:solidFill>
                <a:schemeClr val="tx2"/>
              </a:solidFill>
            </a:endParaRPr>
          </a:p>
        </c:rich>
      </c:tx>
      <c:layout>
        <c:manualLayout>
          <c:xMode val="edge"/>
          <c:yMode val="edge"/>
          <c:x val="0.10505555555555554"/>
          <c:y val="2.777777777777777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endParaRPr lang="en-US"/>
        </a:p>
      </c:txPr>
    </c:title>
    <c:autoTitleDeleted val="0"/>
    <c:plotArea>
      <c:layout/>
      <c:barChart>
        <c:barDir val="bar"/>
        <c:grouping val="clustered"/>
        <c:varyColors val="0"/>
        <c:ser>
          <c:idx val="0"/>
          <c:order val="0"/>
          <c:tx>
            <c:strRef>
              <c:f>'SIMILAR SIZE MUNICIPALITIES'!$B$1</c:f>
              <c:strCache>
                <c:ptCount val="1"/>
                <c:pt idx="0">
                  <c:v>OWNER OCCUPANCY</c:v>
                </c:pt>
              </c:strCache>
            </c:strRef>
          </c:tx>
          <c:spPr>
            <a:solidFill>
              <a:schemeClr val="accent1"/>
            </a:solidFill>
            <a:ln>
              <a:noFill/>
            </a:ln>
            <a:effectLst/>
          </c:spPr>
          <c:invertIfNegative val="0"/>
          <c:dPt>
            <c:idx val="5"/>
            <c:invertIfNegative val="0"/>
            <c:bubble3D val="0"/>
            <c:spPr>
              <a:solidFill>
                <a:srgbClr val="FF0000"/>
              </a:solidFill>
              <a:ln>
                <a:noFill/>
              </a:ln>
              <a:effectLst/>
            </c:spPr>
            <c:extLst>
              <c:ext xmlns:c16="http://schemas.microsoft.com/office/drawing/2014/chart" uri="{C3380CC4-5D6E-409C-BE32-E72D297353CC}">
                <c16:uniqueId val="{00000001-8B65-457C-A910-67F214CFC3A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'SIMILAR SIZE MUNICIPALITIES'!$F$2:$F$8</c:f>
              <c:strCache>
                <c:ptCount val="7"/>
                <c:pt idx="0">
                  <c:v>FAIRFIELD (63433)</c:v>
                </c:pt>
                <c:pt idx="1">
                  <c:v>WEST HARTFORD (63969)</c:v>
                </c:pt>
                <c:pt idx="2">
                  <c:v>BRISTOL (61601)</c:v>
                </c:pt>
                <c:pt idx="3">
                  <c:v>HAMDEN (60014)</c:v>
                </c:pt>
                <c:pt idx="4">
                  <c:v>MERIDEN (60111)</c:v>
                </c:pt>
                <c:pt idx="5">
                  <c:v>MANCHESTER (59408)</c:v>
                </c:pt>
                <c:pt idx="6">
                  <c:v>WEST HAVEN (54790)</c:v>
                </c:pt>
              </c:strCache>
            </c:strRef>
          </c:cat>
          <c:val>
            <c:numRef>
              <c:f>'SIMILAR SIZE MUNICIPALITIES'!$B$2:$B$8</c:f>
              <c:numCache>
                <c:formatCode>0%</c:formatCode>
                <c:ptCount val="7"/>
                <c:pt idx="0">
                  <c:v>0.79149999999999998</c:v>
                </c:pt>
                <c:pt idx="1">
                  <c:v>0.64710000000000001</c:v>
                </c:pt>
                <c:pt idx="2">
                  <c:v>0.5988</c:v>
                </c:pt>
                <c:pt idx="3">
                  <c:v>0.56189999999999996</c:v>
                </c:pt>
                <c:pt idx="4">
                  <c:v>0.55210000000000004</c:v>
                </c:pt>
                <c:pt idx="5">
                  <c:v>0.52049999999999996</c:v>
                </c:pt>
                <c:pt idx="6">
                  <c:v>0.4839</c:v>
                </c:pt>
              </c:numCache>
            </c:numRef>
          </c:val>
          <c:extLst>
            <c:ext xmlns:c16="http://schemas.microsoft.com/office/drawing/2014/chart" uri="{C3380CC4-5D6E-409C-BE32-E72D297353CC}">
              <c16:uniqueId val="{00000002-8B65-457C-A910-67F214CFC3A9}"/>
            </c:ext>
          </c:extLst>
        </c:ser>
        <c:dLbls>
          <c:showLegendKey val="0"/>
          <c:showVal val="0"/>
          <c:showCatName val="0"/>
          <c:showSerName val="0"/>
          <c:showPercent val="0"/>
          <c:showBubbleSize val="0"/>
        </c:dLbls>
        <c:gapWidth val="182"/>
        <c:axId val="1708944112"/>
        <c:axId val="1708944592"/>
      </c:barChart>
      <c:catAx>
        <c:axId val="17089441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708944592"/>
        <c:crosses val="autoZero"/>
        <c:auto val="1"/>
        <c:lblAlgn val="ctr"/>
        <c:lblOffset val="100"/>
        <c:noMultiLvlLbl val="0"/>
      </c:catAx>
      <c:valAx>
        <c:axId val="170894459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944112"/>
        <c:crosses val="max"/>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0F_0.xml><?xml version="1.0" encoding="utf-8"?>
<p188:cmLst xmlns:a="http://schemas.openxmlformats.org/drawingml/2006/main" xmlns:r="http://schemas.openxmlformats.org/officeDocument/2006/relationships" xmlns:p188="http://schemas.microsoft.com/office/powerpoint/2018/8/main">
  <p188:cm id="{A79E7046-8635-4C30-9097-9E87C53073F3}" authorId="{EABD5F07-387C-2CED-39C5-A0D3E5656AAD}" created="2026-09-01T15:19:57.024">
    <pc:sldMkLst xmlns:pc="http://schemas.microsoft.com/office/powerpoint/2013/main/command">
      <pc:docMk/>
      <pc:sldMk cId="0" sldId="271"/>
    </pc:sldMkLst>
    <p188:txBody>
      <a:bodyPr/>
      <a:lstStyle/>
      <a:p>
        <a:r>
          <a:rPr lang="en-US"/>
          <a:t>East windsor passed 15% homestead exemption recently. 70% owner occ</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929E7352-3250-4372-AC8A-496D4FC0F158}" authorId="{EABD5F07-387C-2CED-39C5-A0D3E5656AAD}" created="2026-09-01T14:11:24.282">
    <pc:sldMkLst xmlns:pc="http://schemas.microsoft.com/office/powerpoint/2013/main/command">
      <pc:docMk/>
      <pc:sldMk cId="0" sldId="261"/>
    </pc:sldMkLst>
    <p188:txBody>
      <a:bodyPr/>
      <a:lstStyle/>
      <a:p>
        <a:r>
          <a:rPr lang="en-US"/>
          <a:t>We could cut this slide and make the point in the previous slide.</a:t>
        </a:r>
      </a:p>
    </p188:txBody>
  </p188:cm>
</p188:cmLst>
</file>

<file path=ppt/diagrams/_rels/data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5" Type="http://schemas.openxmlformats.org/officeDocument/2006/relationships/image" Target="../media/image6.sv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5" Type="http://schemas.openxmlformats.org/officeDocument/2006/relationships/image" Target="../media/image11.svg"/><Relationship Id="rId4" Type="http://schemas.openxmlformats.org/officeDocument/2006/relationships/image" Target="../media/image10.svg"/></Relationships>
</file>

<file path=ppt/diagrams/_rels/data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ata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3.svg"/><Relationship Id="rId1" Type="http://schemas.openxmlformats.org/officeDocument/2006/relationships/image" Target="../media/image12.svg"/><Relationship Id="rId5" Type="http://schemas.openxmlformats.org/officeDocument/2006/relationships/image" Target="../media/image17.svg"/><Relationship Id="rId4" Type="http://schemas.openxmlformats.org/officeDocument/2006/relationships/image" Target="../media/image16.svg"/></Relationships>
</file>

<file path=ppt/diagrams/_rels/data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5" Type="http://schemas.openxmlformats.org/officeDocument/2006/relationships/image" Target="../media/image22.svg"/><Relationship Id="rId4" Type="http://schemas.openxmlformats.org/officeDocument/2006/relationships/image" Target="../media/image21.svg"/></Relationships>
</file>

<file path=ppt/diagrams/_rels/data1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7.svg"/></Relationships>
</file>

<file path=ppt/diagrams/_rels/data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ata1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3.svg"/><Relationship Id="rId1" Type="http://schemas.openxmlformats.org/officeDocument/2006/relationships/image" Target="../media/image12.svg"/></Relationships>
</file>

<file path=ppt/diagrams/_rels/data1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4" Type="http://schemas.openxmlformats.org/officeDocument/2006/relationships/image" Target="../media/image33.svg"/></Relationships>
</file>

<file path=ppt/diagrams/_rels/data19.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19.svg"/><Relationship Id="rId1" Type="http://schemas.openxmlformats.org/officeDocument/2006/relationships/image" Target="../media/image18.svg"/><Relationship Id="rId5" Type="http://schemas.openxmlformats.org/officeDocument/2006/relationships/image" Target="../media/image22.svg"/><Relationship Id="rId4" Type="http://schemas.openxmlformats.org/officeDocument/2006/relationships/image" Target="../media/image21.svg"/></Relationships>
</file>

<file path=ppt/diagrams/_rels/data2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image" Target="../media/image35.svg"/><Relationship Id="rId4" Type="http://schemas.openxmlformats.org/officeDocument/2006/relationships/image" Target="../media/image3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5" Type="http://schemas.openxmlformats.org/officeDocument/2006/relationships/image" Target="../media/image6.sv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5" Type="http://schemas.openxmlformats.org/officeDocument/2006/relationships/image" Target="../media/image11.svg"/><Relationship Id="rId4" Type="http://schemas.openxmlformats.org/officeDocument/2006/relationships/image" Target="../media/image1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3.svg"/><Relationship Id="rId1" Type="http://schemas.openxmlformats.org/officeDocument/2006/relationships/image" Target="../media/image12.svg"/><Relationship Id="rId5" Type="http://schemas.openxmlformats.org/officeDocument/2006/relationships/image" Target="../media/image17.svg"/><Relationship Id="rId4" Type="http://schemas.openxmlformats.org/officeDocument/2006/relationships/image" Target="../media/image16.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5" Type="http://schemas.openxmlformats.org/officeDocument/2006/relationships/image" Target="../media/image22.svg"/><Relationship Id="rId4" Type="http://schemas.openxmlformats.org/officeDocument/2006/relationships/image" Target="../media/image21.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7.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3.svg"/><Relationship Id="rId1" Type="http://schemas.openxmlformats.org/officeDocument/2006/relationships/image" Target="../media/image12.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4" Type="http://schemas.openxmlformats.org/officeDocument/2006/relationships/image" Target="../media/image33.svg"/></Relationships>
</file>

<file path=ppt/diagrams/_rels/drawing19.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19.svg"/><Relationship Id="rId1" Type="http://schemas.openxmlformats.org/officeDocument/2006/relationships/image" Target="../media/image18.svg"/><Relationship Id="rId5" Type="http://schemas.openxmlformats.org/officeDocument/2006/relationships/image" Target="../media/image22.svg"/><Relationship Id="rId4" Type="http://schemas.openxmlformats.org/officeDocument/2006/relationships/image" Target="../media/image21.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image" Target="../media/image35.svg"/><Relationship Id="rId4" Type="http://schemas.openxmlformats.org/officeDocument/2006/relationships/image" Target="../media/image3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248580-FA6E-4797-9E4C-16DF021BC4C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BBCEADC-0ED2-43F2-B1C1-E06E8B17D4D6}">
      <dgm:prSet/>
      <dgm:spPr/>
      <dgm:t>
        <a:bodyPr/>
        <a:lstStyle/>
        <a:p>
          <a:r>
            <a:rPr lang="en-US" dirty="0"/>
            <a:t>Required under Connecticut State Statute</a:t>
          </a:r>
        </a:p>
      </dgm:t>
    </dgm:pt>
    <dgm:pt modelId="{AD85AF03-7AC8-432F-B96D-9FE3CFC9C0DC}" type="parTrans" cxnId="{D9FC7EE7-A472-4894-BB8F-E8780DF609E5}">
      <dgm:prSet/>
      <dgm:spPr/>
      <dgm:t>
        <a:bodyPr/>
        <a:lstStyle/>
        <a:p>
          <a:endParaRPr lang="en-US"/>
        </a:p>
      </dgm:t>
    </dgm:pt>
    <dgm:pt modelId="{A4813002-3D69-4E3D-91F3-1790EE21FB5B}" type="sibTrans" cxnId="{D9FC7EE7-A472-4894-BB8F-E8780DF609E5}">
      <dgm:prSet/>
      <dgm:spPr/>
      <dgm:t>
        <a:bodyPr/>
        <a:lstStyle/>
        <a:p>
          <a:endParaRPr lang="en-US"/>
        </a:p>
      </dgm:t>
    </dgm:pt>
    <dgm:pt modelId="{8AB5B2D1-DEEB-480C-B615-D2E74176235F}">
      <dgm:prSet/>
      <dgm:spPr/>
      <dgm:t>
        <a:bodyPr/>
        <a:lstStyle/>
        <a:p>
          <a:r>
            <a:rPr lang="en-US" dirty="0"/>
            <a:t>Ensures assessments reflect current market values</a:t>
          </a:r>
        </a:p>
      </dgm:t>
    </dgm:pt>
    <dgm:pt modelId="{0764A7E5-BB7B-433E-B7F4-E163286A0CDC}" type="parTrans" cxnId="{5187AD1B-A37B-4429-8998-7D99A5192F15}">
      <dgm:prSet/>
      <dgm:spPr/>
      <dgm:t>
        <a:bodyPr/>
        <a:lstStyle/>
        <a:p>
          <a:endParaRPr lang="en-US"/>
        </a:p>
      </dgm:t>
    </dgm:pt>
    <dgm:pt modelId="{46A70900-01B3-4E83-B678-3153736E3449}" type="sibTrans" cxnId="{5187AD1B-A37B-4429-8998-7D99A5192F15}">
      <dgm:prSet/>
      <dgm:spPr/>
      <dgm:t>
        <a:bodyPr/>
        <a:lstStyle/>
        <a:p>
          <a:endParaRPr lang="en-US"/>
        </a:p>
      </dgm:t>
    </dgm:pt>
    <dgm:pt modelId="{E8DF155E-0C34-4A3B-8873-3AC161734DDC}">
      <dgm:prSet/>
      <dgm:spPr/>
      <dgm:t>
        <a:bodyPr/>
        <a:lstStyle/>
        <a:p>
          <a:r>
            <a:rPr lang="en-US" dirty="0"/>
            <a:t>Promotes fairness and equity across taxpayers</a:t>
          </a:r>
        </a:p>
      </dgm:t>
    </dgm:pt>
    <dgm:pt modelId="{30D1A4AE-4F78-4AD5-B99B-E2E5B92D6250}" type="parTrans" cxnId="{D636DC4C-31F0-44A2-9DA3-76E340B14D63}">
      <dgm:prSet/>
      <dgm:spPr/>
      <dgm:t>
        <a:bodyPr/>
        <a:lstStyle/>
        <a:p>
          <a:endParaRPr lang="en-US"/>
        </a:p>
      </dgm:t>
    </dgm:pt>
    <dgm:pt modelId="{B5BDCE36-9714-49FE-96DF-15D6DB525EB0}" type="sibTrans" cxnId="{D636DC4C-31F0-44A2-9DA3-76E340B14D63}">
      <dgm:prSet/>
      <dgm:spPr/>
      <dgm:t>
        <a:bodyPr/>
        <a:lstStyle/>
        <a:p>
          <a:endParaRPr lang="en-US"/>
        </a:p>
      </dgm:t>
    </dgm:pt>
    <dgm:pt modelId="{197C7799-8913-4F0F-B22E-666920492366}">
      <dgm:prSet phldrT="[Text]" phldr="0"/>
      <dgm:spPr/>
      <dgm:t>
        <a:bodyPr/>
        <a:lstStyle/>
        <a:p>
          <a:r>
            <a:rPr lang="en-US" dirty="0"/>
            <a:t>NOT a revenue increase tool</a:t>
          </a:r>
        </a:p>
      </dgm:t>
    </dgm:pt>
    <dgm:pt modelId="{A3239ADB-D5BF-49F8-9AA6-F6C6A62D3E5D}" type="parTrans" cxnId="{5CE35466-DCBE-4888-9A13-C973384C04F6}">
      <dgm:prSet/>
      <dgm:spPr/>
    </dgm:pt>
    <dgm:pt modelId="{DE9FBB16-CC10-4BE1-937E-DA773CE1AA57}" type="sibTrans" cxnId="{5CE35466-DCBE-4888-9A13-C973384C04F6}">
      <dgm:prSet/>
      <dgm:spPr/>
    </dgm:pt>
    <dgm:pt modelId="{A7D6D9B1-4A55-4416-B660-7030A3DDD5F8}" type="pres">
      <dgm:prSet presAssocID="{E6248580-FA6E-4797-9E4C-16DF021BC4CF}" presName="linear" presStyleCnt="0">
        <dgm:presLayoutVars>
          <dgm:animLvl val="lvl"/>
          <dgm:resizeHandles val="exact"/>
        </dgm:presLayoutVars>
      </dgm:prSet>
      <dgm:spPr/>
    </dgm:pt>
    <dgm:pt modelId="{86D31A0E-DCB5-4DB9-B9AD-FCE2A9A61985}" type="pres">
      <dgm:prSet presAssocID="{9BBCEADC-0ED2-43F2-B1C1-E06E8B17D4D6}" presName="parentText" presStyleLbl="node1" presStyleIdx="0" presStyleCnt="4">
        <dgm:presLayoutVars>
          <dgm:chMax val="0"/>
          <dgm:bulletEnabled val="1"/>
        </dgm:presLayoutVars>
      </dgm:prSet>
      <dgm:spPr/>
    </dgm:pt>
    <dgm:pt modelId="{BCCBF9DA-D1FA-4014-95DD-3B853E1CA1AF}" type="pres">
      <dgm:prSet presAssocID="{A4813002-3D69-4E3D-91F3-1790EE21FB5B}" presName="spacer" presStyleCnt="0"/>
      <dgm:spPr/>
    </dgm:pt>
    <dgm:pt modelId="{660C495D-6718-4CC7-B8C5-9BFDE458DB95}" type="pres">
      <dgm:prSet presAssocID="{8AB5B2D1-DEEB-480C-B615-D2E74176235F}" presName="parentText" presStyleLbl="node1" presStyleIdx="1" presStyleCnt="4">
        <dgm:presLayoutVars>
          <dgm:chMax val="0"/>
          <dgm:bulletEnabled val="1"/>
        </dgm:presLayoutVars>
      </dgm:prSet>
      <dgm:spPr/>
    </dgm:pt>
    <dgm:pt modelId="{295C2EE3-7066-400E-967A-34D27A800509}" type="pres">
      <dgm:prSet presAssocID="{46A70900-01B3-4E83-B678-3153736E3449}" presName="spacer" presStyleCnt="0"/>
      <dgm:spPr/>
    </dgm:pt>
    <dgm:pt modelId="{8F8F9F15-0BA9-474D-83E0-714E3540296A}" type="pres">
      <dgm:prSet presAssocID="{E8DF155E-0C34-4A3B-8873-3AC161734DDC}" presName="parentText" presStyleLbl="node1" presStyleIdx="2" presStyleCnt="4">
        <dgm:presLayoutVars>
          <dgm:chMax val="0"/>
          <dgm:bulletEnabled val="1"/>
        </dgm:presLayoutVars>
      </dgm:prSet>
      <dgm:spPr/>
    </dgm:pt>
    <dgm:pt modelId="{95875E60-5E15-43D5-926F-96FC3A069067}" type="pres">
      <dgm:prSet presAssocID="{B5BDCE36-9714-49FE-96DF-15D6DB525EB0}" presName="spacer" presStyleCnt="0"/>
      <dgm:spPr/>
    </dgm:pt>
    <dgm:pt modelId="{E7E04497-1A37-4C1C-A093-E189E42B4754}" type="pres">
      <dgm:prSet presAssocID="{197C7799-8913-4F0F-B22E-666920492366}" presName="parentText" presStyleLbl="node1" presStyleIdx="3" presStyleCnt="4">
        <dgm:presLayoutVars>
          <dgm:chMax val="0"/>
          <dgm:bulletEnabled val="1"/>
        </dgm:presLayoutVars>
      </dgm:prSet>
      <dgm:spPr/>
    </dgm:pt>
  </dgm:ptLst>
  <dgm:cxnLst>
    <dgm:cxn modelId="{5187AD1B-A37B-4429-8998-7D99A5192F15}" srcId="{E6248580-FA6E-4797-9E4C-16DF021BC4CF}" destId="{8AB5B2D1-DEEB-480C-B615-D2E74176235F}" srcOrd="1" destOrd="0" parTransId="{0764A7E5-BB7B-433E-B7F4-E163286A0CDC}" sibTransId="{46A70900-01B3-4E83-B678-3153736E3449}"/>
    <dgm:cxn modelId="{3E0B9B1D-E75D-4C9D-8DE4-34D24B7B7C57}" type="presOf" srcId="{197C7799-8913-4F0F-B22E-666920492366}" destId="{E7E04497-1A37-4C1C-A093-E189E42B4754}" srcOrd="0" destOrd="0" presId="urn:microsoft.com/office/officeart/2005/8/layout/vList2"/>
    <dgm:cxn modelId="{B52C6B2C-1445-4843-949B-F5B5FDD819FC}" type="presOf" srcId="{E8DF155E-0C34-4A3B-8873-3AC161734DDC}" destId="{8F8F9F15-0BA9-474D-83E0-714E3540296A}" srcOrd="0" destOrd="0" presId="urn:microsoft.com/office/officeart/2005/8/layout/vList2"/>
    <dgm:cxn modelId="{5CE35466-DCBE-4888-9A13-C973384C04F6}" srcId="{E6248580-FA6E-4797-9E4C-16DF021BC4CF}" destId="{197C7799-8913-4F0F-B22E-666920492366}" srcOrd="3" destOrd="0" parTransId="{A3239ADB-D5BF-49F8-9AA6-F6C6A62D3E5D}" sibTransId="{DE9FBB16-CC10-4BE1-937E-DA773CE1AA57}"/>
    <dgm:cxn modelId="{D636DC4C-31F0-44A2-9DA3-76E340B14D63}" srcId="{E6248580-FA6E-4797-9E4C-16DF021BC4CF}" destId="{E8DF155E-0C34-4A3B-8873-3AC161734DDC}" srcOrd="2" destOrd="0" parTransId="{30D1A4AE-4F78-4AD5-B99B-E2E5B92D6250}" sibTransId="{B5BDCE36-9714-49FE-96DF-15D6DB525EB0}"/>
    <dgm:cxn modelId="{A5615B88-C99E-4D55-947F-D83872C01A08}" type="presOf" srcId="{E6248580-FA6E-4797-9E4C-16DF021BC4CF}" destId="{A7D6D9B1-4A55-4416-B660-7030A3DDD5F8}" srcOrd="0" destOrd="0" presId="urn:microsoft.com/office/officeart/2005/8/layout/vList2"/>
    <dgm:cxn modelId="{8C63FB8D-6AC1-43C0-A66B-9CB1C193BC9B}" type="presOf" srcId="{8AB5B2D1-DEEB-480C-B615-D2E74176235F}" destId="{660C495D-6718-4CC7-B8C5-9BFDE458DB95}" srcOrd="0" destOrd="0" presId="urn:microsoft.com/office/officeart/2005/8/layout/vList2"/>
    <dgm:cxn modelId="{DE7B33CD-658D-4F7B-BC1D-2DA727AD4829}" type="presOf" srcId="{9BBCEADC-0ED2-43F2-B1C1-E06E8B17D4D6}" destId="{86D31A0E-DCB5-4DB9-B9AD-FCE2A9A61985}" srcOrd="0" destOrd="0" presId="urn:microsoft.com/office/officeart/2005/8/layout/vList2"/>
    <dgm:cxn modelId="{D9FC7EE7-A472-4894-BB8F-E8780DF609E5}" srcId="{E6248580-FA6E-4797-9E4C-16DF021BC4CF}" destId="{9BBCEADC-0ED2-43F2-B1C1-E06E8B17D4D6}" srcOrd="0" destOrd="0" parTransId="{AD85AF03-7AC8-432F-B96D-9FE3CFC9C0DC}" sibTransId="{A4813002-3D69-4E3D-91F3-1790EE21FB5B}"/>
    <dgm:cxn modelId="{7C48F36E-6A77-4EAB-92BC-392185EAC9DD}" type="presParOf" srcId="{A7D6D9B1-4A55-4416-B660-7030A3DDD5F8}" destId="{86D31A0E-DCB5-4DB9-B9AD-FCE2A9A61985}" srcOrd="0" destOrd="0" presId="urn:microsoft.com/office/officeart/2005/8/layout/vList2"/>
    <dgm:cxn modelId="{2FE64558-C382-4464-A3C8-BCB6DC850EA2}" type="presParOf" srcId="{A7D6D9B1-4A55-4416-B660-7030A3DDD5F8}" destId="{BCCBF9DA-D1FA-4014-95DD-3B853E1CA1AF}" srcOrd="1" destOrd="0" presId="urn:microsoft.com/office/officeart/2005/8/layout/vList2"/>
    <dgm:cxn modelId="{043CE30D-E527-4AF4-8B53-F089E9315F74}" type="presParOf" srcId="{A7D6D9B1-4A55-4416-B660-7030A3DDD5F8}" destId="{660C495D-6718-4CC7-B8C5-9BFDE458DB95}" srcOrd="2" destOrd="0" presId="urn:microsoft.com/office/officeart/2005/8/layout/vList2"/>
    <dgm:cxn modelId="{0B7DE403-5009-47FF-91DC-A472105C930D}" type="presParOf" srcId="{A7D6D9B1-4A55-4416-B660-7030A3DDD5F8}" destId="{295C2EE3-7066-400E-967A-34D27A800509}" srcOrd="3" destOrd="0" presId="urn:microsoft.com/office/officeart/2005/8/layout/vList2"/>
    <dgm:cxn modelId="{2A8C19F9-F7DF-410A-A82A-1220CE8646CE}" type="presParOf" srcId="{A7D6D9B1-4A55-4416-B660-7030A3DDD5F8}" destId="{8F8F9F15-0BA9-474D-83E0-714E3540296A}" srcOrd="4" destOrd="0" presId="urn:microsoft.com/office/officeart/2005/8/layout/vList2"/>
    <dgm:cxn modelId="{A80B995C-7C4A-4810-8A4E-E572447DC072}" type="presParOf" srcId="{A7D6D9B1-4A55-4416-B660-7030A3DDD5F8}" destId="{95875E60-5E15-43D5-926F-96FC3A069067}" srcOrd="5" destOrd="0" presId="urn:microsoft.com/office/officeart/2005/8/layout/vList2"/>
    <dgm:cxn modelId="{B7DD9EC5-D4B4-40CC-B24A-4D2A92D470D4}" type="presParOf" srcId="{A7D6D9B1-4A55-4416-B660-7030A3DDD5F8}" destId="{E7E04497-1A37-4C1C-A093-E189E42B4754}"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A52F1D-2E2E-4A86-98A8-FCDBF65C5ED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135BEF5-933E-4598-BE91-7816E9BB8E22}">
      <dgm:prSet/>
      <dgm:spPr/>
      <dgm:t>
        <a:bodyPr/>
        <a:lstStyle/>
        <a:p>
          <a:r>
            <a:rPr lang="en-US" dirty="0"/>
            <a:t>Revaluation redistributes the tax burden</a:t>
          </a:r>
        </a:p>
      </dgm:t>
    </dgm:pt>
    <dgm:pt modelId="{A0E00B35-1E09-4395-B57B-BBB2D58D70B9}" type="parTrans" cxnId="{5E326CD1-53B4-4C7E-B1F4-A29A2967075E}">
      <dgm:prSet/>
      <dgm:spPr/>
      <dgm:t>
        <a:bodyPr/>
        <a:lstStyle/>
        <a:p>
          <a:endParaRPr lang="en-US"/>
        </a:p>
      </dgm:t>
    </dgm:pt>
    <dgm:pt modelId="{94686882-727F-4408-B726-F327311A9E4E}" type="sibTrans" cxnId="{5E326CD1-53B4-4C7E-B1F4-A29A2967075E}">
      <dgm:prSet/>
      <dgm:spPr/>
      <dgm:t>
        <a:bodyPr/>
        <a:lstStyle/>
        <a:p>
          <a:endParaRPr lang="en-US"/>
        </a:p>
      </dgm:t>
    </dgm:pt>
    <dgm:pt modelId="{81DAEE1F-E09A-49BB-ACD6-D83464980F82}">
      <dgm:prSet/>
      <dgm:spPr/>
      <dgm:t>
        <a:bodyPr/>
        <a:lstStyle/>
        <a:p>
          <a:r>
            <a:rPr lang="en-US" dirty="0"/>
            <a:t>Some taxpayers will see increases, others decreases</a:t>
          </a:r>
        </a:p>
      </dgm:t>
    </dgm:pt>
    <dgm:pt modelId="{E9F60B7E-07FF-4010-8843-A532EC782BFF}" type="parTrans" cxnId="{8C33D003-9E2D-4F34-9B79-013EF045EDB6}">
      <dgm:prSet/>
      <dgm:spPr/>
      <dgm:t>
        <a:bodyPr/>
        <a:lstStyle/>
        <a:p>
          <a:endParaRPr lang="en-US"/>
        </a:p>
      </dgm:t>
    </dgm:pt>
    <dgm:pt modelId="{E297796D-12D7-4959-A6DD-49DBB2A5B133}" type="sibTrans" cxnId="{8C33D003-9E2D-4F34-9B79-013EF045EDB6}">
      <dgm:prSet/>
      <dgm:spPr/>
      <dgm:t>
        <a:bodyPr/>
        <a:lstStyle/>
        <a:p>
          <a:endParaRPr lang="en-US"/>
        </a:p>
      </dgm:t>
    </dgm:pt>
    <dgm:pt modelId="{9F5F8577-38F0-4EBA-B0B6-CBEBB441BF12}">
      <dgm:prSet/>
      <dgm:spPr/>
      <dgm:t>
        <a:bodyPr/>
        <a:lstStyle/>
        <a:p>
          <a:r>
            <a:rPr lang="en-US" dirty="0"/>
            <a:t>Impact varies significantly by property and location</a:t>
          </a:r>
        </a:p>
      </dgm:t>
    </dgm:pt>
    <dgm:pt modelId="{6E9ACF7B-F80D-47E9-9618-54A6AAE0BA4D}" type="parTrans" cxnId="{2EFFD2BC-B6E7-490A-B2D3-22690F9B337F}">
      <dgm:prSet/>
      <dgm:spPr/>
      <dgm:t>
        <a:bodyPr/>
        <a:lstStyle/>
        <a:p>
          <a:endParaRPr lang="en-US"/>
        </a:p>
      </dgm:t>
    </dgm:pt>
    <dgm:pt modelId="{004F6034-09A2-4DD4-B072-541DB235103D}" type="sibTrans" cxnId="{2EFFD2BC-B6E7-490A-B2D3-22690F9B337F}">
      <dgm:prSet/>
      <dgm:spPr/>
      <dgm:t>
        <a:bodyPr/>
        <a:lstStyle/>
        <a:p>
          <a:endParaRPr lang="en-US"/>
        </a:p>
      </dgm:t>
    </dgm:pt>
    <dgm:pt modelId="{2FC91E21-3E85-40A0-ACDE-347591E36FFE}">
      <dgm:prSet/>
      <dgm:spPr/>
      <dgm:t>
        <a:bodyPr/>
        <a:lstStyle/>
        <a:p>
          <a:r>
            <a:rPr lang="en-US" dirty="0"/>
            <a:t>Residential values are expected to increase based on current market</a:t>
          </a:r>
        </a:p>
      </dgm:t>
    </dgm:pt>
    <dgm:pt modelId="{B7E43C59-837F-437A-AAAC-F79DC25F2D1F}" type="parTrans" cxnId="{18F18F66-8898-4FFF-8807-C9B429B712DD}">
      <dgm:prSet/>
      <dgm:spPr/>
      <dgm:t>
        <a:bodyPr/>
        <a:lstStyle/>
        <a:p>
          <a:endParaRPr lang="en-US"/>
        </a:p>
      </dgm:t>
    </dgm:pt>
    <dgm:pt modelId="{AFE85FF0-E64A-4491-93A0-489EB1D33269}" type="sibTrans" cxnId="{18F18F66-8898-4FFF-8807-C9B429B712DD}">
      <dgm:prSet/>
      <dgm:spPr/>
      <dgm:t>
        <a:bodyPr/>
        <a:lstStyle/>
        <a:p>
          <a:endParaRPr lang="en-US"/>
        </a:p>
      </dgm:t>
    </dgm:pt>
    <dgm:pt modelId="{125BBA7C-AAE3-4BDF-99F8-98F58A6D5860}">
      <dgm:prSet/>
      <dgm:spPr/>
      <dgm:t>
        <a:bodyPr/>
        <a:lstStyle/>
        <a:p>
          <a:r>
            <a:rPr lang="en-US" dirty="0"/>
            <a:t>Commercial values expected to remain flat</a:t>
          </a:r>
        </a:p>
      </dgm:t>
    </dgm:pt>
    <dgm:pt modelId="{C9F6453A-ECC7-4C70-8554-9F4DE83565C5}" type="parTrans" cxnId="{39DB5B25-5FE7-435B-94B9-216D600FFA48}">
      <dgm:prSet/>
      <dgm:spPr/>
      <dgm:t>
        <a:bodyPr/>
        <a:lstStyle/>
        <a:p>
          <a:endParaRPr lang="en-US"/>
        </a:p>
      </dgm:t>
    </dgm:pt>
    <dgm:pt modelId="{1BE2F95D-72D4-43E9-809A-4B75013659C0}" type="sibTrans" cxnId="{39DB5B25-5FE7-435B-94B9-216D600FFA48}">
      <dgm:prSet/>
      <dgm:spPr/>
      <dgm:t>
        <a:bodyPr/>
        <a:lstStyle/>
        <a:p>
          <a:endParaRPr lang="en-US"/>
        </a:p>
      </dgm:t>
    </dgm:pt>
    <dgm:pt modelId="{E2AA8534-C1C7-4840-A56A-0A6A8EACCE20}">
      <dgm:prSet/>
      <dgm:spPr/>
      <dgm:t>
        <a:bodyPr/>
        <a:lstStyle/>
        <a:p>
          <a:r>
            <a:rPr lang="en-US" dirty="0"/>
            <a:t>Certain sectors, including retail, may experience value declines</a:t>
          </a:r>
        </a:p>
      </dgm:t>
    </dgm:pt>
    <dgm:pt modelId="{C36BE3F4-6ACE-404D-A553-89439BAB8D7B}" type="parTrans" cxnId="{734E71FB-2E1C-4A96-A725-616C6DEDCD3F}">
      <dgm:prSet/>
      <dgm:spPr/>
      <dgm:t>
        <a:bodyPr/>
        <a:lstStyle/>
        <a:p>
          <a:endParaRPr lang="en-US"/>
        </a:p>
      </dgm:t>
    </dgm:pt>
    <dgm:pt modelId="{BF87A088-34E8-4288-9CA4-80A947A50139}" type="sibTrans" cxnId="{734E71FB-2E1C-4A96-A725-616C6DEDCD3F}">
      <dgm:prSet/>
      <dgm:spPr/>
      <dgm:t>
        <a:bodyPr/>
        <a:lstStyle/>
        <a:p>
          <a:endParaRPr lang="en-US"/>
        </a:p>
      </dgm:t>
    </dgm:pt>
    <dgm:pt modelId="{9C0F6B93-444C-4BF8-A945-4B434109AA5C}">
      <dgm:prSet/>
      <dgm:spPr/>
      <dgm:t>
        <a:bodyPr/>
        <a:lstStyle/>
        <a:p>
          <a:r>
            <a:rPr lang="en-US" dirty="0"/>
            <a:t>Revaluation does not determine the total amount of revenue raised</a:t>
          </a:r>
        </a:p>
      </dgm:t>
    </dgm:pt>
    <dgm:pt modelId="{6BF2C1A2-8793-4D3E-B058-EABC53798F4C}" type="parTrans" cxnId="{83231BD8-69D8-448A-88CE-ECFE823376DA}">
      <dgm:prSet/>
      <dgm:spPr/>
      <dgm:t>
        <a:bodyPr/>
        <a:lstStyle/>
        <a:p>
          <a:endParaRPr lang="en-US"/>
        </a:p>
      </dgm:t>
    </dgm:pt>
    <dgm:pt modelId="{80B1659D-27E8-4543-8667-3FE2BFBD86B7}" type="sibTrans" cxnId="{83231BD8-69D8-448A-88CE-ECFE823376DA}">
      <dgm:prSet/>
      <dgm:spPr/>
      <dgm:t>
        <a:bodyPr/>
        <a:lstStyle/>
        <a:p>
          <a:endParaRPr lang="en-US"/>
        </a:p>
      </dgm:t>
    </dgm:pt>
    <dgm:pt modelId="{195B170D-FE60-4547-9A49-906685935483}" type="pres">
      <dgm:prSet presAssocID="{60A52F1D-2E2E-4A86-98A8-FCDBF65C5ED5}" presName="linear" presStyleCnt="0">
        <dgm:presLayoutVars>
          <dgm:animLvl val="lvl"/>
          <dgm:resizeHandles val="exact"/>
        </dgm:presLayoutVars>
      </dgm:prSet>
      <dgm:spPr/>
    </dgm:pt>
    <dgm:pt modelId="{B56E7D0F-F055-48BF-B268-A700A908EFF7}" type="pres">
      <dgm:prSet presAssocID="{C135BEF5-933E-4598-BE91-7816E9BB8E22}" presName="parentText" presStyleLbl="node1" presStyleIdx="0" presStyleCnt="4">
        <dgm:presLayoutVars>
          <dgm:chMax val="0"/>
          <dgm:bulletEnabled val="1"/>
        </dgm:presLayoutVars>
      </dgm:prSet>
      <dgm:spPr/>
    </dgm:pt>
    <dgm:pt modelId="{3EECEDAC-5CC4-4ECF-AFF6-8F7DAD2269CD}" type="pres">
      <dgm:prSet presAssocID="{94686882-727F-4408-B726-F327311A9E4E}" presName="spacer" presStyleCnt="0"/>
      <dgm:spPr/>
    </dgm:pt>
    <dgm:pt modelId="{AB2CE122-75B0-4191-B812-6C5122A9D4DF}" type="pres">
      <dgm:prSet presAssocID="{81DAEE1F-E09A-49BB-ACD6-D83464980F82}" presName="parentText" presStyleLbl="node1" presStyleIdx="1" presStyleCnt="4">
        <dgm:presLayoutVars>
          <dgm:chMax val="0"/>
          <dgm:bulletEnabled val="1"/>
        </dgm:presLayoutVars>
      </dgm:prSet>
      <dgm:spPr/>
    </dgm:pt>
    <dgm:pt modelId="{ABC2BF35-9544-4BCE-964C-FB521B5F9953}" type="pres">
      <dgm:prSet presAssocID="{E297796D-12D7-4959-A6DD-49DBB2A5B133}" presName="spacer" presStyleCnt="0"/>
      <dgm:spPr/>
    </dgm:pt>
    <dgm:pt modelId="{90602177-D033-47C6-98BB-A9987283E4BA}" type="pres">
      <dgm:prSet presAssocID="{9F5F8577-38F0-4EBA-B0B6-CBEBB441BF12}" presName="parentText" presStyleLbl="node1" presStyleIdx="2" presStyleCnt="4">
        <dgm:presLayoutVars>
          <dgm:chMax val="0"/>
          <dgm:bulletEnabled val="1"/>
        </dgm:presLayoutVars>
      </dgm:prSet>
      <dgm:spPr/>
    </dgm:pt>
    <dgm:pt modelId="{1DE3B041-655C-4774-8398-3EF1154982B3}" type="pres">
      <dgm:prSet presAssocID="{9F5F8577-38F0-4EBA-B0B6-CBEBB441BF12}" presName="childText" presStyleLbl="revTx" presStyleIdx="0" presStyleCnt="1">
        <dgm:presLayoutVars>
          <dgm:bulletEnabled val="1"/>
        </dgm:presLayoutVars>
      </dgm:prSet>
      <dgm:spPr/>
    </dgm:pt>
    <dgm:pt modelId="{18A57211-373A-4E8E-8EB0-0B6E1F9A6189}" type="pres">
      <dgm:prSet presAssocID="{9C0F6B93-444C-4BF8-A945-4B434109AA5C}" presName="parentText" presStyleLbl="node1" presStyleIdx="3" presStyleCnt="4">
        <dgm:presLayoutVars>
          <dgm:chMax val="0"/>
          <dgm:bulletEnabled val="1"/>
        </dgm:presLayoutVars>
      </dgm:prSet>
      <dgm:spPr/>
    </dgm:pt>
  </dgm:ptLst>
  <dgm:cxnLst>
    <dgm:cxn modelId="{8C33D003-9E2D-4F34-9B79-013EF045EDB6}" srcId="{60A52F1D-2E2E-4A86-98A8-FCDBF65C5ED5}" destId="{81DAEE1F-E09A-49BB-ACD6-D83464980F82}" srcOrd="1" destOrd="0" parTransId="{E9F60B7E-07FF-4010-8843-A532EC782BFF}" sibTransId="{E297796D-12D7-4959-A6DD-49DBB2A5B133}"/>
    <dgm:cxn modelId="{6E40971D-3236-41B0-B6F3-AE37AC4BAB5E}" type="presOf" srcId="{2FC91E21-3E85-40A0-ACDE-347591E36FFE}" destId="{1DE3B041-655C-4774-8398-3EF1154982B3}" srcOrd="0" destOrd="0" presId="urn:microsoft.com/office/officeart/2005/8/layout/vList2"/>
    <dgm:cxn modelId="{39DB5B25-5FE7-435B-94B9-216D600FFA48}" srcId="{9F5F8577-38F0-4EBA-B0B6-CBEBB441BF12}" destId="{125BBA7C-AAE3-4BDF-99F8-98F58A6D5860}" srcOrd="1" destOrd="0" parTransId="{C9F6453A-ECC7-4C70-8554-9F4DE83565C5}" sibTransId="{1BE2F95D-72D4-43E9-809A-4B75013659C0}"/>
    <dgm:cxn modelId="{7A786840-1191-4668-BE44-21FC955903AF}" type="presOf" srcId="{9F5F8577-38F0-4EBA-B0B6-CBEBB441BF12}" destId="{90602177-D033-47C6-98BB-A9987283E4BA}" srcOrd="0" destOrd="0" presId="urn:microsoft.com/office/officeart/2005/8/layout/vList2"/>
    <dgm:cxn modelId="{63317464-0576-459B-90AD-22AC325122B3}" type="presOf" srcId="{C135BEF5-933E-4598-BE91-7816E9BB8E22}" destId="{B56E7D0F-F055-48BF-B268-A700A908EFF7}" srcOrd="0" destOrd="0" presId="urn:microsoft.com/office/officeart/2005/8/layout/vList2"/>
    <dgm:cxn modelId="{18F18F66-8898-4FFF-8807-C9B429B712DD}" srcId="{9F5F8577-38F0-4EBA-B0B6-CBEBB441BF12}" destId="{2FC91E21-3E85-40A0-ACDE-347591E36FFE}" srcOrd="0" destOrd="0" parTransId="{B7E43C59-837F-437A-AAAC-F79DC25F2D1F}" sibTransId="{AFE85FF0-E64A-4491-93A0-489EB1D33269}"/>
    <dgm:cxn modelId="{2FEDE04D-F086-4F5E-B00E-6286BC65DC06}" type="presOf" srcId="{E2AA8534-C1C7-4840-A56A-0A6A8EACCE20}" destId="{1DE3B041-655C-4774-8398-3EF1154982B3}" srcOrd="0" destOrd="2" presId="urn:microsoft.com/office/officeart/2005/8/layout/vList2"/>
    <dgm:cxn modelId="{84146C8C-B85C-4689-9111-21CC23C89E0A}" type="presOf" srcId="{81DAEE1F-E09A-49BB-ACD6-D83464980F82}" destId="{AB2CE122-75B0-4191-B812-6C5122A9D4DF}" srcOrd="0" destOrd="0" presId="urn:microsoft.com/office/officeart/2005/8/layout/vList2"/>
    <dgm:cxn modelId="{23E35CB4-4504-4AD8-8C1C-C82C8F903F00}" type="presOf" srcId="{60A52F1D-2E2E-4A86-98A8-FCDBF65C5ED5}" destId="{195B170D-FE60-4547-9A49-906685935483}" srcOrd="0" destOrd="0" presId="urn:microsoft.com/office/officeart/2005/8/layout/vList2"/>
    <dgm:cxn modelId="{2EFFD2BC-B6E7-490A-B2D3-22690F9B337F}" srcId="{60A52F1D-2E2E-4A86-98A8-FCDBF65C5ED5}" destId="{9F5F8577-38F0-4EBA-B0B6-CBEBB441BF12}" srcOrd="2" destOrd="0" parTransId="{6E9ACF7B-F80D-47E9-9618-54A6AAE0BA4D}" sibTransId="{004F6034-09A2-4DD4-B072-541DB235103D}"/>
    <dgm:cxn modelId="{5E326CD1-53B4-4C7E-B1F4-A29A2967075E}" srcId="{60A52F1D-2E2E-4A86-98A8-FCDBF65C5ED5}" destId="{C135BEF5-933E-4598-BE91-7816E9BB8E22}" srcOrd="0" destOrd="0" parTransId="{A0E00B35-1E09-4395-B57B-BBB2D58D70B9}" sibTransId="{94686882-727F-4408-B726-F327311A9E4E}"/>
    <dgm:cxn modelId="{83231BD8-69D8-448A-88CE-ECFE823376DA}" srcId="{60A52F1D-2E2E-4A86-98A8-FCDBF65C5ED5}" destId="{9C0F6B93-444C-4BF8-A945-4B434109AA5C}" srcOrd="3" destOrd="0" parTransId="{6BF2C1A2-8793-4D3E-B058-EABC53798F4C}" sibTransId="{80B1659D-27E8-4543-8667-3FE2BFBD86B7}"/>
    <dgm:cxn modelId="{29B92FF0-AAE4-4CFA-85D9-077E4F06552E}" type="presOf" srcId="{125BBA7C-AAE3-4BDF-99F8-98F58A6D5860}" destId="{1DE3B041-655C-4774-8398-3EF1154982B3}" srcOrd="0" destOrd="1" presId="urn:microsoft.com/office/officeart/2005/8/layout/vList2"/>
    <dgm:cxn modelId="{A86A7EF7-1453-46D9-BEC1-DE20D9C8E15A}" type="presOf" srcId="{9C0F6B93-444C-4BF8-A945-4B434109AA5C}" destId="{18A57211-373A-4E8E-8EB0-0B6E1F9A6189}" srcOrd="0" destOrd="0" presId="urn:microsoft.com/office/officeart/2005/8/layout/vList2"/>
    <dgm:cxn modelId="{734E71FB-2E1C-4A96-A725-616C6DEDCD3F}" srcId="{9F5F8577-38F0-4EBA-B0B6-CBEBB441BF12}" destId="{E2AA8534-C1C7-4840-A56A-0A6A8EACCE20}" srcOrd="2" destOrd="0" parTransId="{C36BE3F4-6ACE-404D-A553-89439BAB8D7B}" sibTransId="{BF87A088-34E8-4288-9CA4-80A947A50139}"/>
    <dgm:cxn modelId="{32668B29-A463-493F-9657-FC6D996FB65C}" type="presParOf" srcId="{195B170D-FE60-4547-9A49-906685935483}" destId="{B56E7D0F-F055-48BF-B268-A700A908EFF7}" srcOrd="0" destOrd="0" presId="urn:microsoft.com/office/officeart/2005/8/layout/vList2"/>
    <dgm:cxn modelId="{90880745-DEFC-456A-8174-442AB7AB144E}" type="presParOf" srcId="{195B170D-FE60-4547-9A49-906685935483}" destId="{3EECEDAC-5CC4-4ECF-AFF6-8F7DAD2269CD}" srcOrd="1" destOrd="0" presId="urn:microsoft.com/office/officeart/2005/8/layout/vList2"/>
    <dgm:cxn modelId="{663A0B9F-1EA2-4E0C-B7DB-8811ED587F12}" type="presParOf" srcId="{195B170D-FE60-4547-9A49-906685935483}" destId="{AB2CE122-75B0-4191-B812-6C5122A9D4DF}" srcOrd="2" destOrd="0" presId="urn:microsoft.com/office/officeart/2005/8/layout/vList2"/>
    <dgm:cxn modelId="{E552336D-C6C4-4483-A507-ACF541473A79}" type="presParOf" srcId="{195B170D-FE60-4547-9A49-906685935483}" destId="{ABC2BF35-9544-4BCE-964C-FB521B5F9953}" srcOrd="3" destOrd="0" presId="urn:microsoft.com/office/officeart/2005/8/layout/vList2"/>
    <dgm:cxn modelId="{47A20567-98C6-4508-AF6D-3E356D498708}" type="presParOf" srcId="{195B170D-FE60-4547-9A49-906685935483}" destId="{90602177-D033-47C6-98BB-A9987283E4BA}" srcOrd="4" destOrd="0" presId="urn:microsoft.com/office/officeart/2005/8/layout/vList2"/>
    <dgm:cxn modelId="{A371F2E1-F365-4CB8-893C-5B41BE510AB0}" type="presParOf" srcId="{195B170D-FE60-4547-9A49-906685935483}" destId="{1DE3B041-655C-4774-8398-3EF1154982B3}" srcOrd="5" destOrd="0" presId="urn:microsoft.com/office/officeart/2005/8/layout/vList2"/>
    <dgm:cxn modelId="{F3CB9FD9-EB79-41E7-9A81-1F2418CA415A}" type="presParOf" srcId="{195B170D-FE60-4547-9A49-906685935483}" destId="{18A57211-373A-4E8E-8EB0-0B6E1F9A618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2B3B06-CB40-47A6-BC1F-1D213F7523E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4C8CCCC-C662-49E9-B176-BF337C6FF1C9}">
      <dgm:prSet/>
      <dgm:spPr/>
      <dgm:t>
        <a:bodyPr/>
        <a:lstStyle/>
        <a:p>
          <a:pPr>
            <a:lnSpc>
              <a:spcPct val="100000"/>
            </a:lnSpc>
          </a:pPr>
          <a:r>
            <a:rPr lang="en-US" dirty="0"/>
            <a:t>Senior and disabled homeowner tax credit- low-income limits</a:t>
          </a:r>
        </a:p>
      </dgm:t>
    </dgm:pt>
    <dgm:pt modelId="{CAD87870-BBDB-47CE-AA47-04B972C86A2D}" type="parTrans" cxnId="{15171089-2C1E-4EE7-B022-47D0E66528E5}">
      <dgm:prSet/>
      <dgm:spPr/>
      <dgm:t>
        <a:bodyPr/>
        <a:lstStyle/>
        <a:p>
          <a:endParaRPr lang="en-US"/>
        </a:p>
      </dgm:t>
    </dgm:pt>
    <dgm:pt modelId="{38F6E385-331D-4C5A-9693-45ECFE74E5FB}" type="sibTrans" cxnId="{15171089-2C1E-4EE7-B022-47D0E66528E5}">
      <dgm:prSet/>
      <dgm:spPr/>
      <dgm:t>
        <a:bodyPr/>
        <a:lstStyle/>
        <a:p>
          <a:endParaRPr lang="en-US"/>
        </a:p>
      </dgm:t>
    </dgm:pt>
    <dgm:pt modelId="{1F1DF182-8521-4316-9234-4CCF371A7CA6}">
      <dgm:prSet/>
      <dgm:spPr/>
      <dgm:t>
        <a:bodyPr/>
        <a:lstStyle/>
        <a:p>
          <a:pPr>
            <a:lnSpc>
              <a:spcPct val="100000"/>
            </a:lnSpc>
          </a:pPr>
          <a:r>
            <a:rPr lang="en-US" dirty="0"/>
            <a:t>H.E.L.P tax deferral program</a:t>
          </a:r>
        </a:p>
      </dgm:t>
    </dgm:pt>
    <dgm:pt modelId="{26461449-4457-4A7D-8283-522A0711E462}" type="parTrans" cxnId="{C2491917-31C4-4AE2-8B1A-E27316CA0BAD}">
      <dgm:prSet/>
      <dgm:spPr/>
      <dgm:t>
        <a:bodyPr/>
        <a:lstStyle/>
        <a:p>
          <a:endParaRPr lang="en-US"/>
        </a:p>
      </dgm:t>
    </dgm:pt>
    <dgm:pt modelId="{E2013AAA-4EB1-4289-8530-522CE3E3246E}" type="sibTrans" cxnId="{C2491917-31C4-4AE2-8B1A-E27316CA0BAD}">
      <dgm:prSet/>
      <dgm:spPr/>
      <dgm:t>
        <a:bodyPr/>
        <a:lstStyle/>
        <a:p>
          <a:endParaRPr lang="en-US"/>
        </a:p>
      </dgm:t>
    </dgm:pt>
    <dgm:pt modelId="{B9A95C7B-006B-4078-9C76-4E27DFFE745D}">
      <dgm:prSet/>
      <dgm:spPr/>
      <dgm:t>
        <a:bodyPr/>
        <a:lstStyle/>
        <a:p>
          <a:pPr>
            <a:lnSpc>
              <a:spcPct val="100000"/>
            </a:lnSpc>
          </a:pPr>
          <a:r>
            <a:rPr lang="en-US" dirty="0"/>
            <a:t>Renter’s rebate program</a:t>
          </a:r>
        </a:p>
      </dgm:t>
    </dgm:pt>
    <dgm:pt modelId="{AEA29B32-23EC-4D16-8E02-0F6A9C3D72E0}" type="parTrans" cxnId="{B88F13B7-4547-4438-9DC8-CD6AC50E6462}">
      <dgm:prSet/>
      <dgm:spPr/>
      <dgm:t>
        <a:bodyPr/>
        <a:lstStyle/>
        <a:p>
          <a:endParaRPr lang="en-US"/>
        </a:p>
      </dgm:t>
    </dgm:pt>
    <dgm:pt modelId="{D85BFBC2-5F12-4EB6-AE44-D8778EB6B6D8}" type="sibTrans" cxnId="{B88F13B7-4547-4438-9DC8-CD6AC50E6462}">
      <dgm:prSet/>
      <dgm:spPr/>
      <dgm:t>
        <a:bodyPr/>
        <a:lstStyle/>
        <a:p>
          <a:endParaRPr lang="en-US"/>
        </a:p>
      </dgm:t>
    </dgm:pt>
    <dgm:pt modelId="{2D711D9B-0551-4FA5-AA56-7EA9C390CCDD}">
      <dgm:prSet phldrT="[Text]" phldr="0"/>
      <dgm:spPr/>
      <dgm:t>
        <a:bodyPr/>
        <a:lstStyle/>
        <a:p>
          <a:pPr>
            <a:lnSpc>
              <a:spcPct val="100000"/>
            </a:lnSpc>
          </a:pPr>
          <a:r>
            <a:rPr lang="en-US" dirty="0"/>
            <a:t>Veteran Exemptions, including enhanced benefits</a:t>
          </a:r>
        </a:p>
      </dgm:t>
    </dgm:pt>
    <dgm:pt modelId="{0CF920BE-546A-46F0-8B96-2297CFEFE67A}" type="parTrans" cxnId="{635D5370-D217-48A3-A521-0EA3E4E0C807}">
      <dgm:prSet/>
      <dgm:spPr/>
      <dgm:t>
        <a:bodyPr/>
        <a:lstStyle/>
        <a:p>
          <a:endParaRPr lang="en-US"/>
        </a:p>
      </dgm:t>
    </dgm:pt>
    <dgm:pt modelId="{F72A9817-140C-449F-8412-6E9BC5E6EB09}" type="sibTrans" cxnId="{635D5370-D217-48A3-A521-0EA3E4E0C807}">
      <dgm:prSet/>
      <dgm:spPr/>
      <dgm:t>
        <a:bodyPr/>
        <a:lstStyle/>
        <a:p>
          <a:endParaRPr lang="en-US"/>
        </a:p>
      </dgm:t>
    </dgm:pt>
    <dgm:pt modelId="{20386DA1-D731-4A3A-9325-857CDC355F96}">
      <dgm:prSet phldrT="[Text]" phldr="0"/>
      <dgm:spPr/>
      <dgm:t>
        <a:bodyPr/>
        <a:lstStyle/>
        <a:p>
          <a:pPr>
            <a:lnSpc>
              <a:spcPct val="100000"/>
            </a:lnSpc>
          </a:pPr>
          <a:r>
            <a:rPr lang="en-US" dirty="0"/>
            <a:t>Senior volunteer tax credit- small program</a:t>
          </a:r>
        </a:p>
      </dgm:t>
    </dgm:pt>
    <dgm:pt modelId="{DCF40ECC-044F-4B48-AA72-F09AA702C50C}" type="parTrans" cxnId="{8DE9373A-0579-42C7-A703-120D678EBF50}">
      <dgm:prSet/>
      <dgm:spPr/>
      <dgm:t>
        <a:bodyPr/>
        <a:lstStyle/>
        <a:p>
          <a:endParaRPr lang="en-US"/>
        </a:p>
      </dgm:t>
    </dgm:pt>
    <dgm:pt modelId="{EDBD8F4A-32A8-4D4C-B765-D7105D2495B7}" type="sibTrans" cxnId="{8DE9373A-0579-42C7-A703-120D678EBF50}">
      <dgm:prSet/>
      <dgm:spPr/>
      <dgm:t>
        <a:bodyPr/>
        <a:lstStyle/>
        <a:p>
          <a:endParaRPr lang="en-US"/>
        </a:p>
      </dgm:t>
    </dgm:pt>
    <dgm:pt modelId="{BEDB6E0E-976A-4AF4-A2E6-9C0908B3306F}" type="pres">
      <dgm:prSet presAssocID="{0A2B3B06-CB40-47A6-BC1F-1D213F7523E3}" presName="root" presStyleCnt="0">
        <dgm:presLayoutVars>
          <dgm:dir/>
          <dgm:resizeHandles val="exact"/>
        </dgm:presLayoutVars>
      </dgm:prSet>
      <dgm:spPr/>
    </dgm:pt>
    <dgm:pt modelId="{B4998C54-0873-4EE2-9388-CDADAA501331}" type="pres">
      <dgm:prSet presAssocID="{14C8CCCC-C662-49E9-B176-BF337C6FF1C9}" presName="compNode" presStyleCnt="0"/>
      <dgm:spPr/>
    </dgm:pt>
    <dgm:pt modelId="{BB9E5D1A-A825-41AF-B351-F157C4C04F38}" type="pres">
      <dgm:prSet presAssocID="{14C8CCCC-C662-49E9-B176-BF337C6FF1C9}" presName="bgRect" presStyleLbl="bgShp" presStyleIdx="0" presStyleCnt="5"/>
      <dgm:spPr/>
    </dgm:pt>
    <dgm:pt modelId="{D8362FE1-9EA4-4C62-BE42-1EB2843FB325}" type="pres">
      <dgm:prSet presAssocID="{14C8CCCC-C662-49E9-B176-BF337C6FF1C9}"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ouse"/>
        </a:ext>
      </dgm:extLst>
    </dgm:pt>
    <dgm:pt modelId="{253EAA30-5B77-4952-838D-EB1D2D7438C0}" type="pres">
      <dgm:prSet presAssocID="{14C8CCCC-C662-49E9-B176-BF337C6FF1C9}" presName="spaceRect" presStyleCnt="0"/>
      <dgm:spPr/>
    </dgm:pt>
    <dgm:pt modelId="{45D645C5-49FB-4939-9280-F81C05760CB3}" type="pres">
      <dgm:prSet presAssocID="{14C8CCCC-C662-49E9-B176-BF337C6FF1C9}" presName="parTx" presStyleLbl="revTx" presStyleIdx="0" presStyleCnt="5">
        <dgm:presLayoutVars>
          <dgm:chMax val="0"/>
          <dgm:chPref val="0"/>
        </dgm:presLayoutVars>
      </dgm:prSet>
      <dgm:spPr/>
    </dgm:pt>
    <dgm:pt modelId="{6E337966-5960-445A-BBED-8D7AE39472C9}" type="pres">
      <dgm:prSet presAssocID="{38F6E385-331D-4C5A-9693-45ECFE74E5FB}" presName="sibTrans" presStyleCnt="0"/>
      <dgm:spPr/>
    </dgm:pt>
    <dgm:pt modelId="{97219042-81BA-45B6-8E28-78BA24973147}" type="pres">
      <dgm:prSet presAssocID="{1F1DF182-8521-4316-9234-4CCF371A7CA6}" presName="compNode" presStyleCnt="0"/>
      <dgm:spPr/>
    </dgm:pt>
    <dgm:pt modelId="{D26F8DB1-66EE-477C-AD3D-FDB32F15DEC8}" type="pres">
      <dgm:prSet presAssocID="{1F1DF182-8521-4316-9234-4CCF371A7CA6}" presName="bgRect" presStyleLbl="bgShp" presStyleIdx="1" presStyleCnt="5"/>
      <dgm:spPr/>
    </dgm:pt>
    <dgm:pt modelId="{102D87C3-F42D-4CB6-95DA-5A3EC4361186}" type="pres">
      <dgm:prSet presAssocID="{1F1DF182-8521-4316-9234-4CCF371A7CA6}"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88DA9547-3F3D-4C23-9A14-14DB71136295}" type="pres">
      <dgm:prSet presAssocID="{1F1DF182-8521-4316-9234-4CCF371A7CA6}" presName="spaceRect" presStyleCnt="0"/>
      <dgm:spPr/>
    </dgm:pt>
    <dgm:pt modelId="{1E190369-863B-4FAE-AC1A-777CE18288B2}" type="pres">
      <dgm:prSet presAssocID="{1F1DF182-8521-4316-9234-4CCF371A7CA6}" presName="parTx" presStyleLbl="revTx" presStyleIdx="1" presStyleCnt="5">
        <dgm:presLayoutVars>
          <dgm:chMax val="0"/>
          <dgm:chPref val="0"/>
        </dgm:presLayoutVars>
      </dgm:prSet>
      <dgm:spPr/>
    </dgm:pt>
    <dgm:pt modelId="{6DBB657D-A548-490F-9FED-B062019A733A}" type="pres">
      <dgm:prSet presAssocID="{E2013AAA-4EB1-4289-8530-522CE3E3246E}" presName="sibTrans" presStyleCnt="0"/>
      <dgm:spPr/>
    </dgm:pt>
    <dgm:pt modelId="{550A9D37-7356-4FAD-8EEF-04DE0F38AD12}" type="pres">
      <dgm:prSet presAssocID="{B9A95C7B-006B-4078-9C76-4E27DFFE745D}" presName="compNode" presStyleCnt="0"/>
      <dgm:spPr/>
    </dgm:pt>
    <dgm:pt modelId="{56C2D47B-F855-44D1-A8D9-2DC253271CBD}" type="pres">
      <dgm:prSet presAssocID="{B9A95C7B-006B-4078-9C76-4E27DFFE745D}" presName="bgRect" presStyleLbl="bgShp" presStyleIdx="2" presStyleCnt="5"/>
      <dgm:spPr/>
    </dgm:pt>
    <dgm:pt modelId="{B82F75AD-9420-4564-A035-8709917323D8}" type="pres">
      <dgm:prSet presAssocID="{B9A95C7B-006B-4078-9C76-4E27DFFE745D}"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topwatch"/>
        </a:ext>
      </dgm:extLst>
    </dgm:pt>
    <dgm:pt modelId="{1C8F3408-2335-4F32-B08F-B6B30F5A5098}" type="pres">
      <dgm:prSet presAssocID="{B9A95C7B-006B-4078-9C76-4E27DFFE745D}" presName="spaceRect" presStyleCnt="0"/>
      <dgm:spPr/>
    </dgm:pt>
    <dgm:pt modelId="{802DC265-BF8B-453B-880D-BB216E6B157F}" type="pres">
      <dgm:prSet presAssocID="{B9A95C7B-006B-4078-9C76-4E27DFFE745D}" presName="parTx" presStyleLbl="revTx" presStyleIdx="2" presStyleCnt="5">
        <dgm:presLayoutVars>
          <dgm:chMax val="0"/>
          <dgm:chPref val="0"/>
        </dgm:presLayoutVars>
      </dgm:prSet>
      <dgm:spPr/>
    </dgm:pt>
    <dgm:pt modelId="{23A82BB1-B113-4DFD-81B2-E60187A44585}" type="pres">
      <dgm:prSet presAssocID="{D85BFBC2-5F12-4EB6-AE44-D8778EB6B6D8}" presName="sibTrans" presStyleCnt="0"/>
      <dgm:spPr/>
    </dgm:pt>
    <dgm:pt modelId="{CF0641B2-5CB8-4C1D-A823-EDB4237AA2C1}" type="pres">
      <dgm:prSet presAssocID="{2D711D9B-0551-4FA5-AA56-7EA9C390CCDD}" presName="compNode" presStyleCnt="0"/>
      <dgm:spPr/>
    </dgm:pt>
    <dgm:pt modelId="{0687E887-467D-4B47-8619-1029EEB0ED21}" type="pres">
      <dgm:prSet presAssocID="{2D711D9B-0551-4FA5-AA56-7EA9C390CCDD}" presName="bgRect" presStyleLbl="bgShp" presStyleIdx="3" presStyleCnt="5"/>
      <dgm:spPr/>
    </dgm:pt>
    <dgm:pt modelId="{86D6DE1C-F710-46A2-9230-3824EAFEF48D}" type="pres">
      <dgm:prSet presAssocID="{2D711D9B-0551-4FA5-AA56-7EA9C390CCDD}" presName="iconRect" presStyleLbl="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hield outline"/>
        </a:ext>
      </dgm:extLst>
    </dgm:pt>
    <dgm:pt modelId="{82E01510-8DBC-49F1-B059-43878A6968D1}" type="pres">
      <dgm:prSet presAssocID="{2D711D9B-0551-4FA5-AA56-7EA9C390CCDD}" presName="spaceRect" presStyleCnt="0"/>
      <dgm:spPr/>
    </dgm:pt>
    <dgm:pt modelId="{21A09341-8112-4404-B244-8A654F4AEFAA}" type="pres">
      <dgm:prSet presAssocID="{2D711D9B-0551-4FA5-AA56-7EA9C390CCDD}" presName="parTx" presStyleLbl="revTx" presStyleIdx="3" presStyleCnt="5">
        <dgm:presLayoutVars>
          <dgm:chMax val="0"/>
          <dgm:chPref val="0"/>
        </dgm:presLayoutVars>
      </dgm:prSet>
      <dgm:spPr/>
    </dgm:pt>
    <dgm:pt modelId="{701231FF-BDDC-4B3E-ACCB-68B778B0931E}" type="pres">
      <dgm:prSet presAssocID="{F72A9817-140C-449F-8412-6E9BC5E6EB09}" presName="sibTrans" presStyleCnt="0"/>
      <dgm:spPr/>
    </dgm:pt>
    <dgm:pt modelId="{0F0184FC-FB28-409A-9896-BD276AC1B067}" type="pres">
      <dgm:prSet presAssocID="{20386DA1-D731-4A3A-9325-857CDC355F96}" presName="compNode" presStyleCnt="0"/>
      <dgm:spPr/>
    </dgm:pt>
    <dgm:pt modelId="{C8338AA0-A9BD-4220-AFA1-E002F4FCA422}" type="pres">
      <dgm:prSet presAssocID="{20386DA1-D731-4A3A-9325-857CDC355F96}" presName="bgRect" presStyleLbl="bgShp" presStyleIdx="4" presStyleCnt="5"/>
      <dgm:spPr/>
    </dgm:pt>
    <dgm:pt modelId="{36DFFEA0-9BA6-4B4B-BB86-D8A3FFF0369E}" type="pres">
      <dgm:prSet presAssocID="{20386DA1-D731-4A3A-9325-857CDC355F96}" presName="iconRect" presStyleLbl="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heers outline"/>
        </a:ext>
      </dgm:extLst>
    </dgm:pt>
    <dgm:pt modelId="{9797D109-31B8-4DAC-9391-0D3C65BAE5D1}" type="pres">
      <dgm:prSet presAssocID="{20386DA1-D731-4A3A-9325-857CDC355F96}" presName="spaceRect" presStyleCnt="0"/>
      <dgm:spPr/>
    </dgm:pt>
    <dgm:pt modelId="{74C5016B-13B8-4ACC-8498-8823BC42CBFC}" type="pres">
      <dgm:prSet presAssocID="{20386DA1-D731-4A3A-9325-857CDC355F96}" presName="parTx" presStyleLbl="revTx" presStyleIdx="4" presStyleCnt="5">
        <dgm:presLayoutVars>
          <dgm:chMax val="0"/>
          <dgm:chPref val="0"/>
        </dgm:presLayoutVars>
      </dgm:prSet>
      <dgm:spPr/>
    </dgm:pt>
  </dgm:ptLst>
  <dgm:cxnLst>
    <dgm:cxn modelId="{C2491917-31C4-4AE2-8B1A-E27316CA0BAD}" srcId="{0A2B3B06-CB40-47A6-BC1F-1D213F7523E3}" destId="{1F1DF182-8521-4316-9234-4CCF371A7CA6}" srcOrd="1" destOrd="0" parTransId="{26461449-4457-4A7D-8283-522A0711E462}" sibTransId="{E2013AAA-4EB1-4289-8530-522CE3E3246E}"/>
    <dgm:cxn modelId="{6526B521-AD07-4D06-8D38-BCE51570FE83}" type="presOf" srcId="{1F1DF182-8521-4316-9234-4CCF371A7CA6}" destId="{1E190369-863B-4FAE-AC1A-777CE18288B2}" srcOrd="0" destOrd="0" presId="urn:microsoft.com/office/officeart/2018/2/layout/IconVerticalSolidList"/>
    <dgm:cxn modelId="{93870C2A-7F15-412D-96E3-625E91A04900}" type="presOf" srcId="{2D711D9B-0551-4FA5-AA56-7EA9C390CCDD}" destId="{21A09341-8112-4404-B244-8A654F4AEFAA}" srcOrd="0" destOrd="0" presId="urn:microsoft.com/office/officeart/2018/2/layout/IconVerticalSolidList"/>
    <dgm:cxn modelId="{22208E2A-E8D2-4EDC-9466-8F3E3BCFAAE3}" type="presOf" srcId="{B9A95C7B-006B-4078-9C76-4E27DFFE745D}" destId="{802DC265-BF8B-453B-880D-BB216E6B157F}" srcOrd="0" destOrd="0" presId="urn:microsoft.com/office/officeart/2018/2/layout/IconVerticalSolidList"/>
    <dgm:cxn modelId="{5FA1F732-D42D-4F59-8095-951304F133CB}" type="presOf" srcId="{0A2B3B06-CB40-47A6-BC1F-1D213F7523E3}" destId="{BEDB6E0E-976A-4AF4-A2E6-9C0908B3306F}" srcOrd="0" destOrd="0" presId="urn:microsoft.com/office/officeart/2018/2/layout/IconVerticalSolidList"/>
    <dgm:cxn modelId="{8DE9373A-0579-42C7-A703-120D678EBF50}" srcId="{0A2B3B06-CB40-47A6-BC1F-1D213F7523E3}" destId="{20386DA1-D731-4A3A-9325-857CDC355F96}" srcOrd="4" destOrd="0" parTransId="{DCF40ECC-044F-4B48-AA72-F09AA702C50C}" sibTransId="{EDBD8F4A-32A8-4D4C-B765-D7105D2495B7}"/>
    <dgm:cxn modelId="{3033BA68-976F-44AE-AA4E-E0DC95D6DFF7}" type="presOf" srcId="{20386DA1-D731-4A3A-9325-857CDC355F96}" destId="{74C5016B-13B8-4ACC-8498-8823BC42CBFC}" srcOrd="0" destOrd="0" presId="urn:microsoft.com/office/officeart/2018/2/layout/IconVerticalSolidList"/>
    <dgm:cxn modelId="{635D5370-D217-48A3-A521-0EA3E4E0C807}" srcId="{0A2B3B06-CB40-47A6-BC1F-1D213F7523E3}" destId="{2D711D9B-0551-4FA5-AA56-7EA9C390CCDD}" srcOrd="3" destOrd="0" parTransId="{0CF920BE-546A-46F0-8B96-2297CFEFE67A}" sibTransId="{F72A9817-140C-449F-8412-6E9BC5E6EB09}"/>
    <dgm:cxn modelId="{15171089-2C1E-4EE7-B022-47D0E66528E5}" srcId="{0A2B3B06-CB40-47A6-BC1F-1D213F7523E3}" destId="{14C8CCCC-C662-49E9-B176-BF337C6FF1C9}" srcOrd="0" destOrd="0" parTransId="{CAD87870-BBDB-47CE-AA47-04B972C86A2D}" sibTransId="{38F6E385-331D-4C5A-9693-45ECFE74E5FB}"/>
    <dgm:cxn modelId="{B88F13B7-4547-4438-9DC8-CD6AC50E6462}" srcId="{0A2B3B06-CB40-47A6-BC1F-1D213F7523E3}" destId="{B9A95C7B-006B-4078-9C76-4E27DFFE745D}" srcOrd="2" destOrd="0" parTransId="{AEA29B32-23EC-4D16-8E02-0F6A9C3D72E0}" sibTransId="{D85BFBC2-5F12-4EB6-AE44-D8778EB6B6D8}"/>
    <dgm:cxn modelId="{86E540CD-BB93-4E90-8BF0-5A991E95C9CA}" type="presOf" srcId="{14C8CCCC-C662-49E9-B176-BF337C6FF1C9}" destId="{45D645C5-49FB-4939-9280-F81C05760CB3}" srcOrd="0" destOrd="0" presId="urn:microsoft.com/office/officeart/2018/2/layout/IconVerticalSolidList"/>
    <dgm:cxn modelId="{DC1D6F57-63A3-4111-9AB0-60ED8729D781}" type="presParOf" srcId="{BEDB6E0E-976A-4AF4-A2E6-9C0908B3306F}" destId="{B4998C54-0873-4EE2-9388-CDADAA501331}" srcOrd="0" destOrd="0" presId="urn:microsoft.com/office/officeart/2018/2/layout/IconVerticalSolidList"/>
    <dgm:cxn modelId="{EE7ED5E4-9D0A-470F-BE78-6E80657CB670}" type="presParOf" srcId="{B4998C54-0873-4EE2-9388-CDADAA501331}" destId="{BB9E5D1A-A825-41AF-B351-F157C4C04F38}" srcOrd="0" destOrd="0" presId="urn:microsoft.com/office/officeart/2018/2/layout/IconVerticalSolidList"/>
    <dgm:cxn modelId="{23AAA5A4-AF5C-4C4D-8863-3506BF44B66F}" type="presParOf" srcId="{B4998C54-0873-4EE2-9388-CDADAA501331}" destId="{D8362FE1-9EA4-4C62-BE42-1EB2843FB325}" srcOrd="1" destOrd="0" presId="urn:microsoft.com/office/officeart/2018/2/layout/IconVerticalSolidList"/>
    <dgm:cxn modelId="{FA09DE94-6A63-438F-980D-FE7A1E3CA5F7}" type="presParOf" srcId="{B4998C54-0873-4EE2-9388-CDADAA501331}" destId="{253EAA30-5B77-4952-838D-EB1D2D7438C0}" srcOrd="2" destOrd="0" presId="urn:microsoft.com/office/officeart/2018/2/layout/IconVerticalSolidList"/>
    <dgm:cxn modelId="{E0B606C3-97B8-42BD-84B0-83BB94248FC5}" type="presParOf" srcId="{B4998C54-0873-4EE2-9388-CDADAA501331}" destId="{45D645C5-49FB-4939-9280-F81C05760CB3}" srcOrd="3" destOrd="0" presId="urn:microsoft.com/office/officeart/2018/2/layout/IconVerticalSolidList"/>
    <dgm:cxn modelId="{F3E3BFE4-FBCA-402B-8980-2FE4771DC38B}" type="presParOf" srcId="{BEDB6E0E-976A-4AF4-A2E6-9C0908B3306F}" destId="{6E337966-5960-445A-BBED-8D7AE39472C9}" srcOrd="1" destOrd="0" presId="urn:microsoft.com/office/officeart/2018/2/layout/IconVerticalSolidList"/>
    <dgm:cxn modelId="{8A069532-00DB-4936-9F47-640E539E509F}" type="presParOf" srcId="{BEDB6E0E-976A-4AF4-A2E6-9C0908B3306F}" destId="{97219042-81BA-45B6-8E28-78BA24973147}" srcOrd="2" destOrd="0" presId="urn:microsoft.com/office/officeart/2018/2/layout/IconVerticalSolidList"/>
    <dgm:cxn modelId="{FF4E77BC-EDD1-4D11-9F7C-20993694C37E}" type="presParOf" srcId="{97219042-81BA-45B6-8E28-78BA24973147}" destId="{D26F8DB1-66EE-477C-AD3D-FDB32F15DEC8}" srcOrd="0" destOrd="0" presId="urn:microsoft.com/office/officeart/2018/2/layout/IconVerticalSolidList"/>
    <dgm:cxn modelId="{873446FE-B533-4C40-B8F3-ADD7C68465A1}" type="presParOf" srcId="{97219042-81BA-45B6-8E28-78BA24973147}" destId="{102D87C3-F42D-4CB6-95DA-5A3EC4361186}" srcOrd="1" destOrd="0" presId="urn:microsoft.com/office/officeart/2018/2/layout/IconVerticalSolidList"/>
    <dgm:cxn modelId="{48B4ABD6-616E-4C2F-B10C-3C310CB2D453}" type="presParOf" srcId="{97219042-81BA-45B6-8E28-78BA24973147}" destId="{88DA9547-3F3D-4C23-9A14-14DB71136295}" srcOrd="2" destOrd="0" presId="urn:microsoft.com/office/officeart/2018/2/layout/IconVerticalSolidList"/>
    <dgm:cxn modelId="{8EEE0820-669C-4756-84A1-B08DA1815241}" type="presParOf" srcId="{97219042-81BA-45B6-8E28-78BA24973147}" destId="{1E190369-863B-4FAE-AC1A-777CE18288B2}" srcOrd="3" destOrd="0" presId="urn:microsoft.com/office/officeart/2018/2/layout/IconVerticalSolidList"/>
    <dgm:cxn modelId="{FE870107-89AA-4491-B5C2-B65319D0D228}" type="presParOf" srcId="{BEDB6E0E-976A-4AF4-A2E6-9C0908B3306F}" destId="{6DBB657D-A548-490F-9FED-B062019A733A}" srcOrd="3" destOrd="0" presId="urn:microsoft.com/office/officeart/2018/2/layout/IconVerticalSolidList"/>
    <dgm:cxn modelId="{9DBCCB75-15CF-4390-A4DD-BC585A4EB9B5}" type="presParOf" srcId="{BEDB6E0E-976A-4AF4-A2E6-9C0908B3306F}" destId="{550A9D37-7356-4FAD-8EEF-04DE0F38AD12}" srcOrd="4" destOrd="0" presId="urn:microsoft.com/office/officeart/2018/2/layout/IconVerticalSolidList"/>
    <dgm:cxn modelId="{BA10C5F4-A140-4F04-B4F7-CC1FAE6B492D}" type="presParOf" srcId="{550A9D37-7356-4FAD-8EEF-04DE0F38AD12}" destId="{56C2D47B-F855-44D1-A8D9-2DC253271CBD}" srcOrd="0" destOrd="0" presId="urn:microsoft.com/office/officeart/2018/2/layout/IconVerticalSolidList"/>
    <dgm:cxn modelId="{20D4F513-C991-4EB7-9B2B-A3062B5B0453}" type="presParOf" srcId="{550A9D37-7356-4FAD-8EEF-04DE0F38AD12}" destId="{B82F75AD-9420-4564-A035-8709917323D8}" srcOrd="1" destOrd="0" presId="urn:microsoft.com/office/officeart/2018/2/layout/IconVerticalSolidList"/>
    <dgm:cxn modelId="{A76CB160-FDF9-44CD-9454-CECD500F5C64}" type="presParOf" srcId="{550A9D37-7356-4FAD-8EEF-04DE0F38AD12}" destId="{1C8F3408-2335-4F32-B08F-B6B30F5A5098}" srcOrd="2" destOrd="0" presId="urn:microsoft.com/office/officeart/2018/2/layout/IconVerticalSolidList"/>
    <dgm:cxn modelId="{88C97BD3-62C2-4B88-B7C0-8F444D8A1624}" type="presParOf" srcId="{550A9D37-7356-4FAD-8EEF-04DE0F38AD12}" destId="{802DC265-BF8B-453B-880D-BB216E6B157F}" srcOrd="3" destOrd="0" presId="urn:microsoft.com/office/officeart/2018/2/layout/IconVerticalSolidList"/>
    <dgm:cxn modelId="{781E7EE2-D65A-401C-9384-A0BE081B6865}" type="presParOf" srcId="{BEDB6E0E-976A-4AF4-A2E6-9C0908B3306F}" destId="{23A82BB1-B113-4DFD-81B2-E60187A44585}" srcOrd="5" destOrd="0" presId="urn:microsoft.com/office/officeart/2018/2/layout/IconVerticalSolidList"/>
    <dgm:cxn modelId="{5773E566-4701-48B8-A217-BA6D59262F6E}" type="presParOf" srcId="{BEDB6E0E-976A-4AF4-A2E6-9C0908B3306F}" destId="{CF0641B2-5CB8-4C1D-A823-EDB4237AA2C1}" srcOrd="6" destOrd="0" presId="urn:microsoft.com/office/officeart/2018/2/layout/IconVerticalSolidList"/>
    <dgm:cxn modelId="{0C858FEA-C25F-4D86-B768-15F40D3BDDAE}" type="presParOf" srcId="{CF0641B2-5CB8-4C1D-A823-EDB4237AA2C1}" destId="{0687E887-467D-4B47-8619-1029EEB0ED21}" srcOrd="0" destOrd="0" presId="urn:microsoft.com/office/officeart/2018/2/layout/IconVerticalSolidList"/>
    <dgm:cxn modelId="{E55755C7-6D0D-440F-AEEF-48BEB372A543}" type="presParOf" srcId="{CF0641B2-5CB8-4C1D-A823-EDB4237AA2C1}" destId="{86D6DE1C-F710-46A2-9230-3824EAFEF48D}" srcOrd="1" destOrd="0" presId="urn:microsoft.com/office/officeart/2018/2/layout/IconVerticalSolidList"/>
    <dgm:cxn modelId="{B32A93F8-4741-4C26-B5E4-B51AB5AC5BB3}" type="presParOf" srcId="{CF0641B2-5CB8-4C1D-A823-EDB4237AA2C1}" destId="{82E01510-8DBC-49F1-B059-43878A6968D1}" srcOrd="2" destOrd="0" presId="urn:microsoft.com/office/officeart/2018/2/layout/IconVerticalSolidList"/>
    <dgm:cxn modelId="{C401A53F-2A1A-48FC-8DEC-BA494FBD1195}" type="presParOf" srcId="{CF0641B2-5CB8-4C1D-A823-EDB4237AA2C1}" destId="{21A09341-8112-4404-B244-8A654F4AEFAA}" srcOrd="3" destOrd="0" presId="urn:microsoft.com/office/officeart/2018/2/layout/IconVerticalSolidList"/>
    <dgm:cxn modelId="{5C4F303F-5949-4C30-87D2-77BC5D128133}" type="presParOf" srcId="{BEDB6E0E-976A-4AF4-A2E6-9C0908B3306F}" destId="{701231FF-BDDC-4B3E-ACCB-68B778B0931E}" srcOrd="7" destOrd="0" presId="urn:microsoft.com/office/officeart/2018/2/layout/IconVerticalSolidList"/>
    <dgm:cxn modelId="{6E582657-2480-4E44-BF59-55A7E29021E4}" type="presParOf" srcId="{BEDB6E0E-976A-4AF4-A2E6-9C0908B3306F}" destId="{0F0184FC-FB28-409A-9896-BD276AC1B067}" srcOrd="8" destOrd="0" presId="urn:microsoft.com/office/officeart/2018/2/layout/IconVerticalSolidList"/>
    <dgm:cxn modelId="{97498C0B-D4EB-41AB-8C5F-ADE0B184CFBD}" type="presParOf" srcId="{0F0184FC-FB28-409A-9896-BD276AC1B067}" destId="{C8338AA0-A9BD-4220-AFA1-E002F4FCA422}" srcOrd="0" destOrd="0" presId="urn:microsoft.com/office/officeart/2018/2/layout/IconVerticalSolidList"/>
    <dgm:cxn modelId="{37A8DD04-D446-4F6D-9EDD-4CEE1306CD57}" type="presParOf" srcId="{0F0184FC-FB28-409A-9896-BD276AC1B067}" destId="{36DFFEA0-9BA6-4B4B-BB86-D8A3FFF0369E}" srcOrd="1" destOrd="0" presId="urn:microsoft.com/office/officeart/2018/2/layout/IconVerticalSolidList"/>
    <dgm:cxn modelId="{C873DD4F-BBD8-4D0B-B5A4-029DD6E3BABB}" type="presParOf" srcId="{0F0184FC-FB28-409A-9896-BD276AC1B067}" destId="{9797D109-31B8-4DAC-9391-0D3C65BAE5D1}" srcOrd="2" destOrd="0" presId="urn:microsoft.com/office/officeart/2018/2/layout/IconVerticalSolidList"/>
    <dgm:cxn modelId="{A477871D-2317-4808-8AEB-E20EC557B183}" type="presParOf" srcId="{0F0184FC-FB28-409A-9896-BD276AC1B067}" destId="{74C5016B-13B8-4ACC-8498-8823BC42CBF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2D1B04-6F28-4532-862A-444A1410DE6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0A83170-1A27-4C02-8C5B-F3E0CF475468}">
      <dgm:prSet/>
      <dgm:spPr/>
      <dgm:t>
        <a:bodyPr/>
        <a:lstStyle/>
        <a:p>
          <a:pPr>
            <a:lnSpc>
              <a:spcPct val="100000"/>
            </a:lnSpc>
          </a:pPr>
          <a:r>
            <a:rPr lang="en-US" dirty="0"/>
            <a:t>Faster-appreciating properties will see tax increases </a:t>
          </a:r>
        </a:p>
      </dgm:t>
    </dgm:pt>
    <dgm:pt modelId="{C07C5BA1-E0BD-4540-A341-35E111CD58C8}" type="parTrans" cxnId="{AA8C53A4-6001-4FD8-A908-F7536A7FE2CB}">
      <dgm:prSet/>
      <dgm:spPr/>
      <dgm:t>
        <a:bodyPr/>
        <a:lstStyle/>
        <a:p>
          <a:endParaRPr lang="en-US"/>
        </a:p>
      </dgm:t>
    </dgm:pt>
    <dgm:pt modelId="{F7978157-DCF5-4E57-B90A-AE8526E760C5}" type="sibTrans" cxnId="{AA8C53A4-6001-4FD8-A908-F7536A7FE2CB}">
      <dgm:prSet/>
      <dgm:spPr/>
      <dgm:t>
        <a:bodyPr/>
        <a:lstStyle/>
        <a:p>
          <a:endParaRPr lang="en-US"/>
        </a:p>
      </dgm:t>
    </dgm:pt>
    <dgm:pt modelId="{DEDD103B-4CCD-4633-B39C-EF1B093346F5}">
      <dgm:prSet/>
      <dgm:spPr/>
      <dgm:t>
        <a:bodyPr/>
        <a:lstStyle/>
        <a:p>
          <a:pPr>
            <a:lnSpc>
              <a:spcPct val="100000"/>
            </a:lnSpc>
          </a:pPr>
          <a:r>
            <a:rPr lang="en-US" dirty="0"/>
            <a:t>Residential values may outpace commercial</a:t>
          </a:r>
        </a:p>
      </dgm:t>
    </dgm:pt>
    <dgm:pt modelId="{C0AAD766-5A6A-477A-9D2E-6BDEE44FD9D3}" type="parTrans" cxnId="{618837FB-D659-4308-9133-494B2D95456F}">
      <dgm:prSet/>
      <dgm:spPr/>
      <dgm:t>
        <a:bodyPr/>
        <a:lstStyle/>
        <a:p>
          <a:endParaRPr lang="en-US"/>
        </a:p>
      </dgm:t>
    </dgm:pt>
    <dgm:pt modelId="{8E487321-F7DB-49C1-AE90-D2A999C5D19C}" type="sibTrans" cxnId="{618837FB-D659-4308-9133-494B2D95456F}">
      <dgm:prSet/>
      <dgm:spPr/>
      <dgm:t>
        <a:bodyPr/>
        <a:lstStyle/>
        <a:p>
          <a:endParaRPr lang="en-US"/>
        </a:p>
      </dgm:t>
    </dgm:pt>
    <dgm:pt modelId="{F9B38FF3-CF7E-4E73-B7CD-615A98AC3793}">
      <dgm:prSet/>
      <dgm:spPr/>
      <dgm:t>
        <a:bodyPr/>
        <a:lstStyle/>
        <a:p>
          <a:pPr>
            <a:lnSpc>
              <a:spcPct val="100000"/>
            </a:lnSpc>
          </a:pPr>
          <a:r>
            <a:rPr lang="en-US" dirty="0"/>
            <a:t>Revenue-neutral mill rate still results in tax changes</a:t>
          </a:r>
        </a:p>
      </dgm:t>
    </dgm:pt>
    <dgm:pt modelId="{FFED0D0C-6FD0-4380-BB35-34B543EA2EDD}" type="parTrans" cxnId="{DAE62384-EE75-495A-A62F-E5A35E6F2A94}">
      <dgm:prSet/>
      <dgm:spPr/>
      <dgm:t>
        <a:bodyPr/>
        <a:lstStyle/>
        <a:p>
          <a:endParaRPr lang="en-US"/>
        </a:p>
      </dgm:t>
    </dgm:pt>
    <dgm:pt modelId="{3A980809-118B-4037-ADE4-26D33BECE166}" type="sibTrans" cxnId="{DAE62384-EE75-495A-A62F-E5A35E6F2A94}">
      <dgm:prSet/>
      <dgm:spPr/>
      <dgm:t>
        <a:bodyPr/>
        <a:lstStyle/>
        <a:p>
          <a:endParaRPr lang="en-US"/>
        </a:p>
      </dgm:t>
    </dgm:pt>
    <dgm:pt modelId="{D234D35A-AD4B-41D3-A2B2-F09D5AB837BC}">
      <dgm:prSet/>
      <dgm:spPr/>
      <dgm:t>
        <a:bodyPr/>
        <a:lstStyle/>
        <a:p>
          <a:pPr>
            <a:lnSpc>
              <a:spcPct val="100000"/>
            </a:lnSpc>
          </a:pPr>
          <a:r>
            <a:rPr lang="en-US" dirty="0"/>
            <a:t>Impacts will vary by neighborhood</a:t>
          </a:r>
        </a:p>
      </dgm:t>
    </dgm:pt>
    <dgm:pt modelId="{3EEF8276-683E-4EDE-B7DC-A86F89066828}" type="parTrans" cxnId="{7C207EA0-3A38-4644-9868-B6D0EDF47A6E}">
      <dgm:prSet/>
      <dgm:spPr/>
      <dgm:t>
        <a:bodyPr/>
        <a:lstStyle/>
        <a:p>
          <a:endParaRPr lang="en-US"/>
        </a:p>
      </dgm:t>
    </dgm:pt>
    <dgm:pt modelId="{905BCAE4-A46E-4200-B079-CA70F4ABD030}" type="sibTrans" cxnId="{7C207EA0-3A38-4644-9868-B6D0EDF47A6E}">
      <dgm:prSet/>
      <dgm:spPr/>
      <dgm:t>
        <a:bodyPr/>
        <a:lstStyle/>
        <a:p>
          <a:endParaRPr lang="en-US"/>
        </a:p>
      </dgm:t>
    </dgm:pt>
    <dgm:pt modelId="{C97B5D87-4ED2-4E1B-9E84-6940848A7B5E}">
      <dgm:prSet phldrT="[Text]" phldr="0"/>
      <dgm:spPr/>
      <dgm:t>
        <a:bodyPr/>
        <a:lstStyle/>
        <a:p>
          <a:pPr>
            <a:lnSpc>
              <a:spcPct val="100000"/>
            </a:lnSpc>
          </a:pPr>
          <a:r>
            <a:rPr lang="en-US" dirty="0"/>
            <a:t>Revaluation does not increase total tax revenue- it changes how the tax levy is distributed</a:t>
          </a:r>
        </a:p>
      </dgm:t>
    </dgm:pt>
    <dgm:pt modelId="{3E515994-2393-42AE-BDF0-DF19B47FC49B}" type="parTrans" cxnId="{3934A780-46E0-4887-8D9D-E49F8FE157C9}">
      <dgm:prSet/>
      <dgm:spPr/>
      <dgm:t>
        <a:bodyPr/>
        <a:lstStyle/>
        <a:p>
          <a:endParaRPr lang="en-US"/>
        </a:p>
      </dgm:t>
    </dgm:pt>
    <dgm:pt modelId="{99D40A89-CC6F-4D0D-B052-698F37C473C2}" type="sibTrans" cxnId="{3934A780-46E0-4887-8D9D-E49F8FE157C9}">
      <dgm:prSet/>
      <dgm:spPr/>
      <dgm:t>
        <a:bodyPr/>
        <a:lstStyle/>
        <a:p>
          <a:endParaRPr lang="en-US"/>
        </a:p>
      </dgm:t>
    </dgm:pt>
    <dgm:pt modelId="{6680FF91-6D79-4599-892B-C704A4DADD80}" type="pres">
      <dgm:prSet presAssocID="{882D1B04-6F28-4532-862A-444A1410DE64}" presName="root" presStyleCnt="0">
        <dgm:presLayoutVars>
          <dgm:dir/>
          <dgm:resizeHandles val="exact"/>
        </dgm:presLayoutVars>
      </dgm:prSet>
      <dgm:spPr/>
    </dgm:pt>
    <dgm:pt modelId="{79BC9641-FED4-4786-B275-CC2A7BD09550}" type="pres">
      <dgm:prSet presAssocID="{F0A83170-1A27-4C02-8C5B-F3E0CF475468}" presName="compNode" presStyleCnt="0"/>
      <dgm:spPr/>
    </dgm:pt>
    <dgm:pt modelId="{B33E53CE-4A4A-4752-8A62-C2A75F83BDE7}" type="pres">
      <dgm:prSet presAssocID="{F0A83170-1A27-4C02-8C5B-F3E0CF475468}" presName="bgRect" presStyleLbl="bgShp" presStyleIdx="0" presStyleCnt="5"/>
      <dgm:spPr/>
    </dgm:pt>
    <dgm:pt modelId="{FB983E35-89B6-4C0B-8BCD-2897FC06091F}" type="pres">
      <dgm:prSet presAssocID="{F0A83170-1A27-4C02-8C5B-F3E0CF47546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ouse"/>
        </a:ext>
      </dgm:extLst>
    </dgm:pt>
    <dgm:pt modelId="{08F1EF0D-98F7-4F1F-BA41-74D26A3C399B}" type="pres">
      <dgm:prSet presAssocID="{F0A83170-1A27-4C02-8C5B-F3E0CF475468}" presName="spaceRect" presStyleCnt="0"/>
      <dgm:spPr/>
    </dgm:pt>
    <dgm:pt modelId="{C5CD1C63-05F1-419D-BB0E-81A03A20FC1E}" type="pres">
      <dgm:prSet presAssocID="{F0A83170-1A27-4C02-8C5B-F3E0CF475468}" presName="parTx" presStyleLbl="revTx" presStyleIdx="0" presStyleCnt="5">
        <dgm:presLayoutVars>
          <dgm:chMax val="0"/>
          <dgm:chPref val="0"/>
        </dgm:presLayoutVars>
      </dgm:prSet>
      <dgm:spPr/>
    </dgm:pt>
    <dgm:pt modelId="{64DF346F-AF66-4A07-B957-A25D7A8B810E}" type="pres">
      <dgm:prSet presAssocID="{F7978157-DCF5-4E57-B90A-AE8526E760C5}" presName="sibTrans" presStyleCnt="0"/>
      <dgm:spPr/>
    </dgm:pt>
    <dgm:pt modelId="{D539D84A-1E0F-46F7-B264-27F998D3414D}" type="pres">
      <dgm:prSet presAssocID="{DEDD103B-4CCD-4633-B39C-EF1B093346F5}" presName="compNode" presStyleCnt="0"/>
      <dgm:spPr/>
    </dgm:pt>
    <dgm:pt modelId="{A005A903-57A8-47E6-90F3-7FAC387EB452}" type="pres">
      <dgm:prSet presAssocID="{DEDD103B-4CCD-4633-B39C-EF1B093346F5}" presName="bgRect" presStyleLbl="bgShp" presStyleIdx="1" presStyleCnt="5"/>
      <dgm:spPr/>
    </dgm:pt>
    <dgm:pt modelId="{AA15015C-69DA-4433-9107-E76A4E606481}" type="pres">
      <dgm:prSet presAssocID="{DEDD103B-4CCD-4633-B39C-EF1B093346F5}"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9D24FF3C-574E-4EA7-BAD4-E6202DE33DE0}" type="pres">
      <dgm:prSet presAssocID="{DEDD103B-4CCD-4633-B39C-EF1B093346F5}" presName="spaceRect" presStyleCnt="0"/>
      <dgm:spPr/>
    </dgm:pt>
    <dgm:pt modelId="{1D8F2181-09D9-40F6-9505-25EBFFAAE8B3}" type="pres">
      <dgm:prSet presAssocID="{DEDD103B-4CCD-4633-B39C-EF1B093346F5}" presName="parTx" presStyleLbl="revTx" presStyleIdx="1" presStyleCnt="5">
        <dgm:presLayoutVars>
          <dgm:chMax val="0"/>
          <dgm:chPref val="0"/>
        </dgm:presLayoutVars>
      </dgm:prSet>
      <dgm:spPr/>
    </dgm:pt>
    <dgm:pt modelId="{11281DFA-F358-4411-BE13-0069C5B2A5A9}" type="pres">
      <dgm:prSet presAssocID="{8E487321-F7DB-49C1-AE90-D2A999C5D19C}" presName="sibTrans" presStyleCnt="0"/>
      <dgm:spPr/>
    </dgm:pt>
    <dgm:pt modelId="{A42FF5B6-07B7-4380-930C-084A82576A61}" type="pres">
      <dgm:prSet presAssocID="{F9B38FF3-CF7E-4E73-B7CD-615A98AC3793}" presName="compNode" presStyleCnt="0"/>
      <dgm:spPr/>
    </dgm:pt>
    <dgm:pt modelId="{5A10DEF1-7C4D-4C27-A922-ACA4DFB953FD}" type="pres">
      <dgm:prSet presAssocID="{F9B38FF3-CF7E-4E73-B7CD-615A98AC3793}" presName="bgRect" presStyleLbl="bgShp" presStyleIdx="2" presStyleCnt="5"/>
      <dgm:spPr/>
    </dgm:pt>
    <dgm:pt modelId="{DA2585CA-A727-4925-A859-EAF03674603E}" type="pres">
      <dgm:prSet presAssocID="{F9B38FF3-CF7E-4E73-B7CD-615A98AC3793}"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ney"/>
        </a:ext>
      </dgm:extLst>
    </dgm:pt>
    <dgm:pt modelId="{34C3D6AC-9389-4CC7-9A65-08FABE667317}" type="pres">
      <dgm:prSet presAssocID="{F9B38FF3-CF7E-4E73-B7CD-615A98AC3793}" presName="spaceRect" presStyleCnt="0"/>
      <dgm:spPr/>
    </dgm:pt>
    <dgm:pt modelId="{989D65AB-A814-4979-A9C6-4F1CB9FD6CEB}" type="pres">
      <dgm:prSet presAssocID="{F9B38FF3-CF7E-4E73-B7CD-615A98AC3793}" presName="parTx" presStyleLbl="revTx" presStyleIdx="2" presStyleCnt="5">
        <dgm:presLayoutVars>
          <dgm:chMax val="0"/>
          <dgm:chPref val="0"/>
        </dgm:presLayoutVars>
      </dgm:prSet>
      <dgm:spPr/>
    </dgm:pt>
    <dgm:pt modelId="{01C92BBA-EBC7-4238-B42B-E80FD500769E}" type="pres">
      <dgm:prSet presAssocID="{3A980809-118B-4037-ADE4-26D33BECE166}" presName="sibTrans" presStyleCnt="0"/>
      <dgm:spPr/>
    </dgm:pt>
    <dgm:pt modelId="{1DF439BB-571A-43E5-86D9-1DA686844086}" type="pres">
      <dgm:prSet presAssocID="{D234D35A-AD4B-41D3-A2B2-F09D5AB837BC}" presName="compNode" presStyleCnt="0"/>
      <dgm:spPr/>
    </dgm:pt>
    <dgm:pt modelId="{DDF7A9F2-A78E-4F9C-A416-580B4DF22206}" type="pres">
      <dgm:prSet presAssocID="{D234D35A-AD4B-41D3-A2B2-F09D5AB837BC}" presName="bgRect" presStyleLbl="bgShp" presStyleIdx="3" presStyleCnt="5"/>
      <dgm:spPr/>
    </dgm:pt>
    <dgm:pt modelId="{A181B54A-392C-439E-A344-DD978B278D57}" type="pres">
      <dgm:prSet presAssocID="{D234D35A-AD4B-41D3-A2B2-F09D5AB837BC}"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ilding"/>
        </a:ext>
      </dgm:extLst>
    </dgm:pt>
    <dgm:pt modelId="{FD885C09-35C2-436C-9C75-BA091208E0C8}" type="pres">
      <dgm:prSet presAssocID="{D234D35A-AD4B-41D3-A2B2-F09D5AB837BC}" presName="spaceRect" presStyleCnt="0"/>
      <dgm:spPr/>
    </dgm:pt>
    <dgm:pt modelId="{C904F19C-99EA-47C5-8EBB-8144943E6354}" type="pres">
      <dgm:prSet presAssocID="{D234D35A-AD4B-41D3-A2B2-F09D5AB837BC}" presName="parTx" presStyleLbl="revTx" presStyleIdx="3" presStyleCnt="5">
        <dgm:presLayoutVars>
          <dgm:chMax val="0"/>
          <dgm:chPref val="0"/>
        </dgm:presLayoutVars>
      </dgm:prSet>
      <dgm:spPr/>
    </dgm:pt>
    <dgm:pt modelId="{0D1F060B-3DD9-43DF-BD20-9D887E2C7802}" type="pres">
      <dgm:prSet presAssocID="{905BCAE4-A46E-4200-B079-CA70F4ABD030}" presName="sibTrans" presStyleCnt="0"/>
      <dgm:spPr/>
    </dgm:pt>
    <dgm:pt modelId="{644A205F-4267-4865-A065-9282A20A9071}" type="pres">
      <dgm:prSet presAssocID="{C97B5D87-4ED2-4E1B-9E84-6940848A7B5E}" presName="compNode" presStyleCnt="0"/>
      <dgm:spPr/>
    </dgm:pt>
    <dgm:pt modelId="{D6E50DE4-ED5C-46DF-AB7F-3D2A3264A2DC}" type="pres">
      <dgm:prSet presAssocID="{C97B5D87-4ED2-4E1B-9E84-6940848A7B5E}" presName="bgRect" presStyleLbl="bgShp" presStyleIdx="4" presStyleCnt="5"/>
      <dgm:spPr/>
    </dgm:pt>
    <dgm:pt modelId="{B1314D4D-0698-4816-9CB4-BF40EA0436B6}" type="pres">
      <dgm:prSet presAssocID="{C97B5D87-4ED2-4E1B-9E84-6940848A7B5E}" presName="iconRect" presStyleLbl="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Old Key with solid fill"/>
        </a:ext>
      </dgm:extLst>
    </dgm:pt>
    <dgm:pt modelId="{A4B9CDA3-810D-423E-96BA-26F9C65348B2}" type="pres">
      <dgm:prSet presAssocID="{C97B5D87-4ED2-4E1B-9E84-6940848A7B5E}" presName="spaceRect" presStyleCnt="0"/>
      <dgm:spPr/>
    </dgm:pt>
    <dgm:pt modelId="{E6736279-8D71-4CD1-93F0-18BF3083CF92}" type="pres">
      <dgm:prSet presAssocID="{C97B5D87-4ED2-4E1B-9E84-6940848A7B5E}" presName="parTx" presStyleLbl="revTx" presStyleIdx="4" presStyleCnt="5">
        <dgm:presLayoutVars>
          <dgm:chMax val="0"/>
          <dgm:chPref val="0"/>
        </dgm:presLayoutVars>
      </dgm:prSet>
      <dgm:spPr/>
    </dgm:pt>
  </dgm:ptLst>
  <dgm:cxnLst>
    <dgm:cxn modelId="{A47CA673-FA1F-43FF-AC84-491D258769BD}" type="presOf" srcId="{C97B5D87-4ED2-4E1B-9E84-6940848A7B5E}" destId="{E6736279-8D71-4CD1-93F0-18BF3083CF92}" srcOrd="0" destOrd="0" presId="urn:microsoft.com/office/officeart/2018/2/layout/IconVerticalSolidList"/>
    <dgm:cxn modelId="{536B9B56-60A4-4119-BFC5-EB8B39FD8165}" type="presOf" srcId="{F9B38FF3-CF7E-4E73-B7CD-615A98AC3793}" destId="{989D65AB-A814-4979-A9C6-4F1CB9FD6CEB}" srcOrd="0" destOrd="0" presId="urn:microsoft.com/office/officeart/2018/2/layout/IconVerticalSolidList"/>
    <dgm:cxn modelId="{3934A780-46E0-4887-8D9D-E49F8FE157C9}" srcId="{882D1B04-6F28-4532-862A-444A1410DE64}" destId="{C97B5D87-4ED2-4E1B-9E84-6940848A7B5E}" srcOrd="4" destOrd="0" parTransId="{3E515994-2393-42AE-BDF0-DF19B47FC49B}" sibTransId="{99D40A89-CC6F-4D0D-B052-698F37C473C2}"/>
    <dgm:cxn modelId="{DAE62384-EE75-495A-A62F-E5A35E6F2A94}" srcId="{882D1B04-6F28-4532-862A-444A1410DE64}" destId="{F9B38FF3-CF7E-4E73-B7CD-615A98AC3793}" srcOrd="2" destOrd="0" parTransId="{FFED0D0C-6FD0-4380-BB35-34B543EA2EDD}" sibTransId="{3A980809-118B-4037-ADE4-26D33BECE166}"/>
    <dgm:cxn modelId="{7C207EA0-3A38-4644-9868-B6D0EDF47A6E}" srcId="{882D1B04-6F28-4532-862A-444A1410DE64}" destId="{D234D35A-AD4B-41D3-A2B2-F09D5AB837BC}" srcOrd="3" destOrd="0" parTransId="{3EEF8276-683E-4EDE-B7DC-A86F89066828}" sibTransId="{905BCAE4-A46E-4200-B079-CA70F4ABD030}"/>
    <dgm:cxn modelId="{D2774CA1-E6F9-419D-AF77-596A1AC89871}" type="presOf" srcId="{DEDD103B-4CCD-4633-B39C-EF1B093346F5}" destId="{1D8F2181-09D9-40F6-9505-25EBFFAAE8B3}" srcOrd="0" destOrd="0" presId="urn:microsoft.com/office/officeart/2018/2/layout/IconVerticalSolidList"/>
    <dgm:cxn modelId="{AA8C53A4-6001-4FD8-A908-F7536A7FE2CB}" srcId="{882D1B04-6F28-4532-862A-444A1410DE64}" destId="{F0A83170-1A27-4C02-8C5B-F3E0CF475468}" srcOrd="0" destOrd="0" parTransId="{C07C5BA1-E0BD-4540-A341-35E111CD58C8}" sibTransId="{F7978157-DCF5-4E57-B90A-AE8526E760C5}"/>
    <dgm:cxn modelId="{BA5C20A5-10F2-408E-B3D7-D2D453167236}" type="presOf" srcId="{D234D35A-AD4B-41D3-A2B2-F09D5AB837BC}" destId="{C904F19C-99EA-47C5-8EBB-8144943E6354}" srcOrd="0" destOrd="0" presId="urn:microsoft.com/office/officeart/2018/2/layout/IconVerticalSolidList"/>
    <dgm:cxn modelId="{91BFA9AD-D8FD-49CF-8F6C-36E82E4FC26C}" type="presOf" srcId="{882D1B04-6F28-4532-862A-444A1410DE64}" destId="{6680FF91-6D79-4599-892B-C704A4DADD80}" srcOrd="0" destOrd="0" presId="urn:microsoft.com/office/officeart/2018/2/layout/IconVerticalSolidList"/>
    <dgm:cxn modelId="{13E6E0C2-35CF-42E9-BE2A-97751FFE7CE1}" type="presOf" srcId="{F0A83170-1A27-4C02-8C5B-F3E0CF475468}" destId="{C5CD1C63-05F1-419D-BB0E-81A03A20FC1E}" srcOrd="0" destOrd="0" presId="urn:microsoft.com/office/officeart/2018/2/layout/IconVerticalSolidList"/>
    <dgm:cxn modelId="{618837FB-D659-4308-9133-494B2D95456F}" srcId="{882D1B04-6F28-4532-862A-444A1410DE64}" destId="{DEDD103B-4CCD-4633-B39C-EF1B093346F5}" srcOrd="1" destOrd="0" parTransId="{C0AAD766-5A6A-477A-9D2E-6BDEE44FD9D3}" sibTransId="{8E487321-F7DB-49C1-AE90-D2A999C5D19C}"/>
    <dgm:cxn modelId="{A527B038-E247-4B6F-9DA4-13ABCD347439}" type="presParOf" srcId="{6680FF91-6D79-4599-892B-C704A4DADD80}" destId="{79BC9641-FED4-4786-B275-CC2A7BD09550}" srcOrd="0" destOrd="0" presId="urn:microsoft.com/office/officeart/2018/2/layout/IconVerticalSolidList"/>
    <dgm:cxn modelId="{0467FDD1-496D-4662-880F-544F1D75B1C8}" type="presParOf" srcId="{79BC9641-FED4-4786-B275-CC2A7BD09550}" destId="{B33E53CE-4A4A-4752-8A62-C2A75F83BDE7}" srcOrd="0" destOrd="0" presId="urn:microsoft.com/office/officeart/2018/2/layout/IconVerticalSolidList"/>
    <dgm:cxn modelId="{44F42A00-871F-469C-BED4-F1C6FBFDE4FA}" type="presParOf" srcId="{79BC9641-FED4-4786-B275-CC2A7BD09550}" destId="{FB983E35-89B6-4C0B-8BCD-2897FC06091F}" srcOrd="1" destOrd="0" presId="urn:microsoft.com/office/officeart/2018/2/layout/IconVerticalSolidList"/>
    <dgm:cxn modelId="{26A0F2BC-305F-49CA-BC86-3841B13C7210}" type="presParOf" srcId="{79BC9641-FED4-4786-B275-CC2A7BD09550}" destId="{08F1EF0D-98F7-4F1F-BA41-74D26A3C399B}" srcOrd="2" destOrd="0" presId="urn:microsoft.com/office/officeart/2018/2/layout/IconVerticalSolidList"/>
    <dgm:cxn modelId="{3D55A04A-FA68-48C5-8537-CE4BFBC3E566}" type="presParOf" srcId="{79BC9641-FED4-4786-B275-CC2A7BD09550}" destId="{C5CD1C63-05F1-419D-BB0E-81A03A20FC1E}" srcOrd="3" destOrd="0" presId="urn:microsoft.com/office/officeart/2018/2/layout/IconVerticalSolidList"/>
    <dgm:cxn modelId="{747FDE7C-38E6-4192-ABEE-3E626A2F4AB3}" type="presParOf" srcId="{6680FF91-6D79-4599-892B-C704A4DADD80}" destId="{64DF346F-AF66-4A07-B957-A25D7A8B810E}" srcOrd="1" destOrd="0" presId="urn:microsoft.com/office/officeart/2018/2/layout/IconVerticalSolidList"/>
    <dgm:cxn modelId="{03928D39-7042-4BEF-9DB2-11BD832EACC8}" type="presParOf" srcId="{6680FF91-6D79-4599-892B-C704A4DADD80}" destId="{D539D84A-1E0F-46F7-B264-27F998D3414D}" srcOrd="2" destOrd="0" presId="urn:microsoft.com/office/officeart/2018/2/layout/IconVerticalSolidList"/>
    <dgm:cxn modelId="{70468581-B941-4BF9-8D95-A8BF47EF687C}" type="presParOf" srcId="{D539D84A-1E0F-46F7-B264-27F998D3414D}" destId="{A005A903-57A8-47E6-90F3-7FAC387EB452}" srcOrd="0" destOrd="0" presId="urn:microsoft.com/office/officeart/2018/2/layout/IconVerticalSolidList"/>
    <dgm:cxn modelId="{50790949-9EE6-45DF-A3D9-C68F0C999C60}" type="presParOf" srcId="{D539D84A-1E0F-46F7-B264-27F998D3414D}" destId="{AA15015C-69DA-4433-9107-E76A4E606481}" srcOrd="1" destOrd="0" presId="urn:microsoft.com/office/officeart/2018/2/layout/IconVerticalSolidList"/>
    <dgm:cxn modelId="{C36E9AB2-DEAE-40D4-8FA4-926773DA6FF0}" type="presParOf" srcId="{D539D84A-1E0F-46F7-B264-27F998D3414D}" destId="{9D24FF3C-574E-4EA7-BAD4-E6202DE33DE0}" srcOrd="2" destOrd="0" presId="urn:microsoft.com/office/officeart/2018/2/layout/IconVerticalSolidList"/>
    <dgm:cxn modelId="{554791BD-AD76-483A-BA99-DA4A0CE5C010}" type="presParOf" srcId="{D539D84A-1E0F-46F7-B264-27F998D3414D}" destId="{1D8F2181-09D9-40F6-9505-25EBFFAAE8B3}" srcOrd="3" destOrd="0" presId="urn:microsoft.com/office/officeart/2018/2/layout/IconVerticalSolidList"/>
    <dgm:cxn modelId="{E8969C05-BF23-4BB8-9551-A0A09896D4AE}" type="presParOf" srcId="{6680FF91-6D79-4599-892B-C704A4DADD80}" destId="{11281DFA-F358-4411-BE13-0069C5B2A5A9}" srcOrd="3" destOrd="0" presId="urn:microsoft.com/office/officeart/2018/2/layout/IconVerticalSolidList"/>
    <dgm:cxn modelId="{BF9E4F4A-D943-4D7B-A9E6-646DAB63A924}" type="presParOf" srcId="{6680FF91-6D79-4599-892B-C704A4DADD80}" destId="{A42FF5B6-07B7-4380-930C-084A82576A61}" srcOrd="4" destOrd="0" presId="urn:microsoft.com/office/officeart/2018/2/layout/IconVerticalSolidList"/>
    <dgm:cxn modelId="{D39EDE6D-9B4D-4375-8A29-DA908F8D898B}" type="presParOf" srcId="{A42FF5B6-07B7-4380-930C-084A82576A61}" destId="{5A10DEF1-7C4D-4C27-A922-ACA4DFB953FD}" srcOrd="0" destOrd="0" presId="urn:microsoft.com/office/officeart/2018/2/layout/IconVerticalSolidList"/>
    <dgm:cxn modelId="{DC6911CD-47CF-4E82-938D-BA8CF6016476}" type="presParOf" srcId="{A42FF5B6-07B7-4380-930C-084A82576A61}" destId="{DA2585CA-A727-4925-A859-EAF03674603E}" srcOrd="1" destOrd="0" presId="urn:microsoft.com/office/officeart/2018/2/layout/IconVerticalSolidList"/>
    <dgm:cxn modelId="{55D4B256-CB2D-486F-8E79-B91111E9C70B}" type="presParOf" srcId="{A42FF5B6-07B7-4380-930C-084A82576A61}" destId="{34C3D6AC-9389-4CC7-9A65-08FABE667317}" srcOrd="2" destOrd="0" presId="urn:microsoft.com/office/officeart/2018/2/layout/IconVerticalSolidList"/>
    <dgm:cxn modelId="{63ECEF98-35E0-4B8B-803F-8A68B6E549C8}" type="presParOf" srcId="{A42FF5B6-07B7-4380-930C-084A82576A61}" destId="{989D65AB-A814-4979-A9C6-4F1CB9FD6CEB}" srcOrd="3" destOrd="0" presId="urn:microsoft.com/office/officeart/2018/2/layout/IconVerticalSolidList"/>
    <dgm:cxn modelId="{BA6B61A8-C4A7-4A14-A9CA-CEE254531FF0}" type="presParOf" srcId="{6680FF91-6D79-4599-892B-C704A4DADD80}" destId="{01C92BBA-EBC7-4238-B42B-E80FD500769E}" srcOrd="5" destOrd="0" presId="urn:microsoft.com/office/officeart/2018/2/layout/IconVerticalSolidList"/>
    <dgm:cxn modelId="{2DB16B4E-65B8-465B-9156-7D88794856F6}" type="presParOf" srcId="{6680FF91-6D79-4599-892B-C704A4DADD80}" destId="{1DF439BB-571A-43E5-86D9-1DA686844086}" srcOrd="6" destOrd="0" presId="urn:microsoft.com/office/officeart/2018/2/layout/IconVerticalSolidList"/>
    <dgm:cxn modelId="{B864338D-B7A6-439F-BC92-8DBBF021BC8E}" type="presParOf" srcId="{1DF439BB-571A-43E5-86D9-1DA686844086}" destId="{DDF7A9F2-A78E-4F9C-A416-580B4DF22206}" srcOrd="0" destOrd="0" presId="urn:microsoft.com/office/officeart/2018/2/layout/IconVerticalSolidList"/>
    <dgm:cxn modelId="{118226AC-5539-40D0-A160-43BE933901C7}" type="presParOf" srcId="{1DF439BB-571A-43E5-86D9-1DA686844086}" destId="{A181B54A-392C-439E-A344-DD978B278D57}" srcOrd="1" destOrd="0" presId="urn:microsoft.com/office/officeart/2018/2/layout/IconVerticalSolidList"/>
    <dgm:cxn modelId="{BB29E4A3-568A-4584-BDC7-38AEBB20EB1E}" type="presParOf" srcId="{1DF439BB-571A-43E5-86D9-1DA686844086}" destId="{FD885C09-35C2-436C-9C75-BA091208E0C8}" srcOrd="2" destOrd="0" presId="urn:microsoft.com/office/officeart/2018/2/layout/IconVerticalSolidList"/>
    <dgm:cxn modelId="{A5EC95EA-8047-4DF4-92D5-54326F145772}" type="presParOf" srcId="{1DF439BB-571A-43E5-86D9-1DA686844086}" destId="{C904F19C-99EA-47C5-8EBB-8144943E6354}" srcOrd="3" destOrd="0" presId="urn:microsoft.com/office/officeart/2018/2/layout/IconVerticalSolidList"/>
    <dgm:cxn modelId="{051D0DD4-2B85-4217-89BB-F42FD8D569F6}" type="presParOf" srcId="{6680FF91-6D79-4599-892B-C704A4DADD80}" destId="{0D1F060B-3DD9-43DF-BD20-9D887E2C7802}" srcOrd="7" destOrd="0" presId="urn:microsoft.com/office/officeart/2018/2/layout/IconVerticalSolidList"/>
    <dgm:cxn modelId="{4E0E0698-19B9-463D-A7F2-47B60D99F8C3}" type="presParOf" srcId="{6680FF91-6D79-4599-892B-C704A4DADD80}" destId="{644A205F-4267-4865-A065-9282A20A9071}" srcOrd="8" destOrd="0" presId="urn:microsoft.com/office/officeart/2018/2/layout/IconVerticalSolidList"/>
    <dgm:cxn modelId="{A0DFDDA9-89D1-4909-9726-7103AB1D0CE9}" type="presParOf" srcId="{644A205F-4267-4865-A065-9282A20A9071}" destId="{D6E50DE4-ED5C-46DF-AB7F-3D2A3264A2DC}" srcOrd="0" destOrd="0" presId="urn:microsoft.com/office/officeart/2018/2/layout/IconVerticalSolidList"/>
    <dgm:cxn modelId="{D7903D12-F791-4D99-9920-E4DE4A9556D5}" type="presParOf" srcId="{644A205F-4267-4865-A065-9282A20A9071}" destId="{B1314D4D-0698-4816-9CB4-BF40EA0436B6}" srcOrd="1" destOrd="0" presId="urn:microsoft.com/office/officeart/2018/2/layout/IconVerticalSolidList"/>
    <dgm:cxn modelId="{1A3EEAED-9527-4B61-BA9E-D075AD3D8AFD}" type="presParOf" srcId="{644A205F-4267-4865-A065-9282A20A9071}" destId="{A4B9CDA3-810D-423E-96BA-26F9C65348B2}" srcOrd="2" destOrd="0" presId="urn:microsoft.com/office/officeart/2018/2/layout/IconVerticalSolidList"/>
    <dgm:cxn modelId="{5B51767D-CB8C-44CD-BFA2-82B219DB7BA8}" type="presParOf" srcId="{644A205F-4267-4865-A065-9282A20A9071}" destId="{E6736279-8D71-4CD1-93F0-18BF3083CF9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4CB75A-E867-43FA-BA28-8A1AF053A55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18E5506-DA67-4AF6-8DFD-D134B84B2916}">
      <dgm:prSet/>
      <dgm:spPr/>
      <dgm:t>
        <a:bodyPr/>
        <a:lstStyle/>
        <a:p>
          <a:r>
            <a:rPr lang="en-US" dirty="0"/>
            <a:t>Reduce Budgeted Expenditures </a:t>
          </a:r>
        </a:p>
      </dgm:t>
    </dgm:pt>
    <dgm:pt modelId="{5A5C771D-72FA-489C-8BC3-E263EB74BA44}" type="parTrans" cxnId="{C0E77BA3-B1A2-4F4B-9CD7-AB3FAEADD665}">
      <dgm:prSet/>
      <dgm:spPr/>
      <dgm:t>
        <a:bodyPr/>
        <a:lstStyle/>
        <a:p>
          <a:endParaRPr lang="en-US"/>
        </a:p>
      </dgm:t>
    </dgm:pt>
    <dgm:pt modelId="{24F4A79B-A07B-4FAA-A56B-68147D562320}" type="sibTrans" cxnId="{C0E77BA3-B1A2-4F4B-9CD7-AB3FAEADD665}">
      <dgm:prSet/>
      <dgm:spPr/>
      <dgm:t>
        <a:bodyPr/>
        <a:lstStyle/>
        <a:p>
          <a:endParaRPr lang="en-US"/>
        </a:p>
      </dgm:t>
    </dgm:pt>
    <dgm:pt modelId="{8D3A106C-B299-4B03-A6B4-CA2807E204F6}">
      <dgm:prSet/>
      <dgm:spPr/>
      <dgm:t>
        <a:bodyPr/>
        <a:lstStyle/>
        <a:p>
          <a:r>
            <a:rPr lang="en-US" dirty="0"/>
            <a:t>Mill Rate Adjustment</a:t>
          </a:r>
        </a:p>
      </dgm:t>
    </dgm:pt>
    <dgm:pt modelId="{ADDF1B4E-DE9E-4196-B88A-5AC11AAB113F}" type="parTrans" cxnId="{E11DC4B8-FA5E-438C-8700-49FBC67EE6B5}">
      <dgm:prSet/>
      <dgm:spPr/>
      <dgm:t>
        <a:bodyPr/>
        <a:lstStyle/>
        <a:p>
          <a:endParaRPr lang="en-US"/>
        </a:p>
      </dgm:t>
    </dgm:pt>
    <dgm:pt modelId="{CAB5E54B-576D-4E02-8D3E-4BFE15AC18C9}" type="sibTrans" cxnId="{E11DC4B8-FA5E-438C-8700-49FBC67EE6B5}">
      <dgm:prSet/>
      <dgm:spPr/>
      <dgm:t>
        <a:bodyPr/>
        <a:lstStyle/>
        <a:p>
          <a:endParaRPr lang="en-US"/>
        </a:p>
      </dgm:t>
    </dgm:pt>
    <dgm:pt modelId="{AD7E2542-8ECE-4AC2-8269-6D2B88B03492}">
      <dgm:prSet/>
      <dgm:spPr/>
      <dgm:t>
        <a:bodyPr/>
        <a:lstStyle/>
        <a:p>
          <a:r>
            <a:rPr lang="en-US" dirty="0"/>
            <a:t>Enhance Existing Programs</a:t>
          </a:r>
        </a:p>
      </dgm:t>
    </dgm:pt>
    <dgm:pt modelId="{536A8D34-DAF3-4734-BBF4-B796AF25CBB7}" type="parTrans" cxnId="{36580FD9-A9C4-46FE-978A-55493FF370E8}">
      <dgm:prSet/>
      <dgm:spPr/>
      <dgm:t>
        <a:bodyPr/>
        <a:lstStyle/>
        <a:p>
          <a:endParaRPr lang="en-US"/>
        </a:p>
      </dgm:t>
    </dgm:pt>
    <dgm:pt modelId="{46338D69-23C6-4855-8056-0AF8A1CB6A62}" type="sibTrans" cxnId="{36580FD9-A9C4-46FE-978A-55493FF370E8}">
      <dgm:prSet/>
      <dgm:spPr/>
      <dgm:t>
        <a:bodyPr/>
        <a:lstStyle/>
        <a:p>
          <a:endParaRPr lang="en-US"/>
        </a:p>
      </dgm:t>
    </dgm:pt>
    <dgm:pt modelId="{22F4FC1E-7A1F-486D-98C1-75615892F462}">
      <dgm:prSet/>
      <dgm:spPr/>
      <dgm:t>
        <a:bodyPr/>
        <a:lstStyle/>
        <a:p>
          <a:r>
            <a:rPr lang="en-US" dirty="0"/>
            <a:t>Use of Fund Balance</a:t>
          </a:r>
        </a:p>
      </dgm:t>
    </dgm:pt>
    <dgm:pt modelId="{251C3425-6541-4C4F-B55F-0E037A9E7707}" type="parTrans" cxnId="{989AE252-364A-42A2-B3FE-156EE019D02C}">
      <dgm:prSet/>
      <dgm:spPr/>
      <dgm:t>
        <a:bodyPr/>
        <a:lstStyle/>
        <a:p>
          <a:endParaRPr lang="en-US"/>
        </a:p>
      </dgm:t>
    </dgm:pt>
    <dgm:pt modelId="{31917F12-9066-43AC-BA90-3C82304A25E1}" type="sibTrans" cxnId="{989AE252-364A-42A2-B3FE-156EE019D02C}">
      <dgm:prSet/>
      <dgm:spPr/>
      <dgm:t>
        <a:bodyPr/>
        <a:lstStyle/>
        <a:p>
          <a:endParaRPr lang="en-US"/>
        </a:p>
      </dgm:t>
    </dgm:pt>
    <dgm:pt modelId="{7E18318C-0E78-410F-B6BF-E5EAD01B186D}">
      <dgm:prSet phldrT="[Text]" phldr="0"/>
      <dgm:spPr/>
      <dgm:t>
        <a:bodyPr/>
        <a:lstStyle/>
        <a:p>
          <a:r>
            <a:rPr lang="en-US" dirty="0"/>
            <a:t>Phase-in of Assessments</a:t>
          </a:r>
        </a:p>
      </dgm:t>
    </dgm:pt>
    <dgm:pt modelId="{942BB631-B1B2-4503-A746-DCC4155F535D}" type="parTrans" cxnId="{03066905-F713-4C91-8DA7-D02B56006AA4}">
      <dgm:prSet/>
      <dgm:spPr/>
      <dgm:t>
        <a:bodyPr/>
        <a:lstStyle/>
        <a:p>
          <a:endParaRPr lang="en-US"/>
        </a:p>
      </dgm:t>
    </dgm:pt>
    <dgm:pt modelId="{DF52C094-EC28-4593-A4C9-44183FAFE366}" type="sibTrans" cxnId="{03066905-F713-4C91-8DA7-D02B56006AA4}">
      <dgm:prSet/>
      <dgm:spPr/>
      <dgm:t>
        <a:bodyPr/>
        <a:lstStyle/>
        <a:p>
          <a:endParaRPr lang="en-US"/>
        </a:p>
      </dgm:t>
    </dgm:pt>
    <dgm:pt modelId="{BAAA94DE-E0AD-4D30-AD2F-95AD6DDAACBB}">
      <dgm:prSet phldrT="[Text]" phldr="0"/>
      <dgm:spPr/>
      <dgm:t>
        <a:bodyPr/>
        <a:lstStyle/>
        <a:p>
          <a:r>
            <a:rPr lang="en-US" dirty="0"/>
            <a:t>Homestead Exemption</a:t>
          </a:r>
        </a:p>
      </dgm:t>
    </dgm:pt>
    <dgm:pt modelId="{5D865EF2-3C2F-41F3-9846-F6EE1D7E4925}" type="parTrans" cxnId="{AF43CFC1-DAD2-4269-A1EF-D6D7B32986E1}">
      <dgm:prSet/>
      <dgm:spPr/>
      <dgm:t>
        <a:bodyPr/>
        <a:lstStyle/>
        <a:p>
          <a:endParaRPr lang="en-US"/>
        </a:p>
      </dgm:t>
    </dgm:pt>
    <dgm:pt modelId="{5C3D9674-E7ED-4C17-96EB-4F62160ADA20}" type="sibTrans" cxnId="{AF43CFC1-DAD2-4269-A1EF-D6D7B32986E1}">
      <dgm:prSet/>
      <dgm:spPr/>
      <dgm:t>
        <a:bodyPr/>
        <a:lstStyle/>
        <a:p>
          <a:endParaRPr lang="en-US"/>
        </a:p>
      </dgm:t>
    </dgm:pt>
    <dgm:pt modelId="{70CDA205-8E18-4574-831B-31C0187ECFA4}" type="pres">
      <dgm:prSet presAssocID="{3B4CB75A-E867-43FA-BA28-8A1AF053A554}" presName="linear" presStyleCnt="0">
        <dgm:presLayoutVars>
          <dgm:animLvl val="lvl"/>
          <dgm:resizeHandles val="exact"/>
        </dgm:presLayoutVars>
      </dgm:prSet>
      <dgm:spPr/>
    </dgm:pt>
    <dgm:pt modelId="{CA97705B-5F7E-4702-A52B-54654D6B96DA}" type="pres">
      <dgm:prSet presAssocID="{B18E5506-DA67-4AF6-8DFD-D134B84B2916}" presName="parentText" presStyleLbl="node1" presStyleIdx="0" presStyleCnt="6">
        <dgm:presLayoutVars>
          <dgm:chMax val="0"/>
          <dgm:bulletEnabled val="1"/>
        </dgm:presLayoutVars>
      </dgm:prSet>
      <dgm:spPr/>
    </dgm:pt>
    <dgm:pt modelId="{1C476283-C439-461D-8396-EA653BBCDC21}" type="pres">
      <dgm:prSet presAssocID="{24F4A79B-A07B-4FAA-A56B-68147D562320}" presName="spacer" presStyleCnt="0"/>
      <dgm:spPr/>
    </dgm:pt>
    <dgm:pt modelId="{1002534F-E6EE-4D65-8C67-ACFF08A1825D}" type="pres">
      <dgm:prSet presAssocID="{8D3A106C-B299-4B03-A6B4-CA2807E204F6}" presName="parentText" presStyleLbl="node1" presStyleIdx="1" presStyleCnt="6">
        <dgm:presLayoutVars>
          <dgm:chMax val="0"/>
          <dgm:bulletEnabled val="1"/>
        </dgm:presLayoutVars>
      </dgm:prSet>
      <dgm:spPr/>
    </dgm:pt>
    <dgm:pt modelId="{357D7D18-0448-4476-AA13-3D9E01F8EB34}" type="pres">
      <dgm:prSet presAssocID="{CAB5E54B-576D-4E02-8D3E-4BFE15AC18C9}" presName="spacer" presStyleCnt="0"/>
      <dgm:spPr/>
    </dgm:pt>
    <dgm:pt modelId="{4AB87780-CAE3-48B8-B9F8-C8256CA68BDE}" type="pres">
      <dgm:prSet presAssocID="{AD7E2542-8ECE-4AC2-8269-6D2B88B03492}" presName="parentText" presStyleLbl="node1" presStyleIdx="2" presStyleCnt="6">
        <dgm:presLayoutVars>
          <dgm:chMax val="0"/>
          <dgm:bulletEnabled val="1"/>
        </dgm:presLayoutVars>
      </dgm:prSet>
      <dgm:spPr/>
    </dgm:pt>
    <dgm:pt modelId="{5B6C0675-AD9B-48F2-8894-1DCB3C44BABE}" type="pres">
      <dgm:prSet presAssocID="{46338D69-23C6-4855-8056-0AF8A1CB6A62}" presName="spacer" presStyleCnt="0"/>
      <dgm:spPr/>
    </dgm:pt>
    <dgm:pt modelId="{5D729B0D-8737-4F16-B74B-FAB59038C19F}" type="pres">
      <dgm:prSet presAssocID="{22F4FC1E-7A1F-486D-98C1-75615892F462}" presName="parentText" presStyleLbl="node1" presStyleIdx="3" presStyleCnt="6">
        <dgm:presLayoutVars>
          <dgm:chMax val="0"/>
          <dgm:bulletEnabled val="1"/>
        </dgm:presLayoutVars>
      </dgm:prSet>
      <dgm:spPr/>
    </dgm:pt>
    <dgm:pt modelId="{15DE4BBC-AFB8-4F0A-B958-4ADA74083E0B}" type="pres">
      <dgm:prSet presAssocID="{31917F12-9066-43AC-BA90-3C82304A25E1}" presName="spacer" presStyleCnt="0"/>
      <dgm:spPr/>
    </dgm:pt>
    <dgm:pt modelId="{DC0D3B65-4CD4-4C6C-8567-4984C0D6DC71}" type="pres">
      <dgm:prSet presAssocID="{7E18318C-0E78-410F-B6BF-E5EAD01B186D}" presName="parentText" presStyleLbl="node1" presStyleIdx="4" presStyleCnt="6">
        <dgm:presLayoutVars>
          <dgm:chMax val="0"/>
          <dgm:bulletEnabled val="1"/>
        </dgm:presLayoutVars>
      </dgm:prSet>
      <dgm:spPr/>
    </dgm:pt>
    <dgm:pt modelId="{73766F05-AFFC-44B3-AEFC-F6CBB71E4812}" type="pres">
      <dgm:prSet presAssocID="{DF52C094-EC28-4593-A4C9-44183FAFE366}" presName="spacer" presStyleCnt="0"/>
      <dgm:spPr/>
    </dgm:pt>
    <dgm:pt modelId="{1D9970B0-FA16-455B-9B68-792137ED77CD}" type="pres">
      <dgm:prSet presAssocID="{BAAA94DE-E0AD-4D30-AD2F-95AD6DDAACBB}" presName="parentText" presStyleLbl="node1" presStyleIdx="5" presStyleCnt="6">
        <dgm:presLayoutVars>
          <dgm:chMax val="0"/>
          <dgm:bulletEnabled val="1"/>
        </dgm:presLayoutVars>
      </dgm:prSet>
      <dgm:spPr/>
    </dgm:pt>
  </dgm:ptLst>
  <dgm:cxnLst>
    <dgm:cxn modelId="{03066905-F713-4C91-8DA7-D02B56006AA4}" srcId="{3B4CB75A-E867-43FA-BA28-8A1AF053A554}" destId="{7E18318C-0E78-410F-B6BF-E5EAD01B186D}" srcOrd="4" destOrd="0" parTransId="{942BB631-B1B2-4503-A746-DCC4155F535D}" sibTransId="{DF52C094-EC28-4593-A4C9-44183FAFE366}"/>
    <dgm:cxn modelId="{7C218E12-0C2D-4A4E-A719-2E8C55D89901}" type="presOf" srcId="{B18E5506-DA67-4AF6-8DFD-D134B84B2916}" destId="{CA97705B-5F7E-4702-A52B-54654D6B96DA}" srcOrd="0" destOrd="0" presId="urn:microsoft.com/office/officeart/2005/8/layout/vList2"/>
    <dgm:cxn modelId="{DE3BFF1C-30B2-46ED-B8B5-15C11E3F38BE}" type="presOf" srcId="{22F4FC1E-7A1F-486D-98C1-75615892F462}" destId="{5D729B0D-8737-4F16-B74B-FAB59038C19F}" srcOrd="0" destOrd="0" presId="urn:microsoft.com/office/officeart/2005/8/layout/vList2"/>
    <dgm:cxn modelId="{A741B81D-18A4-499D-9B9D-BD2C263EB7F1}" type="presOf" srcId="{7E18318C-0E78-410F-B6BF-E5EAD01B186D}" destId="{DC0D3B65-4CD4-4C6C-8567-4984C0D6DC71}" srcOrd="0" destOrd="0" presId="urn:microsoft.com/office/officeart/2005/8/layout/vList2"/>
    <dgm:cxn modelId="{989AE252-364A-42A2-B3FE-156EE019D02C}" srcId="{3B4CB75A-E867-43FA-BA28-8A1AF053A554}" destId="{22F4FC1E-7A1F-486D-98C1-75615892F462}" srcOrd="3" destOrd="0" parTransId="{251C3425-6541-4C4F-B55F-0E037A9E7707}" sibTransId="{31917F12-9066-43AC-BA90-3C82304A25E1}"/>
    <dgm:cxn modelId="{FF8FEA82-D952-437B-B21A-1696D97959D2}" type="presOf" srcId="{AD7E2542-8ECE-4AC2-8269-6D2B88B03492}" destId="{4AB87780-CAE3-48B8-B9F8-C8256CA68BDE}" srcOrd="0" destOrd="0" presId="urn:microsoft.com/office/officeart/2005/8/layout/vList2"/>
    <dgm:cxn modelId="{B6631395-64FC-41A2-A4E4-6CAC09A21C9E}" type="presOf" srcId="{8D3A106C-B299-4B03-A6B4-CA2807E204F6}" destId="{1002534F-E6EE-4D65-8C67-ACFF08A1825D}" srcOrd="0" destOrd="0" presId="urn:microsoft.com/office/officeart/2005/8/layout/vList2"/>
    <dgm:cxn modelId="{C0E77BA3-B1A2-4F4B-9CD7-AB3FAEADD665}" srcId="{3B4CB75A-E867-43FA-BA28-8A1AF053A554}" destId="{B18E5506-DA67-4AF6-8DFD-D134B84B2916}" srcOrd="0" destOrd="0" parTransId="{5A5C771D-72FA-489C-8BC3-E263EB74BA44}" sibTransId="{24F4A79B-A07B-4FAA-A56B-68147D562320}"/>
    <dgm:cxn modelId="{E11DC4B8-FA5E-438C-8700-49FBC67EE6B5}" srcId="{3B4CB75A-E867-43FA-BA28-8A1AF053A554}" destId="{8D3A106C-B299-4B03-A6B4-CA2807E204F6}" srcOrd="1" destOrd="0" parTransId="{ADDF1B4E-DE9E-4196-B88A-5AC11AAB113F}" sibTransId="{CAB5E54B-576D-4E02-8D3E-4BFE15AC18C9}"/>
    <dgm:cxn modelId="{AF43CFC1-DAD2-4269-A1EF-D6D7B32986E1}" srcId="{3B4CB75A-E867-43FA-BA28-8A1AF053A554}" destId="{BAAA94DE-E0AD-4D30-AD2F-95AD6DDAACBB}" srcOrd="5" destOrd="0" parTransId="{5D865EF2-3C2F-41F3-9846-F6EE1D7E4925}" sibTransId="{5C3D9674-E7ED-4C17-96EB-4F62160ADA20}"/>
    <dgm:cxn modelId="{36580FD9-A9C4-46FE-978A-55493FF370E8}" srcId="{3B4CB75A-E867-43FA-BA28-8A1AF053A554}" destId="{AD7E2542-8ECE-4AC2-8269-6D2B88B03492}" srcOrd="2" destOrd="0" parTransId="{536A8D34-DAF3-4734-BBF4-B796AF25CBB7}" sibTransId="{46338D69-23C6-4855-8056-0AF8A1CB6A62}"/>
    <dgm:cxn modelId="{08EECBEB-DD0F-4E49-A717-259926572AFB}" type="presOf" srcId="{3B4CB75A-E867-43FA-BA28-8A1AF053A554}" destId="{70CDA205-8E18-4574-831B-31C0187ECFA4}" srcOrd="0" destOrd="0" presId="urn:microsoft.com/office/officeart/2005/8/layout/vList2"/>
    <dgm:cxn modelId="{96B598F3-7EE5-4111-ABAA-96AEA78E57F0}" type="presOf" srcId="{BAAA94DE-E0AD-4D30-AD2F-95AD6DDAACBB}" destId="{1D9970B0-FA16-455B-9B68-792137ED77CD}" srcOrd="0" destOrd="0" presId="urn:microsoft.com/office/officeart/2005/8/layout/vList2"/>
    <dgm:cxn modelId="{0D1A4179-0F70-4649-8DC6-D43633BB6117}" type="presParOf" srcId="{70CDA205-8E18-4574-831B-31C0187ECFA4}" destId="{CA97705B-5F7E-4702-A52B-54654D6B96DA}" srcOrd="0" destOrd="0" presId="urn:microsoft.com/office/officeart/2005/8/layout/vList2"/>
    <dgm:cxn modelId="{4D466D1F-9295-4DE2-A74C-62458CFFB9F5}" type="presParOf" srcId="{70CDA205-8E18-4574-831B-31C0187ECFA4}" destId="{1C476283-C439-461D-8396-EA653BBCDC21}" srcOrd="1" destOrd="0" presId="urn:microsoft.com/office/officeart/2005/8/layout/vList2"/>
    <dgm:cxn modelId="{80807774-F9E0-4AB9-986F-C728B83984CB}" type="presParOf" srcId="{70CDA205-8E18-4574-831B-31C0187ECFA4}" destId="{1002534F-E6EE-4D65-8C67-ACFF08A1825D}" srcOrd="2" destOrd="0" presId="urn:microsoft.com/office/officeart/2005/8/layout/vList2"/>
    <dgm:cxn modelId="{E99D3D5B-B223-4653-8ED6-DA7BA39CF147}" type="presParOf" srcId="{70CDA205-8E18-4574-831B-31C0187ECFA4}" destId="{357D7D18-0448-4476-AA13-3D9E01F8EB34}" srcOrd="3" destOrd="0" presId="urn:microsoft.com/office/officeart/2005/8/layout/vList2"/>
    <dgm:cxn modelId="{424F1507-1096-4264-8B49-3423F6D42A07}" type="presParOf" srcId="{70CDA205-8E18-4574-831B-31C0187ECFA4}" destId="{4AB87780-CAE3-48B8-B9F8-C8256CA68BDE}" srcOrd="4" destOrd="0" presId="urn:microsoft.com/office/officeart/2005/8/layout/vList2"/>
    <dgm:cxn modelId="{A21269A1-6241-4551-9B37-A19AF14D8ABF}" type="presParOf" srcId="{70CDA205-8E18-4574-831B-31C0187ECFA4}" destId="{5B6C0675-AD9B-48F2-8894-1DCB3C44BABE}" srcOrd="5" destOrd="0" presId="urn:microsoft.com/office/officeart/2005/8/layout/vList2"/>
    <dgm:cxn modelId="{313DFD62-6E63-4013-86AD-5D3895940F75}" type="presParOf" srcId="{70CDA205-8E18-4574-831B-31C0187ECFA4}" destId="{5D729B0D-8737-4F16-B74B-FAB59038C19F}" srcOrd="6" destOrd="0" presId="urn:microsoft.com/office/officeart/2005/8/layout/vList2"/>
    <dgm:cxn modelId="{91F42EB0-7DB3-4281-959D-20AD18E77C89}" type="presParOf" srcId="{70CDA205-8E18-4574-831B-31C0187ECFA4}" destId="{15DE4BBC-AFB8-4F0A-B958-4ADA74083E0B}" srcOrd="7" destOrd="0" presId="urn:microsoft.com/office/officeart/2005/8/layout/vList2"/>
    <dgm:cxn modelId="{451B38A9-36A1-41AA-94C5-B7E9265B6CF5}" type="presParOf" srcId="{70CDA205-8E18-4574-831B-31C0187ECFA4}" destId="{DC0D3B65-4CD4-4C6C-8567-4984C0D6DC71}" srcOrd="8" destOrd="0" presId="urn:microsoft.com/office/officeart/2005/8/layout/vList2"/>
    <dgm:cxn modelId="{22B5E792-7991-4BEE-97B9-E17B489EEC73}" type="presParOf" srcId="{70CDA205-8E18-4574-831B-31C0187ECFA4}" destId="{73766F05-AFFC-44B3-AEFC-F6CBB71E4812}" srcOrd="9" destOrd="0" presId="urn:microsoft.com/office/officeart/2005/8/layout/vList2"/>
    <dgm:cxn modelId="{D34491BE-B074-4EEE-BC21-CBF472063EDD}" type="presParOf" srcId="{70CDA205-8E18-4574-831B-31C0187ECFA4}" destId="{1D9970B0-FA16-455B-9B68-792137ED77CD}"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4DCEAA1-6338-4696-9A69-82C034E6582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C3E56BE-2287-4E89-8FD2-1C7009E13EF6}">
      <dgm:prSet/>
      <dgm:spPr/>
      <dgm:t>
        <a:bodyPr/>
        <a:lstStyle/>
        <a:p>
          <a:pPr>
            <a:defRPr cap="all"/>
          </a:pPr>
          <a:r>
            <a:rPr lang="en-US" dirty="0"/>
            <a:t>Creates temporary inequities between similar properties </a:t>
          </a:r>
        </a:p>
      </dgm:t>
    </dgm:pt>
    <dgm:pt modelId="{A5B399E8-CC70-4BF7-BBF4-CB18B61685D5}" type="parTrans" cxnId="{AC871F63-54A9-4C72-8033-2EA14D311453}">
      <dgm:prSet/>
      <dgm:spPr/>
      <dgm:t>
        <a:bodyPr/>
        <a:lstStyle/>
        <a:p>
          <a:endParaRPr lang="en-US"/>
        </a:p>
      </dgm:t>
    </dgm:pt>
    <dgm:pt modelId="{B76CFAF3-EA1D-4D45-9C7D-11EEF9E94AB4}" type="sibTrans" cxnId="{AC871F63-54A9-4C72-8033-2EA14D311453}">
      <dgm:prSet/>
      <dgm:spPr/>
      <dgm:t>
        <a:bodyPr/>
        <a:lstStyle/>
        <a:p>
          <a:endParaRPr lang="en-US"/>
        </a:p>
      </dgm:t>
    </dgm:pt>
    <dgm:pt modelId="{D003CB9F-0F3F-422D-9FF5-9F884F05E0E4}">
      <dgm:prSet/>
      <dgm:spPr/>
      <dgm:t>
        <a:bodyPr/>
        <a:lstStyle/>
        <a:p>
          <a:pPr>
            <a:defRPr cap="all"/>
          </a:pPr>
          <a:r>
            <a:rPr lang="en-US" dirty="0"/>
            <a:t>Taxpayers may pay different taxes for similar homes</a:t>
          </a:r>
        </a:p>
      </dgm:t>
    </dgm:pt>
    <dgm:pt modelId="{8927D80C-5F49-4B4F-B055-F842ED2C6AD5}" type="parTrans" cxnId="{2DDFEE1F-F725-4332-A75F-4ACB4B5FBBA1}">
      <dgm:prSet/>
      <dgm:spPr/>
      <dgm:t>
        <a:bodyPr/>
        <a:lstStyle/>
        <a:p>
          <a:endParaRPr lang="en-US"/>
        </a:p>
      </dgm:t>
    </dgm:pt>
    <dgm:pt modelId="{E077A0D4-C62A-4F55-933A-DCC02ED6E19D}" type="sibTrans" cxnId="{2DDFEE1F-F725-4332-A75F-4ACB4B5FBBA1}">
      <dgm:prSet/>
      <dgm:spPr/>
      <dgm:t>
        <a:bodyPr/>
        <a:lstStyle/>
        <a:p>
          <a:endParaRPr lang="en-US"/>
        </a:p>
      </dgm:t>
    </dgm:pt>
    <dgm:pt modelId="{EB93A22C-F1B1-4665-B671-34A413398C5A}">
      <dgm:prSet/>
      <dgm:spPr/>
      <dgm:t>
        <a:bodyPr/>
        <a:lstStyle/>
        <a:p>
          <a:pPr>
            <a:defRPr cap="all"/>
          </a:pPr>
          <a:r>
            <a:rPr lang="en-US" dirty="0"/>
            <a:t>Large increases vs small increases treated differently</a:t>
          </a:r>
        </a:p>
      </dgm:t>
    </dgm:pt>
    <dgm:pt modelId="{4346BDAD-B6B6-402E-93B6-74791BF7F33A}" type="parTrans" cxnId="{AF7DEAD0-A639-4741-91DC-23A7051F2098}">
      <dgm:prSet/>
      <dgm:spPr/>
      <dgm:t>
        <a:bodyPr/>
        <a:lstStyle/>
        <a:p>
          <a:endParaRPr lang="en-US"/>
        </a:p>
      </dgm:t>
    </dgm:pt>
    <dgm:pt modelId="{FEAD91C2-757F-4549-8321-6C2245689773}" type="sibTrans" cxnId="{AF7DEAD0-A639-4741-91DC-23A7051F2098}">
      <dgm:prSet/>
      <dgm:spPr/>
      <dgm:t>
        <a:bodyPr/>
        <a:lstStyle/>
        <a:p>
          <a:endParaRPr lang="en-US"/>
        </a:p>
      </dgm:t>
    </dgm:pt>
    <dgm:pt modelId="{C11E9D5A-CCA9-478D-AAA1-6A9158EED459}" type="pres">
      <dgm:prSet presAssocID="{64DCEAA1-6338-4696-9A69-82C034E6582C}" presName="root" presStyleCnt="0">
        <dgm:presLayoutVars>
          <dgm:dir/>
          <dgm:resizeHandles val="exact"/>
        </dgm:presLayoutVars>
      </dgm:prSet>
      <dgm:spPr/>
    </dgm:pt>
    <dgm:pt modelId="{96D8018D-C108-4A6C-8B77-ED3A22546935}" type="pres">
      <dgm:prSet presAssocID="{DC3E56BE-2287-4E89-8FD2-1C7009E13EF6}" presName="compNode" presStyleCnt="0"/>
      <dgm:spPr/>
    </dgm:pt>
    <dgm:pt modelId="{4CD011C6-91B1-4A69-9359-2450C7246475}" type="pres">
      <dgm:prSet presAssocID="{DC3E56BE-2287-4E89-8FD2-1C7009E13EF6}" presName="iconBgRect" presStyleLbl="bgShp" presStyleIdx="0" presStyleCnt="3"/>
      <dgm:spPr/>
    </dgm:pt>
    <dgm:pt modelId="{4EF904B2-61EC-4366-BC2E-A2F7D31B2736}" type="pres">
      <dgm:prSet presAssocID="{DC3E56BE-2287-4E89-8FD2-1C7009E13EF6}"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uburban scene"/>
        </a:ext>
      </dgm:extLst>
    </dgm:pt>
    <dgm:pt modelId="{EB43F493-EEA3-43AA-8952-BE1806F33180}" type="pres">
      <dgm:prSet presAssocID="{DC3E56BE-2287-4E89-8FD2-1C7009E13EF6}" presName="spaceRect" presStyleCnt="0"/>
      <dgm:spPr/>
    </dgm:pt>
    <dgm:pt modelId="{1FFA106A-0108-4D4D-8AA5-15BAB397AEE3}" type="pres">
      <dgm:prSet presAssocID="{DC3E56BE-2287-4E89-8FD2-1C7009E13EF6}" presName="textRect" presStyleLbl="revTx" presStyleIdx="0" presStyleCnt="3">
        <dgm:presLayoutVars>
          <dgm:chMax val="1"/>
          <dgm:chPref val="1"/>
        </dgm:presLayoutVars>
      </dgm:prSet>
      <dgm:spPr/>
    </dgm:pt>
    <dgm:pt modelId="{3573AC8E-73C0-473D-8902-6183E2167F41}" type="pres">
      <dgm:prSet presAssocID="{B76CFAF3-EA1D-4D45-9C7D-11EEF9E94AB4}" presName="sibTrans" presStyleCnt="0"/>
      <dgm:spPr/>
    </dgm:pt>
    <dgm:pt modelId="{830E69BF-CE5F-40CC-9E9F-B550E2E18BA6}" type="pres">
      <dgm:prSet presAssocID="{D003CB9F-0F3F-422D-9FF5-9F884F05E0E4}" presName="compNode" presStyleCnt="0"/>
      <dgm:spPr/>
    </dgm:pt>
    <dgm:pt modelId="{F21539D8-538B-47E5-A368-E2AA2A4CD326}" type="pres">
      <dgm:prSet presAssocID="{D003CB9F-0F3F-422D-9FF5-9F884F05E0E4}" presName="iconBgRect" presStyleLbl="bgShp" presStyleIdx="1" presStyleCnt="3"/>
      <dgm:spPr/>
    </dgm:pt>
    <dgm:pt modelId="{662F1181-65C2-4085-B6E8-69F6972E9E0C}" type="pres">
      <dgm:prSet presAssocID="{D003CB9F-0F3F-422D-9FF5-9F884F05E0E4}"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E6BA9680-DFF6-4442-B734-55714824A384}" type="pres">
      <dgm:prSet presAssocID="{D003CB9F-0F3F-422D-9FF5-9F884F05E0E4}" presName="spaceRect" presStyleCnt="0"/>
      <dgm:spPr/>
    </dgm:pt>
    <dgm:pt modelId="{8B82267D-842F-45C1-AF5E-CA65D7B26ABE}" type="pres">
      <dgm:prSet presAssocID="{D003CB9F-0F3F-422D-9FF5-9F884F05E0E4}" presName="textRect" presStyleLbl="revTx" presStyleIdx="1" presStyleCnt="3">
        <dgm:presLayoutVars>
          <dgm:chMax val="1"/>
          <dgm:chPref val="1"/>
        </dgm:presLayoutVars>
      </dgm:prSet>
      <dgm:spPr/>
    </dgm:pt>
    <dgm:pt modelId="{1F5C9606-1D30-4B13-ACF5-967C64080394}" type="pres">
      <dgm:prSet presAssocID="{E077A0D4-C62A-4F55-933A-DCC02ED6E19D}" presName="sibTrans" presStyleCnt="0"/>
      <dgm:spPr/>
    </dgm:pt>
    <dgm:pt modelId="{97BD568C-18DC-4EA9-971F-D04533A81471}" type="pres">
      <dgm:prSet presAssocID="{EB93A22C-F1B1-4665-B671-34A413398C5A}" presName="compNode" presStyleCnt="0"/>
      <dgm:spPr/>
    </dgm:pt>
    <dgm:pt modelId="{2474F90E-4A73-486E-BC6A-9ED0A7EE47EF}" type="pres">
      <dgm:prSet presAssocID="{EB93A22C-F1B1-4665-B671-34A413398C5A}" presName="iconBgRect" presStyleLbl="bgShp" presStyleIdx="2" presStyleCnt="3"/>
      <dgm:spPr/>
    </dgm:pt>
    <dgm:pt modelId="{7B962715-E492-4C91-AEB9-EDB0D8137A41}" type="pres">
      <dgm:prSet presAssocID="{EB93A22C-F1B1-4665-B671-34A413398C5A}"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For Sale with solid fill"/>
        </a:ext>
      </dgm:extLst>
    </dgm:pt>
    <dgm:pt modelId="{8020F6BD-C779-4C9E-9A16-2C9C55445D51}" type="pres">
      <dgm:prSet presAssocID="{EB93A22C-F1B1-4665-B671-34A413398C5A}" presName="spaceRect" presStyleCnt="0"/>
      <dgm:spPr/>
    </dgm:pt>
    <dgm:pt modelId="{422B8FEC-1712-4DAD-BC62-175ACD986A78}" type="pres">
      <dgm:prSet presAssocID="{EB93A22C-F1B1-4665-B671-34A413398C5A}" presName="textRect" presStyleLbl="revTx" presStyleIdx="2" presStyleCnt="3">
        <dgm:presLayoutVars>
          <dgm:chMax val="1"/>
          <dgm:chPref val="1"/>
        </dgm:presLayoutVars>
      </dgm:prSet>
      <dgm:spPr/>
    </dgm:pt>
  </dgm:ptLst>
  <dgm:cxnLst>
    <dgm:cxn modelId="{2DDFEE1F-F725-4332-A75F-4ACB4B5FBBA1}" srcId="{64DCEAA1-6338-4696-9A69-82C034E6582C}" destId="{D003CB9F-0F3F-422D-9FF5-9F884F05E0E4}" srcOrd="1" destOrd="0" parTransId="{8927D80C-5F49-4B4F-B055-F842ED2C6AD5}" sibTransId="{E077A0D4-C62A-4F55-933A-DCC02ED6E19D}"/>
    <dgm:cxn modelId="{56C55921-E2AE-4253-83A7-80B544BEBEB1}" type="presOf" srcId="{EB93A22C-F1B1-4665-B671-34A413398C5A}" destId="{422B8FEC-1712-4DAD-BC62-175ACD986A78}" srcOrd="0" destOrd="0" presId="urn:microsoft.com/office/officeart/2018/5/layout/IconCircleLabelList"/>
    <dgm:cxn modelId="{AC871F63-54A9-4C72-8033-2EA14D311453}" srcId="{64DCEAA1-6338-4696-9A69-82C034E6582C}" destId="{DC3E56BE-2287-4E89-8FD2-1C7009E13EF6}" srcOrd="0" destOrd="0" parTransId="{A5B399E8-CC70-4BF7-BBF4-CB18B61685D5}" sibTransId="{B76CFAF3-EA1D-4D45-9C7D-11EEF9E94AB4}"/>
    <dgm:cxn modelId="{68429743-FA08-4DB2-BED9-53900E637954}" type="presOf" srcId="{64DCEAA1-6338-4696-9A69-82C034E6582C}" destId="{C11E9D5A-CCA9-478D-AAA1-6A9158EED459}" srcOrd="0" destOrd="0" presId="urn:microsoft.com/office/officeart/2018/5/layout/IconCircleLabelList"/>
    <dgm:cxn modelId="{AE21B069-2546-4938-85AD-3F762D3746E3}" type="presOf" srcId="{D003CB9F-0F3F-422D-9FF5-9F884F05E0E4}" destId="{8B82267D-842F-45C1-AF5E-CA65D7B26ABE}" srcOrd="0" destOrd="0" presId="urn:microsoft.com/office/officeart/2018/5/layout/IconCircleLabelList"/>
    <dgm:cxn modelId="{776252BB-23BA-437A-8494-C85017E3FFF1}" type="presOf" srcId="{DC3E56BE-2287-4E89-8FD2-1C7009E13EF6}" destId="{1FFA106A-0108-4D4D-8AA5-15BAB397AEE3}" srcOrd="0" destOrd="0" presId="urn:microsoft.com/office/officeart/2018/5/layout/IconCircleLabelList"/>
    <dgm:cxn modelId="{AF7DEAD0-A639-4741-91DC-23A7051F2098}" srcId="{64DCEAA1-6338-4696-9A69-82C034E6582C}" destId="{EB93A22C-F1B1-4665-B671-34A413398C5A}" srcOrd="2" destOrd="0" parTransId="{4346BDAD-B6B6-402E-93B6-74791BF7F33A}" sibTransId="{FEAD91C2-757F-4549-8321-6C2245689773}"/>
    <dgm:cxn modelId="{20A25FB6-7ACF-492F-B7D3-481801DC6D31}" type="presParOf" srcId="{C11E9D5A-CCA9-478D-AAA1-6A9158EED459}" destId="{96D8018D-C108-4A6C-8B77-ED3A22546935}" srcOrd="0" destOrd="0" presId="urn:microsoft.com/office/officeart/2018/5/layout/IconCircleLabelList"/>
    <dgm:cxn modelId="{41EB0805-3270-42B0-AE96-D02F906C1B88}" type="presParOf" srcId="{96D8018D-C108-4A6C-8B77-ED3A22546935}" destId="{4CD011C6-91B1-4A69-9359-2450C7246475}" srcOrd="0" destOrd="0" presId="urn:microsoft.com/office/officeart/2018/5/layout/IconCircleLabelList"/>
    <dgm:cxn modelId="{E48F4251-F889-4DC7-AC9E-F77588856B9C}" type="presParOf" srcId="{96D8018D-C108-4A6C-8B77-ED3A22546935}" destId="{4EF904B2-61EC-4366-BC2E-A2F7D31B2736}" srcOrd="1" destOrd="0" presId="urn:microsoft.com/office/officeart/2018/5/layout/IconCircleLabelList"/>
    <dgm:cxn modelId="{B81A4136-28BC-49A6-80F6-330901A081B7}" type="presParOf" srcId="{96D8018D-C108-4A6C-8B77-ED3A22546935}" destId="{EB43F493-EEA3-43AA-8952-BE1806F33180}" srcOrd="2" destOrd="0" presId="urn:microsoft.com/office/officeart/2018/5/layout/IconCircleLabelList"/>
    <dgm:cxn modelId="{DDB16168-20F5-4305-B303-CC4F28278CF6}" type="presParOf" srcId="{96D8018D-C108-4A6C-8B77-ED3A22546935}" destId="{1FFA106A-0108-4D4D-8AA5-15BAB397AEE3}" srcOrd="3" destOrd="0" presId="urn:microsoft.com/office/officeart/2018/5/layout/IconCircleLabelList"/>
    <dgm:cxn modelId="{B976D87B-D1EE-4A38-917C-583EF2E71FCA}" type="presParOf" srcId="{C11E9D5A-CCA9-478D-AAA1-6A9158EED459}" destId="{3573AC8E-73C0-473D-8902-6183E2167F41}" srcOrd="1" destOrd="0" presId="urn:microsoft.com/office/officeart/2018/5/layout/IconCircleLabelList"/>
    <dgm:cxn modelId="{97DC4E01-16E9-410D-B6C7-E652EC68F9DA}" type="presParOf" srcId="{C11E9D5A-CCA9-478D-AAA1-6A9158EED459}" destId="{830E69BF-CE5F-40CC-9E9F-B550E2E18BA6}" srcOrd="2" destOrd="0" presId="urn:microsoft.com/office/officeart/2018/5/layout/IconCircleLabelList"/>
    <dgm:cxn modelId="{53FD359C-CB92-4508-89B4-A4A621824EBF}" type="presParOf" srcId="{830E69BF-CE5F-40CC-9E9F-B550E2E18BA6}" destId="{F21539D8-538B-47E5-A368-E2AA2A4CD326}" srcOrd="0" destOrd="0" presId="urn:microsoft.com/office/officeart/2018/5/layout/IconCircleLabelList"/>
    <dgm:cxn modelId="{7E56504C-FABD-4070-A80C-97F70526E9BA}" type="presParOf" srcId="{830E69BF-CE5F-40CC-9E9F-B550E2E18BA6}" destId="{662F1181-65C2-4085-B6E8-69F6972E9E0C}" srcOrd="1" destOrd="0" presId="urn:microsoft.com/office/officeart/2018/5/layout/IconCircleLabelList"/>
    <dgm:cxn modelId="{2DA1B870-B7FF-4028-8D64-576B57C368D0}" type="presParOf" srcId="{830E69BF-CE5F-40CC-9E9F-B550E2E18BA6}" destId="{E6BA9680-DFF6-4442-B734-55714824A384}" srcOrd="2" destOrd="0" presId="urn:microsoft.com/office/officeart/2018/5/layout/IconCircleLabelList"/>
    <dgm:cxn modelId="{193E9CF1-F147-488C-8B69-AE6AB29318F0}" type="presParOf" srcId="{830E69BF-CE5F-40CC-9E9F-B550E2E18BA6}" destId="{8B82267D-842F-45C1-AF5E-CA65D7B26ABE}" srcOrd="3" destOrd="0" presId="urn:microsoft.com/office/officeart/2018/5/layout/IconCircleLabelList"/>
    <dgm:cxn modelId="{CE94745E-1AA9-46CE-9642-43807ABD38DE}" type="presParOf" srcId="{C11E9D5A-CCA9-478D-AAA1-6A9158EED459}" destId="{1F5C9606-1D30-4B13-ACF5-967C64080394}" srcOrd="3" destOrd="0" presId="urn:microsoft.com/office/officeart/2018/5/layout/IconCircleLabelList"/>
    <dgm:cxn modelId="{8B714FA5-AE11-4503-AE75-63CF16CCF474}" type="presParOf" srcId="{C11E9D5A-CCA9-478D-AAA1-6A9158EED459}" destId="{97BD568C-18DC-4EA9-971F-D04533A81471}" srcOrd="4" destOrd="0" presId="urn:microsoft.com/office/officeart/2018/5/layout/IconCircleLabelList"/>
    <dgm:cxn modelId="{FEA9BA34-0FC5-4579-8CEA-32EC71135124}" type="presParOf" srcId="{97BD568C-18DC-4EA9-971F-D04533A81471}" destId="{2474F90E-4A73-486E-BC6A-9ED0A7EE47EF}" srcOrd="0" destOrd="0" presId="urn:microsoft.com/office/officeart/2018/5/layout/IconCircleLabelList"/>
    <dgm:cxn modelId="{980C370F-0A8C-4F70-A0BF-B473935BA475}" type="presParOf" srcId="{97BD568C-18DC-4EA9-971F-D04533A81471}" destId="{7B962715-E492-4C91-AEB9-EDB0D8137A41}" srcOrd="1" destOrd="0" presId="urn:microsoft.com/office/officeart/2018/5/layout/IconCircleLabelList"/>
    <dgm:cxn modelId="{67D9748A-299C-4363-B631-19D72FF1D8A4}" type="presParOf" srcId="{97BD568C-18DC-4EA9-971F-D04533A81471}" destId="{8020F6BD-C779-4C9E-9A16-2C9C55445D51}" srcOrd="2" destOrd="0" presId="urn:microsoft.com/office/officeart/2018/5/layout/IconCircleLabelList"/>
    <dgm:cxn modelId="{D6E2FD5F-264D-4566-BA23-F2A426AEF441}" type="presParOf" srcId="{97BD568C-18DC-4EA9-971F-D04533A81471}" destId="{422B8FEC-1712-4DAD-BC62-175ACD986A78}"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2E6199-9146-4FA9-8395-D42848897E8A}"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F82040D-D2CC-44A5-BB02-972326F39BD6}">
      <dgm:prSet/>
      <dgm:spPr/>
      <dgm:t>
        <a:bodyPr/>
        <a:lstStyle/>
        <a:p>
          <a:pPr>
            <a:defRPr cap="all"/>
          </a:pPr>
          <a:r>
            <a:rPr lang="en-US" dirty="0"/>
            <a:t>Delays full market-based assessments</a:t>
          </a:r>
        </a:p>
      </dgm:t>
    </dgm:pt>
    <dgm:pt modelId="{CCD2C096-185D-45B9-8B0C-3646ABF771A9}" type="parTrans" cxnId="{B91D96BC-6B7D-4393-9A30-14F0E3E8FE78}">
      <dgm:prSet/>
      <dgm:spPr/>
      <dgm:t>
        <a:bodyPr/>
        <a:lstStyle/>
        <a:p>
          <a:endParaRPr lang="en-US"/>
        </a:p>
      </dgm:t>
    </dgm:pt>
    <dgm:pt modelId="{CB12A2D2-E547-4A19-A9EB-DA1650C84573}" type="sibTrans" cxnId="{B91D96BC-6B7D-4393-9A30-14F0E3E8FE78}">
      <dgm:prSet/>
      <dgm:spPr/>
      <dgm:t>
        <a:bodyPr/>
        <a:lstStyle/>
        <a:p>
          <a:endParaRPr lang="en-US"/>
        </a:p>
      </dgm:t>
    </dgm:pt>
    <dgm:pt modelId="{EAD5A60F-1026-4181-92A2-F849EB904A42}">
      <dgm:prSet/>
      <dgm:spPr/>
      <dgm:t>
        <a:bodyPr/>
        <a:lstStyle/>
        <a:p>
          <a:pPr>
            <a:defRPr cap="all"/>
          </a:pPr>
          <a:r>
            <a:rPr lang="en-US" dirty="0"/>
            <a:t>Limits flexibility in future budgeting</a:t>
          </a:r>
        </a:p>
      </dgm:t>
    </dgm:pt>
    <dgm:pt modelId="{C745220D-AA27-4209-88F3-990FD6B9EA35}" type="parTrans" cxnId="{F664A60A-BEEB-485F-81C8-ED48F8A5B064}">
      <dgm:prSet/>
      <dgm:spPr/>
      <dgm:t>
        <a:bodyPr/>
        <a:lstStyle/>
        <a:p>
          <a:endParaRPr lang="en-US"/>
        </a:p>
      </dgm:t>
    </dgm:pt>
    <dgm:pt modelId="{D425E20D-D120-4153-8CB8-CFE51B761EC4}" type="sibTrans" cxnId="{F664A60A-BEEB-485F-81C8-ED48F8A5B064}">
      <dgm:prSet/>
      <dgm:spPr/>
      <dgm:t>
        <a:bodyPr/>
        <a:lstStyle/>
        <a:p>
          <a:endParaRPr lang="en-US"/>
        </a:p>
      </dgm:t>
    </dgm:pt>
    <dgm:pt modelId="{DC5D3B4A-DAE8-4F6C-8862-5B04D08091DF}">
      <dgm:prSet/>
      <dgm:spPr/>
      <dgm:t>
        <a:bodyPr/>
        <a:lstStyle/>
        <a:p>
          <a:pPr>
            <a:defRPr cap="all"/>
          </a:pPr>
          <a:r>
            <a:rPr lang="en-US" dirty="0"/>
            <a:t>Can complicate response to economic changes</a:t>
          </a:r>
        </a:p>
      </dgm:t>
    </dgm:pt>
    <dgm:pt modelId="{C703411F-F9CA-42E4-9817-6321A7B35270}" type="parTrans" cxnId="{C3AE1BBB-3EF0-4B1E-8A2E-B243BE4B8E06}">
      <dgm:prSet/>
      <dgm:spPr/>
      <dgm:t>
        <a:bodyPr/>
        <a:lstStyle/>
        <a:p>
          <a:endParaRPr lang="en-US"/>
        </a:p>
      </dgm:t>
    </dgm:pt>
    <dgm:pt modelId="{FC109177-D00F-41F1-9AFB-24ED4E61C4AF}" type="sibTrans" cxnId="{C3AE1BBB-3EF0-4B1E-8A2E-B243BE4B8E06}">
      <dgm:prSet/>
      <dgm:spPr/>
      <dgm:t>
        <a:bodyPr/>
        <a:lstStyle/>
        <a:p>
          <a:endParaRPr lang="en-US"/>
        </a:p>
      </dgm:t>
    </dgm:pt>
    <dgm:pt modelId="{E471D05B-A091-41B6-970B-1EDE4017515E}">
      <dgm:prSet/>
      <dgm:spPr/>
      <dgm:t>
        <a:bodyPr/>
        <a:lstStyle/>
        <a:p>
          <a:pPr>
            <a:defRPr cap="all"/>
          </a:pPr>
          <a:r>
            <a:rPr lang="en-US" dirty="0"/>
            <a:t> actual grand list growth is muted in subsequent budgets</a:t>
          </a:r>
        </a:p>
      </dgm:t>
    </dgm:pt>
    <dgm:pt modelId="{3B479B26-D211-4940-862F-85198BAB1BD4}" type="parTrans" cxnId="{81D8F2F4-ECD2-483B-913F-03E527E92A03}">
      <dgm:prSet/>
      <dgm:spPr/>
      <dgm:t>
        <a:bodyPr/>
        <a:lstStyle/>
        <a:p>
          <a:endParaRPr lang="en-US"/>
        </a:p>
      </dgm:t>
    </dgm:pt>
    <dgm:pt modelId="{D7751E46-48E7-4807-AE7B-794E35F3C0C9}" type="sibTrans" cxnId="{81D8F2F4-ECD2-483B-913F-03E527E92A03}">
      <dgm:prSet/>
      <dgm:spPr/>
      <dgm:t>
        <a:bodyPr/>
        <a:lstStyle/>
        <a:p>
          <a:endParaRPr lang="en-US"/>
        </a:p>
      </dgm:t>
    </dgm:pt>
    <dgm:pt modelId="{A870F00E-A9CC-4D04-B218-6EC98757D622}">
      <dgm:prSet/>
      <dgm:spPr/>
      <dgm:t>
        <a:bodyPr/>
        <a:lstStyle/>
        <a:p>
          <a:pPr>
            <a:defRPr cap="all"/>
          </a:pPr>
          <a:r>
            <a:rPr lang="en-US" dirty="0"/>
            <a:t>Multi-year commitment- limits future board decisions</a:t>
          </a:r>
        </a:p>
      </dgm:t>
    </dgm:pt>
    <dgm:pt modelId="{B512E874-0FDC-4FF3-AEED-DA0440A3E70E}" type="parTrans" cxnId="{EFEF2AD3-5F36-4107-9890-61402D090092}">
      <dgm:prSet/>
      <dgm:spPr/>
      <dgm:t>
        <a:bodyPr/>
        <a:lstStyle/>
        <a:p>
          <a:endParaRPr lang="en-US"/>
        </a:p>
      </dgm:t>
    </dgm:pt>
    <dgm:pt modelId="{0DA505D0-E6D4-4E31-88F5-26365DD096DF}" type="sibTrans" cxnId="{EFEF2AD3-5F36-4107-9890-61402D090092}">
      <dgm:prSet/>
      <dgm:spPr/>
      <dgm:t>
        <a:bodyPr/>
        <a:lstStyle/>
        <a:p>
          <a:endParaRPr lang="en-US"/>
        </a:p>
      </dgm:t>
    </dgm:pt>
    <dgm:pt modelId="{C1F5E6A5-E781-4B07-8EE8-C49E74934086}" type="pres">
      <dgm:prSet presAssocID="{AD2E6199-9146-4FA9-8395-D42848897E8A}" presName="root" presStyleCnt="0">
        <dgm:presLayoutVars>
          <dgm:dir/>
          <dgm:resizeHandles val="exact"/>
        </dgm:presLayoutVars>
      </dgm:prSet>
      <dgm:spPr/>
    </dgm:pt>
    <dgm:pt modelId="{50612991-7B98-4F67-A1E8-0AA4B4613FCA}" type="pres">
      <dgm:prSet presAssocID="{DF82040D-D2CC-44A5-BB02-972326F39BD6}" presName="compNode" presStyleCnt="0"/>
      <dgm:spPr/>
    </dgm:pt>
    <dgm:pt modelId="{DAC12EDE-E7A4-42E6-A313-6DE6E4B23283}" type="pres">
      <dgm:prSet presAssocID="{DF82040D-D2CC-44A5-BB02-972326F39BD6}" presName="iconBgRect" presStyleLbl="bgShp" presStyleIdx="0" presStyleCnt="5"/>
      <dgm:spPr/>
    </dgm:pt>
    <dgm:pt modelId="{36EAC7DB-E83E-49A2-8FB8-1049D5D7697F}" type="pres">
      <dgm:prSet presAssocID="{DF82040D-D2CC-44A5-BB02-972326F39BD6}"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uburban scene"/>
        </a:ext>
      </dgm:extLst>
    </dgm:pt>
    <dgm:pt modelId="{D0C7AFB8-B11C-4DBC-9D8F-F8AB742E09AD}" type="pres">
      <dgm:prSet presAssocID="{DF82040D-D2CC-44A5-BB02-972326F39BD6}" presName="spaceRect" presStyleCnt="0"/>
      <dgm:spPr/>
    </dgm:pt>
    <dgm:pt modelId="{9E036493-1C06-4AF5-B368-89B3EBB211CD}" type="pres">
      <dgm:prSet presAssocID="{DF82040D-D2CC-44A5-BB02-972326F39BD6}" presName="textRect" presStyleLbl="revTx" presStyleIdx="0" presStyleCnt="5">
        <dgm:presLayoutVars>
          <dgm:chMax val="1"/>
          <dgm:chPref val="1"/>
        </dgm:presLayoutVars>
      </dgm:prSet>
      <dgm:spPr/>
    </dgm:pt>
    <dgm:pt modelId="{FFF16034-6AF9-4C4B-B8A5-11C63719C399}" type="pres">
      <dgm:prSet presAssocID="{CB12A2D2-E547-4A19-A9EB-DA1650C84573}" presName="sibTrans" presStyleCnt="0"/>
      <dgm:spPr/>
    </dgm:pt>
    <dgm:pt modelId="{D5BCA77D-EE6C-4EC8-B812-E20ED989EDC2}" type="pres">
      <dgm:prSet presAssocID="{EAD5A60F-1026-4181-92A2-F849EB904A42}" presName="compNode" presStyleCnt="0"/>
      <dgm:spPr/>
    </dgm:pt>
    <dgm:pt modelId="{6F73856C-0910-4EE5-BBD7-8026DAB8C283}" type="pres">
      <dgm:prSet presAssocID="{EAD5A60F-1026-4181-92A2-F849EB904A42}" presName="iconBgRect" presStyleLbl="bgShp" presStyleIdx="1" presStyleCnt="5"/>
      <dgm:spPr/>
    </dgm:pt>
    <dgm:pt modelId="{B49442F5-9E8D-4350-9E2F-86C6029D9468}" type="pres">
      <dgm:prSet presAssocID="{EAD5A60F-1026-4181-92A2-F849EB904A42}"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540251B8-B332-425E-97D7-EB13B16FEF82}" type="pres">
      <dgm:prSet presAssocID="{EAD5A60F-1026-4181-92A2-F849EB904A42}" presName="spaceRect" presStyleCnt="0"/>
      <dgm:spPr/>
    </dgm:pt>
    <dgm:pt modelId="{543F05BE-073C-4DBF-99FA-E089E518EE57}" type="pres">
      <dgm:prSet presAssocID="{EAD5A60F-1026-4181-92A2-F849EB904A42}" presName="textRect" presStyleLbl="revTx" presStyleIdx="1" presStyleCnt="5">
        <dgm:presLayoutVars>
          <dgm:chMax val="1"/>
          <dgm:chPref val="1"/>
        </dgm:presLayoutVars>
      </dgm:prSet>
      <dgm:spPr/>
    </dgm:pt>
    <dgm:pt modelId="{04D210A2-26E9-481F-926E-25F5B37119FF}" type="pres">
      <dgm:prSet presAssocID="{D425E20D-D120-4153-8CB8-CFE51B761EC4}" presName="sibTrans" presStyleCnt="0"/>
      <dgm:spPr/>
    </dgm:pt>
    <dgm:pt modelId="{EF491F0C-B8DD-42FF-ABF2-1670EC6719CD}" type="pres">
      <dgm:prSet presAssocID="{DC5D3B4A-DAE8-4F6C-8862-5B04D08091DF}" presName="compNode" presStyleCnt="0"/>
      <dgm:spPr/>
    </dgm:pt>
    <dgm:pt modelId="{ADE1FC3E-357F-459C-B881-8E722D07B085}" type="pres">
      <dgm:prSet presAssocID="{DC5D3B4A-DAE8-4F6C-8862-5B04D08091DF}" presName="iconBgRect" presStyleLbl="bgShp" presStyleIdx="2" presStyleCnt="5"/>
      <dgm:spPr/>
    </dgm:pt>
    <dgm:pt modelId="{95FF3E25-52FE-432E-97B7-193CCE9DC569}" type="pres">
      <dgm:prSet presAssocID="{DC5D3B4A-DAE8-4F6C-8862-5B04D08091DF}" presName="iconRect" presStyleLbl="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Maze with solid fill"/>
        </a:ext>
      </dgm:extLst>
    </dgm:pt>
    <dgm:pt modelId="{BE1248C2-88CC-4368-8A56-B4B313EFD733}" type="pres">
      <dgm:prSet presAssocID="{DC5D3B4A-DAE8-4F6C-8862-5B04D08091DF}" presName="spaceRect" presStyleCnt="0"/>
      <dgm:spPr/>
    </dgm:pt>
    <dgm:pt modelId="{8D0EE069-0405-442C-AF6F-AC2E580A968D}" type="pres">
      <dgm:prSet presAssocID="{DC5D3B4A-DAE8-4F6C-8862-5B04D08091DF}" presName="textRect" presStyleLbl="revTx" presStyleIdx="2" presStyleCnt="5">
        <dgm:presLayoutVars>
          <dgm:chMax val="1"/>
          <dgm:chPref val="1"/>
        </dgm:presLayoutVars>
      </dgm:prSet>
      <dgm:spPr/>
    </dgm:pt>
    <dgm:pt modelId="{146615ED-C5BB-428A-9C5F-8A65942B4FB0}" type="pres">
      <dgm:prSet presAssocID="{FC109177-D00F-41F1-9AFB-24ED4E61C4AF}" presName="sibTrans" presStyleCnt="0"/>
      <dgm:spPr/>
    </dgm:pt>
    <dgm:pt modelId="{19B31F5C-053C-4AE2-ACEE-95AEDB2B01DA}" type="pres">
      <dgm:prSet presAssocID="{E471D05B-A091-41B6-970B-1EDE4017515E}" presName="compNode" presStyleCnt="0"/>
      <dgm:spPr/>
    </dgm:pt>
    <dgm:pt modelId="{D47C183B-0259-438A-90B1-E581D712A8A2}" type="pres">
      <dgm:prSet presAssocID="{E471D05B-A091-41B6-970B-1EDE4017515E}" presName="iconBgRect" presStyleLbl="bgShp" presStyleIdx="3" presStyleCnt="5"/>
      <dgm:spPr/>
    </dgm:pt>
    <dgm:pt modelId="{A1283331-4815-4857-8E25-93C77A3C86F3}" type="pres">
      <dgm:prSet presAssocID="{E471D05B-A091-41B6-970B-1EDE4017515E}"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69CD16AE-8444-46AA-92D0-E4DF6E59CF12}" type="pres">
      <dgm:prSet presAssocID="{E471D05B-A091-41B6-970B-1EDE4017515E}" presName="spaceRect" presStyleCnt="0"/>
      <dgm:spPr/>
    </dgm:pt>
    <dgm:pt modelId="{72E34BA1-B22E-47EA-8AC4-28F50916D7E1}" type="pres">
      <dgm:prSet presAssocID="{E471D05B-A091-41B6-970B-1EDE4017515E}" presName="textRect" presStyleLbl="revTx" presStyleIdx="3" presStyleCnt="5">
        <dgm:presLayoutVars>
          <dgm:chMax val="1"/>
          <dgm:chPref val="1"/>
        </dgm:presLayoutVars>
      </dgm:prSet>
      <dgm:spPr/>
    </dgm:pt>
    <dgm:pt modelId="{0AE6825B-54C1-4E3C-8E1F-B2EF193AC643}" type="pres">
      <dgm:prSet presAssocID="{D7751E46-48E7-4807-AE7B-794E35F3C0C9}" presName="sibTrans" presStyleCnt="0"/>
      <dgm:spPr/>
    </dgm:pt>
    <dgm:pt modelId="{96896D03-D173-4CAD-8148-36BCAB8E241D}" type="pres">
      <dgm:prSet presAssocID="{A870F00E-A9CC-4D04-B218-6EC98757D622}" presName="compNode" presStyleCnt="0"/>
      <dgm:spPr/>
    </dgm:pt>
    <dgm:pt modelId="{367BB230-DF9F-43A0-87F9-D18AD2406917}" type="pres">
      <dgm:prSet presAssocID="{A870F00E-A9CC-4D04-B218-6EC98757D622}" presName="iconBgRect" presStyleLbl="bgShp" presStyleIdx="4" presStyleCnt="5"/>
      <dgm:spPr/>
    </dgm:pt>
    <dgm:pt modelId="{5F2C8AC8-331E-4870-9997-E1606B44326B}" type="pres">
      <dgm:prSet presAssocID="{A870F00E-A9CC-4D04-B218-6EC98757D622}" presName="iconRect" presStyleLbl="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Future with solid fill"/>
        </a:ext>
      </dgm:extLst>
    </dgm:pt>
    <dgm:pt modelId="{B58E859F-DCF7-464F-B23B-E94C03BF52DB}" type="pres">
      <dgm:prSet presAssocID="{A870F00E-A9CC-4D04-B218-6EC98757D622}" presName="spaceRect" presStyleCnt="0"/>
      <dgm:spPr/>
    </dgm:pt>
    <dgm:pt modelId="{18D1747C-F84B-4BA0-B320-3EB7BE49A109}" type="pres">
      <dgm:prSet presAssocID="{A870F00E-A9CC-4D04-B218-6EC98757D622}" presName="textRect" presStyleLbl="revTx" presStyleIdx="4" presStyleCnt="5">
        <dgm:presLayoutVars>
          <dgm:chMax val="1"/>
          <dgm:chPref val="1"/>
        </dgm:presLayoutVars>
      </dgm:prSet>
      <dgm:spPr/>
    </dgm:pt>
  </dgm:ptLst>
  <dgm:cxnLst>
    <dgm:cxn modelId="{C6037903-90FB-447C-864A-686F2F74D72E}" type="presOf" srcId="{E471D05B-A091-41B6-970B-1EDE4017515E}" destId="{72E34BA1-B22E-47EA-8AC4-28F50916D7E1}" srcOrd="0" destOrd="0" presId="urn:microsoft.com/office/officeart/2018/5/layout/IconCircleLabelList"/>
    <dgm:cxn modelId="{F664A60A-BEEB-485F-81C8-ED48F8A5B064}" srcId="{AD2E6199-9146-4FA9-8395-D42848897E8A}" destId="{EAD5A60F-1026-4181-92A2-F849EB904A42}" srcOrd="1" destOrd="0" parTransId="{C745220D-AA27-4209-88F3-990FD6B9EA35}" sibTransId="{D425E20D-D120-4153-8CB8-CFE51B761EC4}"/>
    <dgm:cxn modelId="{6DCF0063-BFAE-4FB2-AC66-1A86D589A889}" type="presOf" srcId="{AD2E6199-9146-4FA9-8395-D42848897E8A}" destId="{C1F5E6A5-E781-4B07-8EE8-C49E74934086}" srcOrd="0" destOrd="0" presId="urn:microsoft.com/office/officeart/2018/5/layout/IconCircleLabelList"/>
    <dgm:cxn modelId="{DEACF97E-0AC5-4673-9092-C65DECDEDB3D}" type="presOf" srcId="{A870F00E-A9CC-4D04-B218-6EC98757D622}" destId="{18D1747C-F84B-4BA0-B320-3EB7BE49A109}" srcOrd="0" destOrd="0" presId="urn:microsoft.com/office/officeart/2018/5/layout/IconCircleLabelList"/>
    <dgm:cxn modelId="{BDEF3087-4F67-4D91-A53F-54682B8AD43C}" type="presOf" srcId="{EAD5A60F-1026-4181-92A2-F849EB904A42}" destId="{543F05BE-073C-4DBF-99FA-E089E518EE57}" srcOrd="0" destOrd="0" presId="urn:microsoft.com/office/officeart/2018/5/layout/IconCircleLabelList"/>
    <dgm:cxn modelId="{5ADDFA8F-2E2C-4083-A322-C30BA42A8CC7}" type="presOf" srcId="{DC5D3B4A-DAE8-4F6C-8862-5B04D08091DF}" destId="{8D0EE069-0405-442C-AF6F-AC2E580A968D}" srcOrd="0" destOrd="0" presId="urn:microsoft.com/office/officeart/2018/5/layout/IconCircleLabelList"/>
    <dgm:cxn modelId="{C3AE1BBB-3EF0-4B1E-8A2E-B243BE4B8E06}" srcId="{AD2E6199-9146-4FA9-8395-D42848897E8A}" destId="{DC5D3B4A-DAE8-4F6C-8862-5B04D08091DF}" srcOrd="2" destOrd="0" parTransId="{C703411F-F9CA-42E4-9817-6321A7B35270}" sibTransId="{FC109177-D00F-41F1-9AFB-24ED4E61C4AF}"/>
    <dgm:cxn modelId="{B91D96BC-6B7D-4393-9A30-14F0E3E8FE78}" srcId="{AD2E6199-9146-4FA9-8395-D42848897E8A}" destId="{DF82040D-D2CC-44A5-BB02-972326F39BD6}" srcOrd="0" destOrd="0" parTransId="{CCD2C096-185D-45B9-8B0C-3646ABF771A9}" sibTransId="{CB12A2D2-E547-4A19-A9EB-DA1650C84573}"/>
    <dgm:cxn modelId="{EFEF2AD3-5F36-4107-9890-61402D090092}" srcId="{AD2E6199-9146-4FA9-8395-D42848897E8A}" destId="{A870F00E-A9CC-4D04-B218-6EC98757D622}" srcOrd="4" destOrd="0" parTransId="{B512E874-0FDC-4FF3-AEED-DA0440A3E70E}" sibTransId="{0DA505D0-E6D4-4E31-88F5-26365DD096DF}"/>
    <dgm:cxn modelId="{063CFFDB-6EE2-4755-A367-270FBCD9587B}" type="presOf" srcId="{DF82040D-D2CC-44A5-BB02-972326F39BD6}" destId="{9E036493-1C06-4AF5-B368-89B3EBB211CD}" srcOrd="0" destOrd="0" presId="urn:microsoft.com/office/officeart/2018/5/layout/IconCircleLabelList"/>
    <dgm:cxn modelId="{81D8F2F4-ECD2-483B-913F-03E527E92A03}" srcId="{AD2E6199-9146-4FA9-8395-D42848897E8A}" destId="{E471D05B-A091-41B6-970B-1EDE4017515E}" srcOrd="3" destOrd="0" parTransId="{3B479B26-D211-4940-862F-85198BAB1BD4}" sibTransId="{D7751E46-48E7-4807-AE7B-794E35F3C0C9}"/>
    <dgm:cxn modelId="{5BC28925-E6B1-45B6-8DF0-D3FC817B726C}" type="presParOf" srcId="{C1F5E6A5-E781-4B07-8EE8-C49E74934086}" destId="{50612991-7B98-4F67-A1E8-0AA4B4613FCA}" srcOrd="0" destOrd="0" presId="urn:microsoft.com/office/officeart/2018/5/layout/IconCircleLabelList"/>
    <dgm:cxn modelId="{6E96F07C-4CE5-4B80-9A2D-B1830C07BC66}" type="presParOf" srcId="{50612991-7B98-4F67-A1E8-0AA4B4613FCA}" destId="{DAC12EDE-E7A4-42E6-A313-6DE6E4B23283}" srcOrd="0" destOrd="0" presId="urn:microsoft.com/office/officeart/2018/5/layout/IconCircleLabelList"/>
    <dgm:cxn modelId="{A9F7D479-07B3-4DEB-912D-57E39597472E}" type="presParOf" srcId="{50612991-7B98-4F67-A1E8-0AA4B4613FCA}" destId="{36EAC7DB-E83E-49A2-8FB8-1049D5D7697F}" srcOrd="1" destOrd="0" presId="urn:microsoft.com/office/officeart/2018/5/layout/IconCircleLabelList"/>
    <dgm:cxn modelId="{B1A284E2-01E3-492C-94D9-922D9B4BDAA9}" type="presParOf" srcId="{50612991-7B98-4F67-A1E8-0AA4B4613FCA}" destId="{D0C7AFB8-B11C-4DBC-9D8F-F8AB742E09AD}" srcOrd="2" destOrd="0" presId="urn:microsoft.com/office/officeart/2018/5/layout/IconCircleLabelList"/>
    <dgm:cxn modelId="{C1043F3B-FB13-47F0-AF75-7589ACF510D9}" type="presParOf" srcId="{50612991-7B98-4F67-A1E8-0AA4B4613FCA}" destId="{9E036493-1C06-4AF5-B368-89B3EBB211CD}" srcOrd="3" destOrd="0" presId="urn:microsoft.com/office/officeart/2018/5/layout/IconCircleLabelList"/>
    <dgm:cxn modelId="{6E007F20-1C9A-4B6C-AA0F-DABD8F904AC3}" type="presParOf" srcId="{C1F5E6A5-E781-4B07-8EE8-C49E74934086}" destId="{FFF16034-6AF9-4C4B-B8A5-11C63719C399}" srcOrd="1" destOrd="0" presId="urn:microsoft.com/office/officeart/2018/5/layout/IconCircleLabelList"/>
    <dgm:cxn modelId="{8C249317-2265-49AA-968D-8934BD882F26}" type="presParOf" srcId="{C1F5E6A5-E781-4B07-8EE8-C49E74934086}" destId="{D5BCA77D-EE6C-4EC8-B812-E20ED989EDC2}" srcOrd="2" destOrd="0" presId="urn:microsoft.com/office/officeart/2018/5/layout/IconCircleLabelList"/>
    <dgm:cxn modelId="{36718849-15D2-4693-8C7D-A60A5E7ADC8B}" type="presParOf" srcId="{D5BCA77D-EE6C-4EC8-B812-E20ED989EDC2}" destId="{6F73856C-0910-4EE5-BBD7-8026DAB8C283}" srcOrd="0" destOrd="0" presId="urn:microsoft.com/office/officeart/2018/5/layout/IconCircleLabelList"/>
    <dgm:cxn modelId="{7160DCB9-10AD-498A-977D-ED234E830D9F}" type="presParOf" srcId="{D5BCA77D-EE6C-4EC8-B812-E20ED989EDC2}" destId="{B49442F5-9E8D-4350-9E2F-86C6029D9468}" srcOrd="1" destOrd="0" presId="urn:microsoft.com/office/officeart/2018/5/layout/IconCircleLabelList"/>
    <dgm:cxn modelId="{41366539-7F66-49B3-8EC9-2351A7028B44}" type="presParOf" srcId="{D5BCA77D-EE6C-4EC8-B812-E20ED989EDC2}" destId="{540251B8-B332-425E-97D7-EB13B16FEF82}" srcOrd="2" destOrd="0" presId="urn:microsoft.com/office/officeart/2018/5/layout/IconCircleLabelList"/>
    <dgm:cxn modelId="{CDC9BD73-C087-4491-BCEF-50FBCEA3A6FD}" type="presParOf" srcId="{D5BCA77D-EE6C-4EC8-B812-E20ED989EDC2}" destId="{543F05BE-073C-4DBF-99FA-E089E518EE57}" srcOrd="3" destOrd="0" presId="urn:microsoft.com/office/officeart/2018/5/layout/IconCircleLabelList"/>
    <dgm:cxn modelId="{F6FB454C-7F14-4445-BA4E-9A1D721B76F5}" type="presParOf" srcId="{C1F5E6A5-E781-4B07-8EE8-C49E74934086}" destId="{04D210A2-26E9-481F-926E-25F5B37119FF}" srcOrd="3" destOrd="0" presId="urn:microsoft.com/office/officeart/2018/5/layout/IconCircleLabelList"/>
    <dgm:cxn modelId="{82744A22-B129-478C-87FD-3236F4A69A6B}" type="presParOf" srcId="{C1F5E6A5-E781-4B07-8EE8-C49E74934086}" destId="{EF491F0C-B8DD-42FF-ABF2-1670EC6719CD}" srcOrd="4" destOrd="0" presId="urn:microsoft.com/office/officeart/2018/5/layout/IconCircleLabelList"/>
    <dgm:cxn modelId="{45AF31F3-981E-496E-822D-27499838CE08}" type="presParOf" srcId="{EF491F0C-B8DD-42FF-ABF2-1670EC6719CD}" destId="{ADE1FC3E-357F-459C-B881-8E722D07B085}" srcOrd="0" destOrd="0" presId="urn:microsoft.com/office/officeart/2018/5/layout/IconCircleLabelList"/>
    <dgm:cxn modelId="{7D283CA1-544D-45EC-8876-CB2FFF142831}" type="presParOf" srcId="{EF491F0C-B8DD-42FF-ABF2-1670EC6719CD}" destId="{95FF3E25-52FE-432E-97B7-193CCE9DC569}" srcOrd="1" destOrd="0" presId="urn:microsoft.com/office/officeart/2018/5/layout/IconCircleLabelList"/>
    <dgm:cxn modelId="{D05402C3-8B02-42A5-AE35-13040A52ABAE}" type="presParOf" srcId="{EF491F0C-B8DD-42FF-ABF2-1670EC6719CD}" destId="{BE1248C2-88CC-4368-8A56-B4B313EFD733}" srcOrd="2" destOrd="0" presId="urn:microsoft.com/office/officeart/2018/5/layout/IconCircleLabelList"/>
    <dgm:cxn modelId="{9AD5B873-A945-4F35-A781-89FD061B5824}" type="presParOf" srcId="{EF491F0C-B8DD-42FF-ABF2-1670EC6719CD}" destId="{8D0EE069-0405-442C-AF6F-AC2E580A968D}" srcOrd="3" destOrd="0" presId="urn:microsoft.com/office/officeart/2018/5/layout/IconCircleLabelList"/>
    <dgm:cxn modelId="{419A1EAA-F450-4F15-AB41-865E3382587C}" type="presParOf" srcId="{C1F5E6A5-E781-4B07-8EE8-C49E74934086}" destId="{146615ED-C5BB-428A-9C5F-8A65942B4FB0}" srcOrd="5" destOrd="0" presId="urn:microsoft.com/office/officeart/2018/5/layout/IconCircleLabelList"/>
    <dgm:cxn modelId="{D3D5C3F3-2C03-4DF3-A58C-1701B9F2F284}" type="presParOf" srcId="{C1F5E6A5-E781-4B07-8EE8-C49E74934086}" destId="{19B31F5C-053C-4AE2-ACEE-95AEDB2B01DA}" srcOrd="6" destOrd="0" presId="urn:microsoft.com/office/officeart/2018/5/layout/IconCircleLabelList"/>
    <dgm:cxn modelId="{808392C3-0526-4363-8123-276EA0D9A25F}" type="presParOf" srcId="{19B31F5C-053C-4AE2-ACEE-95AEDB2B01DA}" destId="{D47C183B-0259-438A-90B1-E581D712A8A2}" srcOrd="0" destOrd="0" presId="urn:microsoft.com/office/officeart/2018/5/layout/IconCircleLabelList"/>
    <dgm:cxn modelId="{602F78A2-25FC-4229-8970-1C27FF10B943}" type="presParOf" srcId="{19B31F5C-053C-4AE2-ACEE-95AEDB2B01DA}" destId="{A1283331-4815-4857-8E25-93C77A3C86F3}" srcOrd="1" destOrd="0" presId="urn:microsoft.com/office/officeart/2018/5/layout/IconCircleLabelList"/>
    <dgm:cxn modelId="{A7AED56E-C6E0-4D65-98B1-A7BCDF12B5A9}" type="presParOf" srcId="{19B31F5C-053C-4AE2-ACEE-95AEDB2B01DA}" destId="{69CD16AE-8444-46AA-92D0-E4DF6E59CF12}" srcOrd="2" destOrd="0" presId="urn:microsoft.com/office/officeart/2018/5/layout/IconCircleLabelList"/>
    <dgm:cxn modelId="{91236488-AF85-4739-96FC-2AC4A5A285E0}" type="presParOf" srcId="{19B31F5C-053C-4AE2-ACEE-95AEDB2B01DA}" destId="{72E34BA1-B22E-47EA-8AC4-28F50916D7E1}" srcOrd="3" destOrd="0" presId="urn:microsoft.com/office/officeart/2018/5/layout/IconCircleLabelList"/>
    <dgm:cxn modelId="{26ACCBDB-9A3C-4600-A17D-49AB14E8C753}" type="presParOf" srcId="{C1F5E6A5-E781-4B07-8EE8-C49E74934086}" destId="{0AE6825B-54C1-4E3C-8E1F-B2EF193AC643}" srcOrd="7" destOrd="0" presId="urn:microsoft.com/office/officeart/2018/5/layout/IconCircleLabelList"/>
    <dgm:cxn modelId="{418F3408-EF08-4FAF-BDFD-12591F4D0517}" type="presParOf" srcId="{C1F5E6A5-E781-4B07-8EE8-C49E74934086}" destId="{96896D03-D173-4CAD-8148-36BCAB8E241D}" srcOrd="8" destOrd="0" presId="urn:microsoft.com/office/officeart/2018/5/layout/IconCircleLabelList"/>
    <dgm:cxn modelId="{490B3886-FBA4-43A7-87E6-4F6A7511D178}" type="presParOf" srcId="{96896D03-D173-4CAD-8148-36BCAB8E241D}" destId="{367BB230-DF9F-43A0-87F9-D18AD2406917}" srcOrd="0" destOrd="0" presId="urn:microsoft.com/office/officeart/2018/5/layout/IconCircleLabelList"/>
    <dgm:cxn modelId="{3933F425-84A8-40B7-8503-B6D90FBDBEC3}" type="presParOf" srcId="{96896D03-D173-4CAD-8148-36BCAB8E241D}" destId="{5F2C8AC8-331E-4870-9997-E1606B44326B}" srcOrd="1" destOrd="0" presId="urn:microsoft.com/office/officeart/2018/5/layout/IconCircleLabelList"/>
    <dgm:cxn modelId="{6BA93265-7711-4C0A-81AB-AF19A5D18702}" type="presParOf" srcId="{96896D03-D173-4CAD-8148-36BCAB8E241D}" destId="{B58E859F-DCF7-464F-B23B-E94C03BF52DB}" srcOrd="2" destOrd="0" presId="urn:microsoft.com/office/officeart/2018/5/layout/IconCircleLabelList"/>
    <dgm:cxn modelId="{2BD4F4D6-CBDA-4998-A820-6C69A57155BA}" type="presParOf" srcId="{96896D03-D173-4CAD-8148-36BCAB8E241D}" destId="{18D1747C-F84B-4BA0-B320-3EB7BE49A109}"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B4CB75A-E867-43FA-BA28-8A1AF053A554}" type="doc">
      <dgm:prSet loTypeId="urn:microsoft.com/office/officeart/2005/8/layout/vList2" loCatId="list" qsTypeId="urn:microsoft.com/office/officeart/2005/8/quickstyle/simple1" qsCatId="simple" csTypeId="urn:microsoft.com/office/officeart/2005/8/colors/accent2_5" csCatId="accent2" phldr="1"/>
      <dgm:spPr/>
      <dgm:t>
        <a:bodyPr/>
        <a:lstStyle/>
        <a:p>
          <a:endParaRPr lang="en-US"/>
        </a:p>
      </dgm:t>
    </dgm:pt>
    <dgm:pt modelId="{B18E5506-DA67-4AF6-8DFD-D134B84B2916}">
      <dgm:prSet/>
      <dgm:spPr/>
      <dgm:t>
        <a:bodyPr/>
        <a:lstStyle/>
        <a:p>
          <a:r>
            <a:rPr lang="en-US" b="1" dirty="0"/>
            <a:t>A Phase-In Temporarily Shifts Taxes to Property That is Not Phased In</a:t>
          </a:r>
        </a:p>
      </dgm:t>
    </dgm:pt>
    <dgm:pt modelId="{5A5C771D-72FA-489C-8BC3-E263EB74BA44}" type="parTrans" cxnId="{C0E77BA3-B1A2-4F4B-9CD7-AB3FAEADD665}">
      <dgm:prSet/>
      <dgm:spPr/>
      <dgm:t>
        <a:bodyPr/>
        <a:lstStyle/>
        <a:p>
          <a:endParaRPr lang="en-US"/>
        </a:p>
      </dgm:t>
    </dgm:pt>
    <dgm:pt modelId="{24F4A79B-A07B-4FAA-A56B-68147D562320}" type="sibTrans" cxnId="{C0E77BA3-B1A2-4F4B-9CD7-AB3FAEADD665}">
      <dgm:prSet/>
      <dgm:spPr/>
      <dgm:t>
        <a:bodyPr/>
        <a:lstStyle/>
        <a:p>
          <a:endParaRPr lang="en-US"/>
        </a:p>
      </dgm:t>
    </dgm:pt>
    <dgm:pt modelId="{8D3A106C-B299-4B03-A6B4-CA2807E204F6}">
      <dgm:prSet/>
      <dgm:spPr/>
      <dgm:t>
        <a:bodyPr/>
        <a:lstStyle/>
        <a:p>
          <a:r>
            <a:rPr lang="en-US" b="1" u="none" dirty="0"/>
            <a:t>Same Revenue Required:</a:t>
          </a:r>
          <a:r>
            <a:rPr lang="en-US" b="0" u="none" dirty="0"/>
            <a:t> </a:t>
          </a:r>
        </a:p>
        <a:p>
          <a:r>
            <a:rPr lang="en-US" b="0" u="none" dirty="0"/>
            <a:t>	A phase-in does not reduce the Town budget or the</a:t>
          </a:r>
        </a:p>
        <a:p>
          <a:r>
            <a:rPr lang="en-US" b="0" u="none" dirty="0"/>
            <a:t>	amount of taxes needed.</a:t>
          </a:r>
          <a:endParaRPr lang="en-US" dirty="0"/>
        </a:p>
      </dgm:t>
    </dgm:pt>
    <dgm:pt modelId="{ADDF1B4E-DE9E-4196-B88A-5AC11AAB113F}" type="parTrans" cxnId="{E11DC4B8-FA5E-438C-8700-49FBC67EE6B5}">
      <dgm:prSet/>
      <dgm:spPr/>
      <dgm:t>
        <a:bodyPr/>
        <a:lstStyle/>
        <a:p>
          <a:endParaRPr lang="en-US"/>
        </a:p>
      </dgm:t>
    </dgm:pt>
    <dgm:pt modelId="{CAB5E54B-576D-4E02-8D3E-4BFE15AC18C9}" type="sibTrans" cxnId="{E11DC4B8-FA5E-438C-8700-49FBC67EE6B5}">
      <dgm:prSet/>
      <dgm:spPr/>
      <dgm:t>
        <a:bodyPr/>
        <a:lstStyle/>
        <a:p>
          <a:endParaRPr lang="en-US"/>
        </a:p>
      </dgm:t>
    </dgm:pt>
    <dgm:pt modelId="{AD7E2542-8ECE-4AC2-8269-6D2B88B03492}">
      <dgm:prSet/>
      <dgm:spPr/>
      <dgm:t>
        <a:bodyPr/>
        <a:lstStyle/>
        <a:p>
          <a:r>
            <a:rPr lang="en-US" b="1" u="none" dirty="0"/>
            <a:t>The Real Estate Shift:</a:t>
          </a:r>
          <a:r>
            <a:rPr lang="en-US" dirty="0"/>
            <a:t> </a:t>
          </a:r>
        </a:p>
        <a:p>
          <a:r>
            <a:rPr lang="en-US" dirty="0"/>
            <a:t>	Lowering the residential tax impact in Year 1 means</a:t>
          </a:r>
        </a:p>
        <a:p>
          <a:r>
            <a:rPr lang="en-US" dirty="0"/>
            <a:t>	 the general mill rate must be set higher to cover the</a:t>
          </a:r>
        </a:p>
        <a:p>
          <a:r>
            <a:rPr lang="en-US" dirty="0"/>
            <a:t>	difference.</a:t>
          </a:r>
        </a:p>
      </dgm:t>
    </dgm:pt>
    <dgm:pt modelId="{536A8D34-DAF3-4734-BBF4-B796AF25CBB7}" type="parTrans" cxnId="{36580FD9-A9C4-46FE-978A-55493FF370E8}">
      <dgm:prSet/>
      <dgm:spPr/>
      <dgm:t>
        <a:bodyPr/>
        <a:lstStyle/>
        <a:p>
          <a:endParaRPr lang="en-US"/>
        </a:p>
      </dgm:t>
    </dgm:pt>
    <dgm:pt modelId="{46338D69-23C6-4855-8056-0AF8A1CB6A62}" type="sibTrans" cxnId="{36580FD9-A9C4-46FE-978A-55493FF370E8}">
      <dgm:prSet/>
      <dgm:spPr/>
      <dgm:t>
        <a:bodyPr/>
        <a:lstStyle/>
        <a:p>
          <a:endParaRPr lang="en-US"/>
        </a:p>
      </dgm:t>
    </dgm:pt>
    <dgm:pt modelId="{22F4FC1E-7A1F-486D-98C1-75615892F462}">
      <dgm:prSet/>
      <dgm:spPr/>
      <dgm:t>
        <a:bodyPr/>
        <a:lstStyle/>
        <a:p>
          <a:r>
            <a:rPr lang="en-US" b="1" dirty="0"/>
            <a:t>Higher General Mill Rate</a:t>
          </a:r>
          <a:br>
            <a:rPr lang="en-US" dirty="0"/>
          </a:br>
          <a:r>
            <a:rPr lang="en-US" dirty="0"/>
            <a:t>	Delaying residential increases requires a higher mill rate</a:t>
          </a:r>
        </a:p>
        <a:p>
          <a:r>
            <a:rPr lang="en-US" dirty="0"/>
            <a:t>	to raise the same revenue.	</a:t>
          </a:r>
        </a:p>
      </dgm:t>
    </dgm:pt>
    <dgm:pt modelId="{251C3425-6541-4C4F-B55F-0E037A9E7707}" type="parTrans" cxnId="{989AE252-364A-42A2-B3FE-156EE019D02C}">
      <dgm:prSet/>
      <dgm:spPr/>
      <dgm:t>
        <a:bodyPr/>
        <a:lstStyle/>
        <a:p>
          <a:endParaRPr lang="en-US"/>
        </a:p>
      </dgm:t>
    </dgm:pt>
    <dgm:pt modelId="{31917F12-9066-43AC-BA90-3C82304A25E1}" type="sibTrans" cxnId="{989AE252-364A-42A2-B3FE-156EE019D02C}">
      <dgm:prSet/>
      <dgm:spPr/>
      <dgm:t>
        <a:bodyPr/>
        <a:lstStyle/>
        <a:p>
          <a:endParaRPr lang="en-US"/>
        </a:p>
      </dgm:t>
    </dgm:pt>
    <dgm:pt modelId="{7E18318C-0E78-410F-B6BF-E5EAD01B186D}">
      <dgm:prSet phldrT="[Text]" phldr="0"/>
      <dgm:spPr/>
      <dgm:t>
        <a:bodyPr/>
        <a:lstStyle/>
        <a:p>
          <a:r>
            <a:rPr lang="en-US" b="1" dirty="0"/>
            <a:t>Impact on Businesses</a:t>
          </a:r>
          <a:br>
            <a:rPr lang="en-US" dirty="0"/>
          </a:br>
          <a:r>
            <a:rPr lang="en-US" dirty="0"/>
            <a:t>	Motor vehicles are capped, so the shift falls on</a:t>
          </a:r>
        </a:p>
        <a:p>
          <a:r>
            <a:rPr lang="en-US" dirty="0"/>
            <a:t>	commercial property and business equipment.</a:t>
          </a:r>
        </a:p>
      </dgm:t>
    </dgm:pt>
    <dgm:pt modelId="{942BB631-B1B2-4503-A746-DCC4155F535D}" type="parTrans" cxnId="{03066905-F713-4C91-8DA7-D02B56006AA4}">
      <dgm:prSet/>
      <dgm:spPr/>
      <dgm:t>
        <a:bodyPr/>
        <a:lstStyle/>
        <a:p>
          <a:endParaRPr lang="en-US"/>
        </a:p>
      </dgm:t>
    </dgm:pt>
    <dgm:pt modelId="{DF52C094-EC28-4593-A4C9-44183FAFE366}" type="sibTrans" cxnId="{03066905-F713-4C91-8DA7-D02B56006AA4}">
      <dgm:prSet/>
      <dgm:spPr/>
      <dgm:t>
        <a:bodyPr/>
        <a:lstStyle/>
        <a:p>
          <a:endParaRPr lang="en-US"/>
        </a:p>
      </dgm:t>
    </dgm:pt>
    <dgm:pt modelId="{70CDA205-8E18-4574-831B-31C0187ECFA4}" type="pres">
      <dgm:prSet presAssocID="{3B4CB75A-E867-43FA-BA28-8A1AF053A554}" presName="linear" presStyleCnt="0">
        <dgm:presLayoutVars>
          <dgm:animLvl val="lvl"/>
          <dgm:resizeHandles val="exact"/>
        </dgm:presLayoutVars>
      </dgm:prSet>
      <dgm:spPr/>
    </dgm:pt>
    <dgm:pt modelId="{CA97705B-5F7E-4702-A52B-54654D6B96DA}" type="pres">
      <dgm:prSet presAssocID="{B18E5506-DA67-4AF6-8DFD-D134B84B2916}" presName="parentText" presStyleLbl="node1" presStyleIdx="0" presStyleCnt="5" custLinFactY="1159" custLinFactNeighborX="0" custLinFactNeighborY="100000">
        <dgm:presLayoutVars>
          <dgm:chMax val="0"/>
          <dgm:bulletEnabled val="1"/>
        </dgm:presLayoutVars>
      </dgm:prSet>
      <dgm:spPr/>
    </dgm:pt>
    <dgm:pt modelId="{1C476283-C439-461D-8396-EA653BBCDC21}" type="pres">
      <dgm:prSet presAssocID="{24F4A79B-A07B-4FAA-A56B-68147D562320}" presName="spacer" presStyleCnt="0"/>
      <dgm:spPr/>
    </dgm:pt>
    <dgm:pt modelId="{1002534F-E6EE-4D65-8C67-ACFF08A1825D}" type="pres">
      <dgm:prSet presAssocID="{8D3A106C-B299-4B03-A6B4-CA2807E204F6}" presName="parentText" presStyleLbl="node1" presStyleIdx="1" presStyleCnt="5" custLinFactNeighborY="-25400">
        <dgm:presLayoutVars>
          <dgm:chMax val="0"/>
          <dgm:bulletEnabled val="1"/>
        </dgm:presLayoutVars>
      </dgm:prSet>
      <dgm:spPr/>
    </dgm:pt>
    <dgm:pt modelId="{357D7D18-0448-4476-AA13-3D9E01F8EB34}" type="pres">
      <dgm:prSet presAssocID="{CAB5E54B-576D-4E02-8D3E-4BFE15AC18C9}" presName="spacer" presStyleCnt="0"/>
      <dgm:spPr/>
    </dgm:pt>
    <dgm:pt modelId="{4AB87780-CAE3-48B8-B9F8-C8256CA68BDE}" type="pres">
      <dgm:prSet presAssocID="{AD7E2542-8ECE-4AC2-8269-6D2B88B03492}" presName="parentText" presStyleLbl="node1" presStyleIdx="2" presStyleCnt="5" custLinFactNeighborX="-1517" custLinFactNeighborY="-11734">
        <dgm:presLayoutVars>
          <dgm:chMax val="0"/>
          <dgm:bulletEnabled val="1"/>
        </dgm:presLayoutVars>
      </dgm:prSet>
      <dgm:spPr/>
    </dgm:pt>
    <dgm:pt modelId="{5B6C0675-AD9B-48F2-8894-1DCB3C44BABE}" type="pres">
      <dgm:prSet presAssocID="{46338D69-23C6-4855-8056-0AF8A1CB6A62}" presName="spacer" presStyleCnt="0"/>
      <dgm:spPr/>
    </dgm:pt>
    <dgm:pt modelId="{5D729B0D-8737-4F16-B74B-FAB59038C19F}" type="pres">
      <dgm:prSet presAssocID="{22F4FC1E-7A1F-486D-98C1-75615892F462}" presName="parentText" presStyleLbl="node1" presStyleIdx="3" presStyleCnt="5">
        <dgm:presLayoutVars>
          <dgm:chMax val="0"/>
          <dgm:bulletEnabled val="1"/>
        </dgm:presLayoutVars>
      </dgm:prSet>
      <dgm:spPr/>
    </dgm:pt>
    <dgm:pt modelId="{15DE4BBC-AFB8-4F0A-B958-4ADA74083E0B}" type="pres">
      <dgm:prSet presAssocID="{31917F12-9066-43AC-BA90-3C82304A25E1}" presName="spacer" presStyleCnt="0"/>
      <dgm:spPr/>
    </dgm:pt>
    <dgm:pt modelId="{DC0D3B65-4CD4-4C6C-8567-4984C0D6DC71}" type="pres">
      <dgm:prSet presAssocID="{7E18318C-0E78-410F-B6BF-E5EAD01B186D}" presName="parentText" presStyleLbl="node1" presStyleIdx="4" presStyleCnt="5">
        <dgm:presLayoutVars>
          <dgm:chMax val="0"/>
          <dgm:bulletEnabled val="1"/>
        </dgm:presLayoutVars>
      </dgm:prSet>
      <dgm:spPr/>
    </dgm:pt>
  </dgm:ptLst>
  <dgm:cxnLst>
    <dgm:cxn modelId="{03066905-F713-4C91-8DA7-D02B56006AA4}" srcId="{3B4CB75A-E867-43FA-BA28-8A1AF053A554}" destId="{7E18318C-0E78-410F-B6BF-E5EAD01B186D}" srcOrd="4" destOrd="0" parTransId="{942BB631-B1B2-4503-A746-DCC4155F535D}" sibTransId="{DF52C094-EC28-4593-A4C9-44183FAFE366}"/>
    <dgm:cxn modelId="{7C218E12-0C2D-4A4E-A719-2E8C55D89901}" type="presOf" srcId="{B18E5506-DA67-4AF6-8DFD-D134B84B2916}" destId="{CA97705B-5F7E-4702-A52B-54654D6B96DA}" srcOrd="0" destOrd="0" presId="urn:microsoft.com/office/officeart/2005/8/layout/vList2"/>
    <dgm:cxn modelId="{DE3BFF1C-30B2-46ED-B8B5-15C11E3F38BE}" type="presOf" srcId="{22F4FC1E-7A1F-486D-98C1-75615892F462}" destId="{5D729B0D-8737-4F16-B74B-FAB59038C19F}" srcOrd="0" destOrd="0" presId="urn:microsoft.com/office/officeart/2005/8/layout/vList2"/>
    <dgm:cxn modelId="{A741B81D-18A4-499D-9B9D-BD2C263EB7F1}" type="presOf" srcId="{7E18318C-0E78-410F-B6BF-E5EAD01B186D}" destId="{DC0D3B65-4CD4-4C6C-8567-4984C0D6DC71}" srcOrd="0" destOrd="0" presId="urn:microsoft.com/office/officeart/2005/8/layout/vList2"/>
    <dgm:cxn modelId="{989AE252-364A-42A2-B3FE-156EE019D02C}" srcId="{3B4CB75A-E867-43FA-BA28-8A1AF053A554}" destId="{22F4FC1E-7A1F-486D-98C1-75615892F462}" srcOrd="3" destOrd="0" parTransId="{251C3425-6541-4C4F-B55F-0E037A9E7707}" sibTransId="{31917F12-9066-43AC-BA90-3C82304A25E1}"/>
    <dgm:cxn modelId="{FF8FEA82-D952-437B-B21A-1696D97959D2}" type="presOf" srcId="{AD7E2542-8ECE-4AC2-8269-6D2B88B03492}" destId="{4AB87780-CAE3-48B8-B9F8-C8256CA68BDE}" srcOrd="0" destOrd="0" presId="urn:microsoft.com/office/officeart/2005/8/layout/vList2"/>
    <dgm:cxn modelId="{B6631395-64FC-41A2-A4E4-6CAC09A21C9E}" type="presOf" srcId="{8D3A106C-B299-4B03-A6B4-CA2807E204F6}" destId="{1002534F-E6EE-4D65-8C67-ACFF08A1825D}" srcOrd="0" destOrd="0" presId="urn:microsoft.com/office/officeart/2005/8/layout/vList2"/>
    <dgm:cxn modelId="{C0E77BA3-B1A2-4F4B-9CD7-AB3FAEADD665}" srcId="{3B4CB75A-E867-43FA-BA28-8A1AF053A554}" destId="{B18E5506-DA67-4AF6-8DFD-D134B84B2916}" srcOrd="0" destOrd="0" parTransId="{5A5C771D-72FA-489C-8BC3-E263EB74BA44}" sibTransId="{24F4A79B-A07B-4FAA-A56B-68147D562320}"/>
    <dgm:cxn modelId="{E11DC4B8-FA5E-438C-8700-49FBC67EE6B5}" srcId="{3B4CB75A-E867-43FA-BA28-8A1AF053A554}" destId="{8D3A106C-B299-4B03-A6B4-CA2807E204F6}" srcOrd="1" destOrd="0" parTransId="{ADDF1B4E-DE9E-4196-B88A-5AC11AAB113F}" sibTransId="{CAB5E54B-576D-4E02-8D3E-4BFE15AC18C9}"/>
    <dgm:cxn modelId="{36580FD9-A9C4-46FE-978A-55493FF370E8}" srcId="{3B4CB75A-E867-43FA-BA28-8A1AF053A554}" destId="{AD7E2542-8ECE-4AC2-8269-6D2B88B03492}" srcOrd="2" destOrd="0" parTransId="{536A8D34-DAF3-4734-BBF4-B796AF25CBB7}" sibTransId="{46338D69-23C6-4855-8056-0AF8A1CB6A62}"/>
    <dgm:cxn modelId="{08EECBEB-DD0F-4E49-A717-259926572AFB}" type="presOf" srcId="{3B4CB75A-E867-43FA-BA28-8A1AF053A554}" destId="{70CDA205-8E18-4574-831B-31C0187ECFA4}" srcOrd="0" destOrd="0" presId="urn:microsoft.com/office/officeart/2005/8/layout/vList2"/>
    <dgm:cxn modelId="{0D1A4179-0F70-4649-8DC6-D43633BB6117}" type="presParOf" srcId="{70CDA205-8E18-4574-831B-31C0187ECFA4}" destId="{CA97705B-5F7E-4702-A52B-54654D6B96DA}" srcOrd="0" destOrd="0" presId="urn:microsoft.com/office/officeart/2005/8/layout/vList2"/>
    <dgm:cxn modelId="{4D466D1F-9295-4DE2-A74C-62458CFFB9F5}" type="presParOf" srcId="{70CDA205-8E18-4574-831B-31C0187ECFA4}" destId="{1C476283-C439-461D-8396-EA653BBCDC21}" srcOrd="1" destOrd="0" presId="urn:microsoft.com/office/officeart/2005/8/layout/vList2"/>
    <dgm:cxn modelId="{80807774-F9E0-4AB9-986F-C728B83984CB}" type="presParOf" srcId="{70CDA205-8E18-4574-831B-31C0187ECFA4}" destId="{1002534F-E6EE-4D65-8C67-ACFF08A1825D}" srcOrd="2" destOrd="0" presId="urn:microsoft.com/office/officeart/2005/8/layout/vList2"/>
    <dgm:cxn modelId="{E99D3D5B-B223-4653-8ED6-DA7BA39CF147}" type="presParOf" srcId="{70CDA205-8E18-4574-831B-31C0187ECFA4}" destId="{357D7D18-0448-4476-AA13-3D9E01F8EB34}" srcOrd="3" destOrd="0" presId="urn:microsoft.com/office/officeart/2005/8/layout/vList2"/>
    <dgm:cxn modelId="{424F1507-1096-4264-8B49-3423F6D42A07}" type="presParOf" srcId="{70CDA205-8E18-4574-831B-31C0187ECFA4}" destId="{4AB87780-CAE3-48B8-B9F8-C8256CA68BDE}" srcOrd="4" destOrd="0" presId="urn:microsoft.com/office/officeart/2005/8/layout/vList2"/>
    <dgm:cxn modelId="{A21269A1-6241-4551-9B37-A19AF14D8ABF}" type="presParOf" srcId="{70CDA205-8E18-4574-831B-31C0187ECFA4}" destId="{5B6C0675-AD9B-48F2-8894-1DCB3C44BABE}" srcOrd="5" destOrd="0" presId="urn:microsoft.com/office/officeart/2005/8/layout/vList2"/>
    <dgm:cxn modelId="{313DFD62-6E63-4013-86AD-5D3895940F75}" type="presParOf" srcId="{70CDA205-8E18-4574-831B-31C0187ECFA4}" destId="{5D729B0D-8737-4F16-B74B-FAB59038C19F}" srcOrd="6" destOrd="0" presId="urn:microsoft.com/office/officeart/2005/8/layout/vList2"/>
    <dgm:cxn modelId="{91F42EB0-7DB3-4281-959D-20AD18E77C89}" type="presParOf" srcId="{70CDA205-8E18-4574-831B-31C0187ECFA4}" destId="{15DE4BBC-AFB8-4F0A-B958-4ADA74083E0B}" srcOrd="7" destOrd="0" presId="urn:microsoft.com/office/officeart/2005/8/layout/vList2"/>
    <dgm:cxn modelId="{451B38A9-36A1-41AA-94C5-B7E9265B6CF5}" type="presParOf" srcId="{70CDA205-8E18-4574-831B-31C0187ECFA4}" destId="{DC0D3B65-4CD4-4C6C-8567-4984C0D6DC71}"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B4CB75A-E867-43FA-BA28-8A1AF053A55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en-US"/>
        </a:p>
      </dgm:t>
    </dgm:pt>
    <dgm:pt modelId="{B18E5506-DA67-4AF6-8DFD-D134B84B2916}">
      <dgm:prSet/>
      <dgm:spPr/>
      <dgm:t>
        <a:bodyPr/>
        <a:lstStyle/>
        <a:p>
          <a:r>
            <a:rPr lang="en-US" b="1" dirty="0"/>
            <a:t>What  Connecticut Assessors Reported After Implementing a Phase-In</a:t>
          </a:r>
        </a:p>
      </dgm:t>
    </dgm:pt>
    <dgm:pt modelId="{5A5C771D-72FA-489C-8BC3-E263EB74BA44}" type="parTrans" cxnId="{C0E77BA3-B1A2-4F4B-9CD7-AB3FAEADD665}">
      <dgm:prSet/>
      <dgm:spPr/>
      <dgm:t>
        <a:bodyPr/>
        <a:lstStyle/>
        <a:p>
          <a:endParaRPr lang="en-US"/>
        </a:p>
      </dgm:t>
    </dgm:pt>
    <dgm:pt modelId="{24F4A79B-A07B-4FAA-A56B-68147D562320}" type="sibTrans" cxnId="{C0E77BA3-B1A2-4F4B-9CD7-AB3FAEADD665}">
      <dgm:prSet/>
      <dgm:spPr/>
      <dgm:t>
        <a:bodyPr/>
        <a:lstStyle/>
        <a:p>
          <a:endParaRPr lang="en-US"/>
        </a:p>
      </dgm:t>
    </dgm:pt>
    <dgm:pt modelId="{8D3A106C-B299-4B03-A6B4-CA2807E204F6}">
      <dgm:prSet/>
      <dgm:spPr/>
      <dgm:t>
        <a:bodyPr/>
        <a:lstStyle/>
        <a:p>
          <a:r>
            <a:rPr lang="en-US" b="1" u="none" dirty="0"/>
            <a:t>Year 1: A Softer Landing</a:t>
          </a:r>
          <a:r>
            <a:rPr lang="en-US" dirty="0"/>
            <a:t> </a:t>
          </a:r>
        </a:p>
        <a:p>
          <a:r>
            <a:rPr lang="en-US" dirty="0"/>
            <a:t>	Taxpayers expected a larger increase and</a:t>
          </a:r>
        </a:p>
        <a:p>
          <a:r>
            <a:rPr lang="en-US" dirty="0"/>
            <a:t>	welcomed the smaller first-year impact.</a:t>
          </a:r>
        </a:p>
      </dgm:t>
    </dgm:pt>
    <dgm:pt modelId="{ADDF1B4E-DE9E-4196-B88A-5AC11AAB113F}" type="parTrans" cxnId="{E11DC4B8-FA5E-438C-8700-49FBC67EE6B5}">
      <dgm:prSet/>
      <dgm:spPr/>
      <dgm:t>
        <a:bodyPr/>
        <a:lstStyle/>
        <a:p>
          <a:endParaRPr lang="en-US"/>
        </a:p>
      </dgm:t>
    </dgm:pt>
    <dgm:pt modelId="{CAB5E54B-576D-4E02-8D3E-4BFE15AC18C9}" type="sibTrans" cxnId="{E11DC4B8-FA5E-438C-8700-49FBC67EE6B5}">
      <dgm:prSet/>
      <dgm:spPr/>
      <dgm:t>
        <a:bodyPr/>
        <a:lstStyle/>
        <a:p>
          <a:endParaRPr lang="en-US"/>
        </a:p>
      </dgm:t>
    </dgm:pt>
    <dgm:pt modelId="{AD7E2542-8ECE-4AC2-8269-6D2B88B03492}">
      <dgm:prSet/>
      <dgm:spPr/>
      <dgm:t>
        <a:bodyPr/>
        <a:lstStyle/>
        <a:p>
          <a:r>
            <a:rPr lang="en-US" b="1" u="none" dirty="0"/>
            <a:t>Year 2: Continued Increases</a:t>
          </a:r>
          <a:r>
            <a:rPr lang="en-US" dirty="0"/>
            <a:t> </a:t>
          </a:r>
        </a:p>
        <a:p>
          <a:r>
            <a:rPr lang="en-US" dirty="0"/>
            <a:t>	Many were surprised and frustrated when</a:t>
          </a:r>
        </a:p>
        <a:p>
          <a:r>
            <a:rPr lang="en-US" dirty="0"/>
            <a:t>	value and taxes increased again.</a:t>
          </a:r>
        </a:p>
      </dgm:t>
    </dgm:pt>
    <dgm:pt modelId="{536A8D34-DAF3-4734-BBF4-B796AF25CBB7}" type="parTrans" cxnId="{36580FD9-A9C4-46FE-978A-55493FF370E8}">
      <dgm:prSet/>
      <dgm:spPr/>
      <dgm:t>
        <a:bodyPr/>
        <a:lstStyle/>
        <a:p>
          <a:endParaRPr lang="en-US"/>
        </a:p>
      </dgm:t>
    </dgm:pt>
    <dgm:pt modelId="{46338D69-23C6-4855-8056-0AF8A1CB6A62}" type="sibTrans" cxnId="{36580FD9-A9C4-46FE-978A-55493FF370E8}">
      <dgm:prSet/>
      <dgm:spPr/>
      <dgm:t>
        <a:bodyPr/>
        <a:lstStyle/>
        <a:p>
          <a:endParaRPr lang="en-US"/>
        </a:p>
      </dgm:t>
    </dgm:pt>
    <dgm:pt modelId="{22F4FC1E-7A1F-486D-98C1-75615892F462}">
      <dgm:prSet/>
      <dgm:spPr/>
      <dgm:t>
        <a:bodyPr/>
        <a:lstStyle/>
        <a:p>
          <a:r>
            <a:rPr lang="en-US" b="1" u="none" dirty="0"/>
            <a:t>Planning and Communication:</a:t>
          </a:r>
          <a:r>
            <a:rPr lang="en-US" dirty="0"/>
            <a:t> </a:t>
          </a:r>
        </a:p>
        <a:p>
          <a:r>
            <a:rPr lang="en-US" dirty="0"/>
            <a:t>	Towns reported ongoing challenges</a:t>
          </a:r>
        </a:p>
        <a:p>
          <a:r>
            <a:rPr lang="en-US" dirty="0"/>
            <a:t>	explaining the phase-in and planning</a:t>
          </a:r>
        </a:p>
        <a:p>
          <a:r>
            <a:rPr lang="en-US" dirty="0"/>
            <a:t>	around phased values.</a:t>
          </a:r>
        </a:p>
      </dgm:t>
    </dgm:pt>
    <dgm:pt modelId="{251C3425-6541-4C4F-B55F-0E037A9E7707}" type="parTrans" cxnId="{989AE252-364A-42A2-B3FE-156EE019D02C}">
      <dgm:prSet/>
      <dgm:spPr/>
      <dgm:t>
        <a:bodyPr/>
        <a:lstStyle/>
        <a:p>
          <a:endParaRPr lang="en-US"/>
        </a:p>
      </dgm:t>
    </dgm:pt>
    <dgm:pt modelId="{31917F12-9066-43AC-BA90-3C82304A25E1}" type="sibTrans" cxnId="{989AE252-364A-42A2-B3FE-156EE019D02C}">
      <dgm:prSet/>
      <dgm:spPr/>
      <dgm:t>
        <a:bodyPr/>
        <a:lstStyle/>
        <a:p>
          <a:endParaRPr lang="en-US"/>
        </a:p>
      </dgm:t>
    </dgm:pt>
    <dgm:pt modelId="{70CDA205-8E18-4574-831B-31C0187ECFA4}" type="pres">
      <dgm:prSet presAssocID="{3B4CB75A-E867-43FA-BA28-8A1AF053A554}" presName="linear" presStyleCnt="0">
        <dgm:presLayoutVars>
          <dgm:animLvl val="lvl"/>
          <dgm:resizeHandles val="exact"/>
        </dgm:presLayoutVars>
      </dgm:prSet>
      <dgm:spPr/>
    </dgm:pt>
    <dgm:pt modelId="{CA97705B-5F7E-4702-A52B-54654D6B96DA}" type="pres">
      <dgm:prSet presAssocID="{B18E5506-DA67-4AF6-8DFD-D134B84B2916}" presName="parentText" presStyleLbl="node1" presStyleIdx="0" presStyleCnt="4" custLinFactY="1159" custLinFactNeighborX="0" custLinFactNeighborY="100000">
        <dgm:presLayoutVars>
          <dgm:chMax val="0"/>
          <dgm:bulletEnabled val="1"/>
        </dgm:presLayoutVars>
      </dgm:prSet>
      <dgm:spPr/>
    </dgm:pt>
    <dgm:pt modelId="{1C476283-C439-461D-8396-EA653BBCDC21}" type="pres">
      <dgm:prSet presAssocID="{24F4A79B-A07B-4FAA-A56B-68147D562320}" presName="spacer" presStyleCnt="0"/>
      <dgm:spPr/>
    </dgm:pt>
    <dgm:pt modelId="{1002534F-E6EE-4D65-8C67-ACFF08A1825D}" type="pres">
      <dgm:prSet presAssocID="{8D3A106C-B299-4B03-A6B4-CA2807E204F6}" presName="parentText" presStyleLbl="node1" presStyleIdx="1" presStyleCnt="4" custLinFactNeighborX="-1293" custLinFactNeighborY="-81429">
        <dgm:presLayoutVars>
          <dgm:chMax val="0"/>
          <dgm:bulletEnabled val="1"/>
        </dgm:presLayoutVars>
      </dgm:prSet>
      <dgm:spPr/>
    </dgm:pt>
    <dgm:pt modelId="{357D7D18-0448-4476-AA13-3D9E01F8EB34}" type="pres">
      <dgm:prSet presAssocID="{CAB5E54B-576D-4E02-8D3E-4BFE15AC18C9}" presName="spacer" presStyleCnt="0"/>
      <dgm:spPr/>
    </dgm:pt>
    <dgm:pt modelId="{4AB87780-CAE3-48B8-B9F8-C8256CA68BDE}" type="pres">
      <dgm:prSet presAssocID="{AD7E2542-8ECE-4AC2-8269-6D2B88B03492}" presName="parentText" presStyleLbl="node1" presStyleIdx="2" presStyleCnt="4" custLinFactNeighborX="-1517" custLinFactNeighborY="-11734">
        <dgm:presLayoutVars>
          <dgm:chMax val="0"/>
          <dgm:bulletEnabled val="1"/>
        </dgm:presLayoutVars>
      </dgm:prSet>
      <dgm:spPr/>
    </dgm:pt>
    <dgm:pt modelId="{5B6C0675-AD9B-48F2-8894-1DCB3C44BABE}" type="pres">
      <dgm:prSet presAssocID="{46338D69-23C6-4855-8056-0AF8A1CB6A62}" presName="spacer" presStyleCnt="0"/>
      <dgm:spPr/>
    </dgm:pt>
    <dgm:pt modelId="{5D729B0D-8737-4F16-B74B-FAB59038C19F}" type="pres">
      <dgm:prSet presAssocID="{22F4FC1E-7A1F-486D-98C1-75615892F462}" presName="parentText" presStyleLbl="node1" presStyleIdx="3" presStyleCnt="4">
        <dgm:presLayoutVars>
          <dgm:chMax val="0"/>
          <dgm:bulletEnabled val="1"/>
        </dgm:presLayoutVars>
      </dgm:prSet>
      <dgm:spPr/>
    </dgm:pt>
  </dgm:ptLst>
  <dgm:cxnLst>
    <dgm:cxn modelId="{7C218E12-0C2D-4A4E-A719-2E8C55D89901}" type="presOf" srcId="{B18E5506-DA67-4AF6-8DFD-D134B84B2916}" destId="{CA97705B-5F7E-4702-A52B-54654D6B96DA}" srcOrd="0" destOrd="0" presId="urn:microsoft.com/office/officeart/2005/8/layout/vList2"/>
    <dgm:cxn modelId="{DE3BFF1C-30B2-46ED-B8B5-15C11E3F38BE}" type="presOf" srcId="{22F4FC1E-7A1F-486D-98C1-75615892F462}" destId="{5D729B0D-8737-4F16-B74B-FAB59038C19F}" srcOrd="0" destOrd="0" presId="urn:microsoft.com/office/officeart/2005/8/layout/vList2"/>
    <dgm:cxn modelId="{989AE252-364A-42A2-B3FE-156EE019D02C}" srcId="{3B4CB75A-E867-43FA-BA28-8A1AF053A554}" destId="{22F4FC1E-7A1F-486D-98C1-75615892F462}" srcOrd="3" destOrd="0" parTransId="{251C3425-6541-4C4F-B55F-0E037A9E7707}" sibTransId="{31917F12-9066-43AC-BA90-3C82304A25E1}"/>
    <dgm:cxn modelId="{FF8FEA82-D952-437B-B21A-1696D97959D2}" type="presOf" srcId="{AD7E2542-8ECE-4AC2-8269-6D2B88B03492}" destId="{4AB87780-CAE3-48B8-B9F8-C8256CA68BDE}" srcOrd="0" destOrd="0" presId="urn:microsoft.com/office/officeart/2005/8/layout/vList2"/>
    <dgm:cxn modelId="{B6631395-64FC-41A2-A4E4-6CAC09A21C9E}" type="presOf" srcId="{8D3A106C-B299-4B03-A6B4-CA2807E204F6}" destId="{1002534F-E6EE-4D65-8C67-ACFF08A1825D}" srcOrd="0" destOrd="0" presId="urn:microsoft.com/office/officeart/2005/8/layout/vList2"/>
    <dgm:cxn modelId="{C0E77BA3-B1A2-4F4B-9CD7-AB3FAEADD665}" srcId="{3B4CB75A-E867-43FA-BA28-8A1AF053A554}" destId="{B18E5506-DA67-4AF6-8DFD-D134B84B2916}" srcOrd="0" destOrd="0" parTransId="{5A5C771D-72FA-489C-8BC3-E263EB74BA44}" sibTransId="{24F4A79B-A07B-4FAA-A56B-68147D562320}"/>
    <dgm:cxn modelId="{E11DC4B8-FA5E-438C-8700-49FBC67EE6B5}" srcId="{3B4CB75A-E867-43FA-BA28-8A1AF053A554}" destId="{8D3A106C-B299-4B03-A6B4-CA2807E204F6}" srcOrd="1" destOrd="0" parTransId="{ADDF1B4E-DE9E-4196-B88A-5AC11AAB113F}" sibTransId="{CAB5E54B-576D-4E02-8D3E-4BFE15AC18C9}"/>
    <dgm:cxn modelId="{36580FD9-A9C4-46FE-978A-55493FF370E8}" srcId="{3B4CB75A-E867-43FA-BA28-8A1AF053A554}" destId="{AD7E2542-8ECE-4AC2-8269-6D2B88B03492}" srcOrd="2" destOrd="0" parTransId="{536A8D34-DAF3-4734-BBF4-B796AF25CBB7}" sibTransId="{46338D69-23C6-4855-8056-0AF8A1CB6A62}"/>
    <dgm:cxn modelId="{08EECBEB-DD0F-4E49-A717-259926572AFB}" type="presOf" srcId="{3B4CB75A-E867-43FA-BA28-8A1AF053A554}" destId="{70CDA205-8E18-4574-831B-31C0187ECFA4}" srcOrd="0" destOrd="0" presId="urn:microsoft.com/office/officeart/2005/8/layout/vList2"/>
    <dgm:cxn modelId="{0D1A4179-0F70-4649-8DC6-D43633BB6117}" type="presParOf" srcId="{70CDA205-8E18-4574-831B-31C0187ECFA4}" destId="{CA97705B-5F7E-4702-A52B-54654D6B96DA}" srcOrd="0" destOrd="0" presId="urn:microsoft.com/office/officeart/2005/8/layout/vList2"/>
    <dgm:cxn modelId="{4D466D1F-9295-4DE2-A74C-62458CFFB9F5}" type="presParOf" srcId="{70CDA205-8E18-4574-831B-31C0187ECFA4}" destId="{1C476283-C439-461D-8396-EA653BBCDC21}" srcOrd="1" destOrd="0" presId="urn:microsoft.com/office/officeart/2005/8/layout/vList2"/>
    <dgm:cxn modelId="{80807774-F9E0-4AB9-986F-C728B83984CB}" type="presParOf" srcId="{70CDA205-8E18-4574-831B-31C0187ECFA4}" destId="{1002534F-E6EE-4D65-8C67-ACFF08A1825D}" srcOrd="2" destOrd="0" presId="urn:microsoft.com/office/officeart/2005/8/layout/vList2"/>
    <dgm:cxn modelId="{E99D3D5B-B223-4653-8ED6-DA7BA39CF147}" type="presParOf" srcId="{70CDA205-8E18-4574-831B-31C0187ECFA4}" destId="{357D7D18-0448-4476-AA13-3D9E01F8EB34}" srcOrd="3" destOrd="0" presId="urn:microsoft.com/office/officeart/2005/8/layout/vList2"/>
    <dgm:cxn modelId="{424F1507-1096-4264-8B49-3423F6D42A07}" type="presParOf" srcId="{70CDA205-8E18-4574-831B-31C0187ECFA4}" destId="{4AB87780-CAE3-48B8-B9F8-C8256CA68BDE}" srcOrd="4" destOrd="0" presId="urn:microsoft.com/office/officeart/2005/8/layout/vList2"/>
    <dgm:cxn modelId="{A21269A1-6241-4551-9B37-A19AF14D8ABF}" type="presParOf" srcId="{70CDA205-8E18-4574-831B-31C0187ECFA4}" destId="{5B6C0675-AD9B-48F2-8894-1DCB3C44BABE}" srcOrd="5" destOrd="0" presId="urn:microsoft.com/office/officeart/2005/8/layout/vList2"/>
    <dgm:cxn modelId="{313DFD62-6E63-4013-86AD-5D3895940F75}" type="presParOf" srcId="{70CDA205-8E18-4574-831B-31C0187ECFA4}" destId="{5D729B0D-8737-4F16-B74B-FAB59038C19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B4CB75A-E867-43FA-BA28-8A1AF053A55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en-US"/>
        </a:p>
      </dgm:t>
    </dgm:pt>
    <dgm:pt modelId="{AD7E2542-8ECE-4AC2-8269-6D2B88B03492}">
      <dgm:prSet/>
      <dgm:spPr/>
      <dgm:t>
        <a:bodyPr/>
        <a:lstStyle/>
        <a:p>
          <a:r>
            <a:rPr lang="en-US" b="1" dirty="0"/>
            <a:t>Annual Costs</a:t>
          </a:r>
          <a:br>
            <a:rPr lang="en-US" dirty="0"/>
          </a:br>
          <a:r>
            <a:rPr lang="en-US" dirty="0"/>
            <a:t>Printing, mailing, and postage costs continue throughout the phase-in.</a:t>
          </a:r>
        </a:p>
      </dgm:t>
    </dgm:pt>
    <dgm:pt modelId="{536A8D34-DAF3-4734-BBF4-B796AF25CBB7}" type="parTrans" cxnId="{36580FD9-A9C4-46FE-978A-55493FF370E8}">
      <dgm:prSet/>
      <dgm:spPr/>
      <dgm:t>
        <a:bodyPr/>
        <a:lstStyle/>
        <a:p>
          <a:endParaRPr lang="en-US"/>
        </a:p>
      </dgm:t>
    </dgm:pt>
    <dgm:pt modelId="{46338D69-23C6-4855-8056-0AF8A1CB6A62}" type="sibTrans" cxnId="{36580FD9-A9C4-46FE-978A-55493FF370E8}">
      <dgm:prSet/>
      <dgm:spPr/>
      <dgm:t>
        <a:bodyPr/>
        <a:lstStyle/>
        <a:p>
          <a:endParaRPr lang="en-US"/>
        </a:p>
      </dgm:t>
    </dgm:pt>
    <dgm:pt modelId="{22F4FC1E-7A1F-486D-98C1-75615892F462}">
      <dgm:prSet/>
      <dgm:spPr/>
      <dgm:t>
        <a:bodyPr/>
        <a:lstStyle/>
        <a:p>
          <a:r>
            <a:rPr lang="en-US" b="1" dirty="0"/>
            <a:t>Annual Questions</a:t>
          </a:r>
          <a:br>
            <a:rPr lang="en-US" dirty="0"/>
          </a:br>
          <a:r>
            <a:rPr lang="en-US" dirty="0"/>
            <a:t>Each notice is likely to generate another round of calls, emails, and explanations.</a:t>
          </a:r>
        </a:p>
      </dgm:t>
    </dgm:pt>
    <dgm:pt modelId="{251C3425-6541-4C4F-B55F-0E037A9E7707}" type="parTrans" cxnId="{989AE252-364A-42A2-B3FE-156EE019D02C}">
      <dgm:prSet/>
      <dgm:spPr/>
      <dgm:t>
        <a:bodyPr/>
        <a:lstStyle/>
        <a:p>
          <a:endParaRPr lang="en-US"/>
        </a:p>
      </dgm:t>
    </dgm:pt>
    <dgm:pt modelId="{31917F12-9066-43AC-BA90-3C82304A25E1}" type="sibTrans" cxnId="{989AE252-364A-42A2-B3FE-156EE019D02C}">
      <dgm:prSet/>
      <dgm:spPr/>
      <dgm:t>
        <a:bodyPr/>
        <a:lstStyle/>
        <a:p>
          <a:endParaRPr lang="en-US"/>
        </a:p>
      </dgm:t>
    </dgm:pt>
    <dgm:pt modelId="{2832A4F2-BC3D-43EB-A22B-859B1A41740B}">
      <dgm:prSet/>
      <dgm:spPr/>
      <dgm:t>
        <a:bodyPr/>
        <a:lstStyle/>
        <a:p>
          <a:pPr>
            <a:buNone/>
          </a:pPr>
          <a:r>
            <a:rPr lang="en-US" b="1" dirty="0"/>
            <a:t>Annual Notices</a:t>
          </a:r>
        </a:p>
        <a:p>
          <a:pPr>
            <a:buNone/>
          </a:pPr>
          <a:r>
            <a:rPr lang="en-US" dirty="0"/>
            <a:t>New assessment notices must be sent to affected properties each year of the phase-in.</a:t>
          </a:r>
        </a:p>
      </dgm:t>
    </dgm:pt>
    <dgm:pt modelId="{AD8D6CC4-0140-4FDD-A9DF-B87DF96E7BAD}" type="parTrans" cxnId="{43D4C5B3-1BAC-49DC-91D4-9788CDB4257D}">
      <dgm:prSet/>
      <dgm:spPr/>
      <dgm:t>
        <a:bodyPr/>
        <a:lstStyle/>
        <a:p>
          <a:endParaRPr lang="en-US"/>
        </a:p>
      </dgm:t>
    </dgm:pt>
    <dgm:pt modelId="{F1C43853-EA14-414F-8726-A9A4E6F5CCF9}" type="sibTrans" cxnId="{43D4C5B3-1BAC-49DC-91D4-9788CDB4257D}">
      <dgm:prSet/>
      <dgm:spPr/>
      <dgm:t>
        <a:bodyPr/>
        <a:lstStyle/>
        <a:p>
          <a:endParaRPr lang="en-US"/>
        </a:p>
      </dgm:t>
    </dgm:pt>
    <dgm:pt modelId="{70CDA205-8E18-4574-831B-31C0187ECFA4}" type="pres">
      <dgm:prSet presAssocID="{3B4CB75A-E867-43FA-BA28-8A1AF053A554}" presName="linear" presStyleCnt="0">
        <dgm:presLayoutVars>
          <dgm:animLvl val="lvl"/>
          <dgm:resizeHandles val="exact"/>
        </dgm:presLayoutVars>
      </dgm:prSet>
      <dgm:spPr/>
    </dgm:pt>
    <dgm:pt modelId="{CFFB2AFA-7AC9-406A-9FBA-71C189DD7F29}" type="pres">
      <dgm:prSet presAssocID="{2832A4F2-BC3D-43EB-A22B-859B1A41740B}" presName="parentText" presStyleLbl="node1" presStyleIdx="0" presStyleCnt="3" custScaleY="67868">
        <dgm:presLayoutVars>
          <dgm:chMax val="0"/>
          <dgm:bulletEnabled val="1"/>
        </dgm:presLayoutVars>
      </dgm:prSet>
      <dgm:spPr/>
    </dgm:pt>
    <dgm:pt modelId="{0762B96B-705F-4685-857A-FD822D5418B7}" type="pres">
      <dgm:prSet presAssocID="{F1C43853-EA14-414F-8726-A9A4E6F5CCF9}" presName="spacer" presStyleCnt="0"/>
      <dgm:spPr/>
    </dgm:pt>
    <dgm:pt modelId="{4AB87780-CAE3-48B8-B9F8-C8256CA68BDE}" type="pres">
      <dgm:prSet presAssocID="{AD7E2542-8ECE-4AC2-8269-6D2B88B03492}" presName="parentText" presStyleLbl="node1" presStyleIdx="1" presStyleCnt="3" custLinFactNeighborX="-1517" custLinFactNeighborY="-11734">
        <dgm:presLayoutVars>
          <dgm:chMax val="0"/>
          <dgm:bulletEnabled val="1"/>
        </dgm:presLayoutVars>
      </dgm:prSet>
      <dgm:spPr/>
    </dgm:pt>
    <dgm:pt modelId="{5B6C0675-AD9B-48F2-8894-1DCB3C44BABE}" type="pres">
      <dgm:prSet presAssocID="{46338D69-23C6-4855-8056-0AF8A1CB6A62}" presName="spacer" presStyleCnt="0"/>
      <dgm:spPr/>
    </dgm:pt>
    <dgm:pt modelId="{5D729B0D-8737-4F16-B74B-FAB59038C19F}" type="pres">
      <dgm:prSet presAssocID="{22F4FC1E-7A1F-486D-98C1-75615892F462}" presName="parentText" presStyleLbl="node1" presStyleIdx="2" presStyleCnt="3" custLinFactY="-3701" custLinFactNeighborX="-4404" custLinFactNeighborY="-100000">
        <dgm:presLayoutVars>
          <dgm:chMax val="0"/>
          <dgm:bulletEnabled val="1"/>
        </dgm:presLayoutVars>
      </dgm:prSet>
      <dgm:spPr/>
    </dgm:pt>
  </dgm:ptLst>
  <dgm:cxnLst>
    <dgm:cxn modelId="{DE3BFF1C-30B2-46ED-B8B5-15C11E3F38BE}" type="presOf" srcId="{22F4FC1E-7A1F-486D-98C1-75615892F462}" destId="{5D729B0D-8737-4F16-B74B-FAB59038C19F}" srcOrd="0" destOrd="0" presId="urn:microsoft.com/office/officeart/2005/8/layout/vList2"/>
    <dgm:cxn modelId="{989AE252-364A-42A2-B3FE-156EE019D02C}" srcId="{3B4CB75A-E867-43FA-BA28-8A1AF053A554}" destId="{22F4FC1E-7A1F-486D-98C1-75615892F462}" srcOrd="2" destOrd="0" parTransId="{251C3425-6541-4C4F-B55F-0E037A9E7707}" sibTransId="{31917F12-9066-43AC-BA90-3C82304A25E1}"/>
    <dgm:cxn modelId="{FF8FEA82-D952-437B-B21A-1696D97959D2}" type="presOf" srcId="{AD7E2542-8ECE-4AC2-8269-6D2B88B03492}" destId="{4AB87780-CAE3-48B8-B9F8-C8256CA68BDE}" srcOrd="0" destOrd="0" presId="urn:microsoft.com/office/officeart/2005/8/layout/vList2"/>
    <dgm:cxn modelId="{A2C726A6-23B0-4CEF-B261-1AE2F9824B83}" type="presOf" srcId="{2832A4F2-BC3D-43EB-A22B-859B1A41740B}" destId="{CFFB2AFA-7AC9-406A-9FBA-71C189DD7F29}" srcOrd="0" destOrd="0" presId="urn:microsoft.com/office/officeart/2005/8/layout/vList2"/>
    <dgm:cxn modelId="{43D4C5B3-1BAC-49DC-91D4-9788CDB4257D}" srcId="{3B4CB75A-E867-43FA-BA28-8A1AF053A554}" destId="{2832A4F2-BC3D-43EB-A22B-859B1A41740B}" srcOrd="0" destOrd="0" parTransId="{AD8D6CC4-0140-4FDD-A9DF-B87DF96E7BAD}" sibTransId="{F1C43853-EA14-414F-8726-A9A4E6F5CCF9}"/>
    <dgm:cxn modelId="{36580FD9-A9C4-46FE-978A-55493FF370E8}" srcId="{3B4CB75A-E867-43FA-BA28-8A1AF053A554}" destId="{AD7E2542-8ECE-4AC2-8269-6D2B88B03492}" srcOrd="1" destOrd="0" parTransId="{536A8D34-DAF3-4734-BBF4-B796AF25CBB7}" sibTransId="{46338D69-23C6-4855-8056-0AF8A1CB6A62}"/>
    <dgm:cxn modelId="{08EECBEB-DD0F-4E49-A717-259926572AFB}" type="presOf" srcId="{3B4CB75A-E867-43FA-BA28-8A1AF053A554}" destId="{70CDA205-8E18-4574-831B-31C0187ECFA4}" srcOrd="0" destOrd="0" presId="urn:microsoft.com/office/officeart/2005/8/layout/vList2"/>
    <dgm:cxn modelId="{EB4F8A0E-0D49-42BB-A0AB-139A8C900B50}" type="presParOf" srcId="{70CDA205-8E18-4574-831B-31C0187ECFA4}" destId="{CFFB2AFA-7AC9-406A-9FBA-71C189DD7F29}" srcOrd="0" destOrd="0" presId="urn:microsoft.com/office/officeart/2005/8/layout/vList2"/>
    <dgm:cxn modelId="{5788474A-90EB-41CF-A18F-DA70165E6988}" type="presParOf" srcId="{70CDA205-8E18-4574-831B-31C0187ECFA4}" destId="{0762B96B-705F-4685-857A-FD822D5418B7}" srcOrd="1" destOrd="0" presId="urn:microsoft.com/office/officeart/2005/8/layout/vList2"/>
    <dgm:cxn modelId="{424F1507-1096-4264-8B49-3423F6D42A07}" type="presParOf" srcId="{70CDA205-8E18-4574-831B-31C0187ECFA4}" destId="{4AB87780-CAE3-48B8-B9F8-C8256CA68BDE}" srcOrd="2" destOrd="0" presId="urn:microsoft.com/office/officeart/2005/8/layout/vList2"/>
    <dgm:cxn modelId="{A21269A1-6241-4551-9B37-A19AF14D8ABF}" type="presParOf" srcId="{70CDA205-8E18-4574-831B-31C0187ECFA4}" destId="{5B6C0675-AD9B-48F2-8894-1DCB3C44BABE}" srcOrd="3" destOrd="0" presId="urn:microsoft.com/office/officeart/2005/8/layout/vList2"/>
    <dgm:cxn modelId="{313DFD62-6E63-4013-86AD-5D3895940F75}" type="presParOf" srcId="{70CDA205-8E18-4574-831B-31C0187ECFA4}" destId="{5D729B0D-8737-4F16-B74B-FAB59038C19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B4CB75A-E867-43FA-BA28-8A1AF053A55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en-US"/>
        </a:p>
      </dgm:t>
    </dgm:pt>
    <dgm:pt modelId="{8D3A106C-B299-4B03-A6B4-CA2807E204F6}">
      <dgm:prSet/>
      <dgm:spPr/>
      <dgm:t>
        <a:bodyPr/>
        <a:lstStyle/>
        <a:p>
          <a:r>
            <a:rPr lang="en-US" b="1" dirty="0"/>
            <a:t>The Schedule Is Set</a:t>
          </a:r>
          <a:br>
            <a:rPr lang="en-US" dirty="0"/>
          </a:br>
          <a:r>
            <a:rPr lang="en-US" dirty="0"/>
            <a:t>A phase-in follows a fixed, multi-year schedule.</a:t>
          </a:r>
        </a:p>
      </dgm:t>
    </dgm:pt>
    <dgm:pt modelId="{ADDF1B4E-DE9E-4196-B88A-5AC11AAB113F}" type="parTrans" cxnId="{E11DC4B8-FA5E-438C-8700-49FBC67EE6B5}">
      <dgm:prSet/>
      <dgm:spPr/>
      <dgm:t>
        <a:bodyPr/>
        <a:lstStyle/>
        <a:p>
          <a:endParaRPr lang="en-US"/>
        </a:p>
      </dgm:t>
    </dgm:pt>
    <dgm:pt modelId="{CAB5E54B-576D-4E02-8D3E-4BFE15AC18C9}" type="sibTrans" cxnId="{E11DC4B8-FA5E-438C-8700-49FBC67EE6B5}">
      <dgm:prSet/>
      <dgm:spPr/>
      <dgm:t>
        <a:bodyPr/>
        <a:lstStyle/>
        <a:p>
          <a:endParaRPr lang="en-US"/>
        </a:p>
      </dgm:t>
    </dgm:pt>
    <dgm:pt modelId="{AD7E2542-8ECE-4AC2-8269-6D2B88B03492}">
      <dgm:prSet/>
      <dgm:spPr/>
      <dgm:t>
        <a:bodyPr/>
        <a:lstStyle/>
        <a:p>
          <a:r>
            <a:rPr lang="en-US" b="1" dirty="0"/>
            <a:t>The Market May Change</a:t>
          </a:r>
          <a:br>
            <a:rPr lang="en-US" dirty="0"/>
          </a:br>
          <a:r>
            <a:rPr lang="en-US" dirty="0"/>
            <a:t>Scheduled increases may continue even if the real estate market slows or declines.</a:t>
          </a:r>
        </a:p>
      </dgm:t>
    </dgm:pt>
    <dgm:pt modelId="{536A8D34-DAF3-4734-BBF4-B796AF25CBB7}" type="parTrans" cxnId="{36580FD9-A9C4-46FE-978A-55493FF370E8}">
      <dgm:prSet/>
      <dgm:spPr/>
      <dgm:t>
        <a:bodyPr/>
        <a:lstStyle/>
        <a:p>
          <a:endParaRPr lang="en-US"/>
        </a:p>
      </dgm:t>
    </dgm:pt>
    <dgm:pt modelId="{46338D69-23C6-4855-8056-0AF8A1CB6A62}" type="sibTrans" cxnId="{36580FD9-A9C4-46FE-978A-55493FF370E8}">
      <dgm:prSet/>
      <dgm:spPr/>
      <dgm:t>
        <a:bodyPr/>
        <a:lstStyle/>
        <a:p>
          <a:endParaRPr lang="en-US"/>
        </a:p>
      </dgm:t>
    </dgm:pt>
    <dgm:pt modelId="{22F4FC1E-7A1F-486D-98C1-75615892F462}">
      <dgm:prSet/>
      <dgm:spPr/>
      <dgm:t>
        <a:bodyPr/>
        <a:lstStyle/>
        <a:p>
          <a:r>
            <a:rPr lang="en-US" b="1" dirty="0"/>
            <a:t>More Questions and Appeals</a:t>
          </a:r>
          <a:br>
            <a:rPr lang="en-US" dirty="0"/>
          </a:br>
          <a:r>
            <a:rPr lang="en-US" dirty="0"/>
            <a:t>Taxpayers may question rising assessments when current market conditions appear weaker.</a:t>
          </a:r>
        </a:p>
      </dgm:t>
    </dgm:pt>
    <dgm:pt modelId="{251C3425-6541-4C4F-B55F-0E037A9E7707}" type="parTrans" cxnId="{989AE252-364A-42A2-B3FE-156EE019D02C}">
      <dgm:prSet/>
      <dgm:spPr/>
      <dgm:t>
        <a:bodyPr/>
        <a:lstStyle/>
        <a:p>
          <a:endParaRPr lang="en-US"/>
        </a:p>
      </dgm:t>
    </dgm:pt>
    <dgm:pt modelId="{31917F12-9066-43AC-BA90-3C82304A25E1}" type="sibTrans" cxnId="{989AE252-364A-42A2-B3FE-156EE019D02C}">
      <dgm:prSet/>
      <dgm:spPr/>
      <dgm:t>
        <a:bodyPr/>
        <a:lstStyle/>
        <a:p>
          <a:endParaRPr lang="en-US"/>
        </a:p>
      </dgm:t>
    </dgm:pt>
    <dgm:pt modelId="{70CDA205-8E18-4574-831B-31C0187ECFA4}" type="pres">
      <dgm:prSet presAssocID="{3B4CB75A-E867-43FA-BA28-8A1AF053A554}" presName="linear" presStyleCnt="0">
        <dgm:presLayoutVars>
          <dgm:animLvl val="lvl"/>
          <dgm:resizeHandles val="exact"/>
        </dgm:presLayoutVars>
      </dgm:prSet>
      <dgm:spPr/>
    </dgm:pt>
    <dgm:pt modelId="{1002534F-E6EE-4D65-8C67-ACFF08A1825D}" type="pres">
      <dgm:prSet presAssocID="{8D3A106C-B299-4B03-A6B4-CA2807E204F6}" presName="parentText" presStyleLbl="node1" presStyleIdx="0" presStyleCnt="3" custScaleY="102388" custLinFactNeighborY="-25400">
        <dgm:presLayoutVars>
          <dgm:chMax val="0"/>
          <dgm:bulletEnabled val="1"/>
        </dgm:presLayoutVars>
      </dgm:prSet>
      <dgm:spPr/>
    </dgm:pt>
    <dgm:pt modelId="{357D7D18-0448-4476-AA13-3D9E01F8EB34}" type="pres">
      <dgm:prSet presAssocID="{CAB5E54B-576D-4E02-8D3E-4BFE15AC18C9}" presName="spacer" presStyleCnt="0"/>
      <dgm:spPr/>
    </dgm:pt>
    <dgm:pt modelId="{4AB87780-CAE3-48B8-B9F8-C8256CA68BDE}" type="pres">
      <dgm:prSet presAssocID="{AD7E2542-8ECE-4AC2-8269-6D2B88B03492}" presName="parentText" presStyleLbl="node1" presStyleIdx="1" presStyleCnt="3" custLinFactNeighborX="-1517" custLinFactNeighborY="-11734">
        <dgm:presLayoutVars>
          <dgm:chMax val="0"/>
          <dgm:bulletEnabled val="1"/>
        </dgm:presLayoutVars>
      </dgm:prSet>
      <dgm:spPr/>
    </dgm:pt>
    <dgm:pt modelId="{5B6C0675-AD9B-48F2-8894-1DCB3C44BABE}" type="pres">
      <dgm:prSet presAssocID="{46338D69-23C6-4855-8056-0AF8A1CB6A62}" presName="spacer" presStyleCnt="0"/>
      <dgm:spPr/>
    </dgm:pt>
    <dgm:pt modelId="{5D729B0D-8737-4F16-B74B-FAB59038C19F}" type="pres">
      <dgm:prSet presAssocID="{22F4FC1E-7A1F-486D-98C1-75615892F462}" presName="parentText" presStyleLbl="node1" presStyleIdx="2" presStyleCnt="3">
        <dgm:presLayoutVars>
          <dgm:chMax val="0"/>
          <dgm:bulletEnabled val="1"/>
        </dgm:presLayoutVars>
      </dgm:prSet>
      <dgm:spPr/>
    </dgm:pt>
  </dgm:ptLst>
  <dgm:cxnLst>
    <dgm:cxn modelId="{DE3BFF1C-30B2-46ED-B8B5-15C11E3F38BE}" type="presOf" srcId="{22F4FC1E-7A1F-486D-98C1-75615892F462}" destId="{5D729B0D-8737-4F16-B74B-FAB59038C19F}" srcOrd="0" destOrd="0" presId="urn:microsoft.com/office/officeart/2005/8/layout/vList2"/>
    <dgm:cxn modelId="{989AE252-364A-42A2-B3FE-156EE019D02C}" srcId="{3B4CB75A-E867-43FA-BA28-8A1AF053A554}" destId="{22F4FC1E-7A1F-486D-98C1-75615892F462}" srcOrd="2" destOrd="0" parTransId="{251C3425-6541-4C4F-B55F-0E037A9E7707}" sibTransId="{31917F12-9066-43AC-BA90-3C82304A25E1}"/>
    <dgm:cxn modelId="{FF8FEA82-D952-437B-B21A-1696D97959D2}" type="presOf" srcId="{AD7E2542-8ECE-4AC2-8269-6D2B88B03492}" destId="{4AB87780-CAE3-48B8-B9F8-C8256CA68BDE}" srcOrd="0" destOrd="0" presId="urn:microsoft.com/office/officeart/2005/8/layout/vList2"/>
    <dgm:cxn modelId="{B6631395-64FC-41A2-A4E4-6CAC09A21C9E}" type="presOf" srcId="{8D3A106C-B299-4B03-A6B4-CA2807E204F6}" destId="{1002534F-E6EE-4D65-8C67-ACFF08A1825D}" srcOrd="0" destOrd="0" presId="urn:microsoft.com/office/officeart/2005/8/layout/vList2"/>
    <dgm:cxn modelId="{E11DC4B8-FA5E-438C-8700-49FBC67EE6B5}" srcId="{3B4CB75A-E867-43FA-BA28-8A1AF053A554}" destId="{8D3A106C-B299-4B03-A6B4-CA2807E204F6}" srcOrd="0" destOrd="0" parTransId="{ADDF1B4E-DE9E-4196-B88A-5AC11AAB113F}" sibTransId="{CAB5E54B-576D-4E02-8D3E-4BFE15AC18C9}"/>
    <dgm:cxn modelId="{36580FD9-A9C4-46FE-978A-55493FF370E8}" srcId="{3B4CB75A-E867-43FA-BA28-8A1AF053A554}" destId="{AD7E2542-8ECE-4AC2-8269-6D2B88B03492}" srcOrd="1" destOrd="0" parTransId="{536A8D34-DAF3-4734-BBF4-B796AF25CBB7}" sibTransId="{46338D69-23C6-4855-8056-0AF8A1CB6A62}"/>
    <dgm:cxn modelId="{08EECBEB-DD0F-4E49-A717-259926572AFB}" type="presOf" srcId="{3B4CB75A-E867-43FA-BA28-8A1AF053A554}" destId="{70CDA205-8E18-4574-831B-31C0187ECFA4}" srcOrd="0" destOrd="0" presId="urn:microsoft.com/office/officeart/2005/8/layout/vList2"/>
    <dgm:cxn modelId="{80807774-F9E0-4AB9-986F-C728B83984CB}" type="presParOf" srcId="{70CDA205-8E18-4574-831B-31C0187ECFA4}" destId="{1002534F-E6EE-4D65-8C67-ACFF08A1825D}" srcOrd="0" destOrd="0" presId="urn:microsoft.com/office/officeart/2005/8/layout/vList2"/>
    <dgm:cxn modelId="{E99D3D5B-B223-4653-8ED6-DA7BA39CF147}" type="presParOf" srcId="{70CDA205-8E18-4574-831B-31C0187ECFA4}" destId="{357D7D18-0448-4476-AA13-3D9E01F8EB34}" srcOrd="1" destOrd="0" presId="urn:microsoft.com/office/officeart/2005/8/layout/vList2"/>
    <dgm:cxn modelId="{424F1507-1096-4264-8B49-3423F6D42A07}" type="presParOf" srcId="{70CDA205-8E18-4574-831B-31C0187ECFA4}" destId="{4AB87780-CAE3-48B8-B9F8-C8256CA68BDE}" srcOrd="2" destOrd="0" presId="urn:microsoft.com/office/officeart/2005/8/layout/vList2"/>
    <dgm:cxn modelId="{A21269A1-6241-4551-9B37-A19AF14D8ABF}" type="presParOf" srcId="{70CDA205-8E18-4574-831B-31C0187ECFA4}" destId="{5B6C0675-AD9B-48F2-8894-1DCB3C44BABE}" srcOrd="3" destOrd="0" presId="urn:microsoft.com/office/officeart/2005/8/layout/vList2"/>
    <dgm:cxn modelId="{313DFD62-6E63-4013-86AD-5D3895940F75}" type="presParOf" srcId="{70CDA205-8E18-4574-831B-31C0187ECFA4}" destId="{5D729B0D-8737-4F16-B74B-FAB59038C19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B4CB75A-E867-43FA-BA28-8A1AF053A55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en-US"/>
        </a:p>
      </dgm:t>
    </dgm:pt>
    <dgm:pt modelId="{B18E5506-DA67-4AF6-8DFD-D134B84B2916}">
      <dgm:prSet/>
      <dgm:spPr/>
      <dgm:t>
        <a:bodyPr/>
        <a:lstStyle/>
        <a:p>
          <a:r>
            <a:rPr lang="en-US" b="1" dirty="0"/>
            <a:t>Separate Computer Required</a:t>
          </a:r>
          <a:br>
            <a:rPr lang="en-US" dirty="0"/>
          </a:br>
          <a:r>
            <a:rPr lang="en-US" dirty="0"/>
            <a:t>Pre-revaluation values are preserved on one stand-alone computer throughout the phase-in.</a:t>
          </a:r>
          <a:endParaRPr lang="en-US" b="1" dirty="0"/>
        </a:p>
      </dgm:t>
    </dgm:pt>
    <dgm:pt modelId="{5A5C771D-72FA-489C-8BC3-E263EB74BA44}" type="parTrans" cxnId="{C0E77BA3-B1A2-4F4B-9CD7-AB3FAEADD665}">
      <dgm:prSet/>
      <dgm:spPr/>
      <dgm:t>
        <a:bodyPr/>
        <a:lstStyle/>
        <a:p>
          <a:endParaRPr lang="en-US"/>
        </a:p>
      </dgm:t>
    </dgm:pt>
    <dgm:pt modelId="{24F4A79B-A07B-4FAA-A56B-68147D562320}" type="sibTrans" cxnId="{C0E77BA3-B1A2-4F4B-9CD7-AB3FAEADD665}">
      <dgm:prSet/>
      <dgm:spPr/>
      <dgm:t>
        <a:bodyPr/>
        <a:lstStyle/>
        <a:p>
          <a:endParaRPr lang="en-US"/>
        </a:p>
      </dgm:t>
    </dgm:pt>
    <dgm:pt modelId="{8D3A106C-B299-4B03-A6B4-CA2807E204F6}">
      <dgm:prSet/>
      <dgm:spPr/>
      <dgm:t>
        <a:bodyPr/>
        <a:lstStyle/>
        <a:p>
          <a:r>
            <a:rPr lang="en-US" b="1" dirty="0"/>
            <a:t>Every (Value-Adding) Permit Requires a Manual Calculation</a:t>
          </a:r>
          <a:br>
            <a:rPr lang="en-US" dirty="0"/>
          </a:br>
          <a:r>
            <a:rPr lang="en-US" dirty="0"/>
            <a:t>Staff retrieves the old value, subtracts it from the new revaluation value, and calculates the phased amount of the difference. </a:t>
          </a:r>
        </a:p>
        <a:p>
          <a:r>
            <a:rPr lang="en-US" dirty="0"/>
            <a:t>For example, a four-year phase-in would calculate 25% of the difference be manually added each year for 4 years. </a:t>
          </a:r>
        </a:p>
      </dgm:t>
    </dgm:pt>
    <dgm:pt modelId="{ADDF1B4E-DE9E-4196-B88A-5AC11AAB113F}" type="parTrans" cxnId="{E11DC4B8-FA5E-438C-8700-49FBC67EE6B5}">
      <dgm:prSet/>
      <dgm:spPr/>
      <dgm:t>
        <a:bodyPr/>
        <a:lstStyle/>
        <a:p>
          <a:endParaRPr lang="en-US"/>
        </a:p>
      </dgm:t>
    </dgm:pt>
    <dgm:pt modelId="{CAB5E54B-576D-4E02-8D3E-4BFE15AC18C9}" type="sibTrans" cxnId="{E11DC4B8-FA5E-438C-8700-49FBC67EE6B5}">
      <dgm:prSet/>
      <dgm:spPr/>
      <dgm:t>
        <a:bodyPr/>
        <a:lstStyle/>
        <a:p>
          <a:endParaRPr lang="en-US"/>
        </a:p>
      </dgm:t>
    </dgm:pt>
    <dgm:pt modelId="{AD7E2542-8ECE-4AC2-8269-6D2B88B03492}">
      <dgm:prSet/>
      <dgm:spPr/>
      <dgm:t>
        <a:bodyPr/>
        <a:lstStyle/>
        <a:p>
          <a:r>
            <a:rPr lang="en-US" b="1" dirty="0"/>
            <a:t>No Automated Updates</a:t>
          </a:r>
          <a:br>
            <a:rPr lang="en-US" dirty="0"/>
          </a:br>
          <a:r>
            <a:rPr lang="en-US" dirty="0"/>
            <a:t>Each calculation is then hand-keyed into each property account every year of the phase-in.</a:t>
          </a:r>
        </a:p>
      </dgm:t>
    </dgm:pt>
    <dgm:pt modelId="{536A8D34-DAF3-4734-BBF4-B796AF25CBB7}" type="parTrans" cxnId="{36580FD9-A9C4-46FE-978A-55493FF370E8}">
      <dgm:prSet/>
      <dgm:spPr/>
      <dgm:t>
        <a:bodyPr/>
        <a:lstStyle/>
        <a:p>
          <a:endParaRPr lang="en-US"/>
        </a:p>
      </dgm:t>
    </dgm:pt>
    <dgm:pt modelId="{46338D69-23C6-4855-8056-0AF8A1CB6A62}" type="sibTrans" cxnId="{36580FD9-A9C4-46FE-978A-55493FF370E8}">
      <dgm:prSet/>
      <dgm:spPr/>
      <dgm:t>
        <a:bodyPr/>
        <a:lstStyle/>
        <a:p>
          <a:endParaRPr lang="en-US"/>
        </a:p>
      </dgm:t>
    </dgm:pt>
    <dgm:pt modelId="{22F4FC1E-7A1F-486D-98C1-75615892F462}">
      <dgm:prSet/>
      <dgm:spPr/>
      <dgm:t>
        <a:bodyPr/>
        <a:lstStyle/>
        <a:p>
          <a:r>
            <a:rPr lang="en-US" b="1" dirty="0"/>
            <a:t>Staffing Impact</a:t>
          </a:r>
          <a:br>
            <a:rPr lang="en-US" dirty="0"/>
          </a:br>
          <a:r>
            <a:rPr lang="en-US" dirty="0"/>
            <a:t>Two of our staff members currently perform real estate work. Additional staff would need technical training and oversight while continuing their regular duties.</a:t>
          </a:r>
        </a:p>
      </dgm:t>
    </dgm:pt>
    <dgm:pt modelId="{251C3425-6541-4C4F-B55F-0E037A9E7707}" type="parTrans" cxnId="{989AE252-364A-42A2-B3FE-156EE019D02C}">
      <dgm:prSet/>
      <dgm:spPr/>
      <dgm:t>
        <a:bodyPr/>
        <a:lstStyle/>
        <a:p>
          <a:endParaRPr lang="en-US"/>
        </a:p>
      </dgm:t>
    </dgm:pt>
    <dgm:pt modelId="{31917F12-9066-43AC-BA90-3C82304A25E1}" type="sibTrans" cxnId="{989AE252-364A-42A2-B3FE-156EE019D02C}">
      <dgm:prSet/>
      <dgm:spPr/>
      <dgm:t>
        <a:bodyPr/>
        <a:lstStyle/>
        <a:p>
          <a:endParaRPr lang="en-US"/>
        </a:p>
      </dgm:t>
    </dgm:pt>
    <dgm:pt modelId="{70CDA205-8E18-4574-831B-31C0187ECFA4}" type="pres">
      <dgm:prSet presAssocID="{3B4CB75A-E867-43FA-BA28-8A1AF053A554}" presName="linear" presStyleCnt="0">
        <dgm:presLayoutVars>
          <dgm:animLvl val="lvl"/>
          <dgm:resizeHandles val="exact"/>
        </dgm:presLayoutVars>
      </dgm:prSet>
      <dgm:spPr/>
    </dgm:pt>
    <dgm:pt modelId="{CA97705B-5F7E-4702-A52B-54654D6B96DA}" type="pres">
      <dgm:prSet presAssocID="{B18E5506-DA67-4AF6-8DFD-D134B84B2916}" presName="parentText" presStyleLbl="node1" presStyleIdx="0" presStyleCnt="4" custLinFactY="1159" custLinFactNeighborX="0" custLinFactNeighborY="100000">
        <dgm:presLayoutVars>
          <dgm:chMax val="0"/>
          <dgm:bulletEnabled val="1"/>
        </dgm:presLayoutVars>
      </dgm:prSet>
      <dgm:spPr/>
    </dgm:pt>
    <dgm:pt modelId="{1C476283-C439-461D-8396-EA653BBCDC21}" type="pres">
      <dgm:prSet presAssocID="{24F4A79B-A07B-4FAA-A56B-68147D562320}" presName="spacer" presStyleCnt="0"/>
      <dgm:spPr/>
    </dgm:pt>
    <dgm:pt modelId="{1002534F-E6EE-4D65-8C67-ACFF08A1825D}" type="pres">
      <dgm:prSet presAssocID="{8D3A106C-B299-4B03-A6B4-CA2807E204F6}" presName="parentText" presStyleLbl="node1" presStyleIdx="1" presStyleCnt="4" custLinFactNeighborY="-25400">
        <dgm:presLayoutVars>
          <dgm:chMax val="0"/>
          <dgm:bulletEnabled val="1"/>
        </dgm:presLayoutVars>
      </dgm:prSet>
      <dgm:spPr/>
    </dgm:pt>
    <dgm:pt modelId="{357D7D18-0448-4476-AA13-3D9E01F8EB34}" type="pres">
      <dgm:prSet presAssocID="{CAB5E54B-576D-4E02-8D3E-4BFE15AC18C9}" presName="spacer" presStyleCnt="0"/>
      <dgm:spPr/>
    </dgm:pt>
    <dgm:pt modelId="{4AB87780-CAE3-48B8-B9F8-C8256CA68BDE}" type="pres">
      <dgm:prSet presAssocID="{AD7E2542-8ECE-4AC2-8269-6D2B88B03492}" presName="parentText" presStyleLbl="node1" presStyleIdx="2" presStyleCnt="4" custLinFactNeighborX="-1517" custLinFactNeighborY="-11734">
        <dgm:presLayoutVars>
          <dgm:chMax val="0"/>
          <dgm:bulletEnabled val="1"/>
        </dgm:presLayoutVars>
      </dgm:prSet>
      <dgm:spPr/>
    </dgm:pt>
    <dgm:pt modelId="{5B6C0675-AD9B-48F2-8894-1DCB3C44BABE}" type="pres">
      <dgm:prSet presAssocID="{46338D69-23C6-4855-8056-0AF8A1CB6A62}" presName="spacer" presStyleCnt="0"/>
      <dgm:spPr/>
    </dgm:pt>
    <dgm:pt modelId="{5D729B0D-8737-4F16-B74B-FAB59038C19F}" type="pres">
      <dgm:prSet presAssocID="{22F4FC1E-7A1F-486D-98C1-75615892F462}" presName="parentText" presStyleLbl="node1" presStyleIdx="3" presStyleCnt="4">
        <dgm:presLayoutVars>
          <dgm:chMax val="0"/>
          <dgm:bulletEnabled val="1"/>
        </dgm:presLayoutVars>
      </dgm:prSet>
      <dgm:spPr/>
    </dgm:pt>
  </dgm:ptLst>
  <dgm:cxnLst>
    <dgm:cxn modelId="{7C218E12-0C2D-4A4E-A719-2E8C55D89901}" type="presOf" srcId="{B18E5506-DA67-4AF6-8DFD-D134B84B2916}" destId="{CA97705B-5F7E-4702-A52B-54654D6B96DA}" srcOrd="0" destOrd="0" presId="urn:microsoft.com/office/officeart/2005/8/layout/vList2"/>
    <dgm:cxn modelId="{DE3BFF1C-30B2-46ED-B8B5-15C11E3F38BE}" type="presOf" srcId="{22F4FC1E-7A1F-486D-98C1-75615892F462}" destId="{5D729B0D-8737-4F16-B74B-FAB59038C19F}" srcOrd="0" destOrd="0" presId="urn:microsoft.com/office/officeart/2005/8/layout/vList2"/>
    <dgm:cxn modelId="{989AE252-364A-42A2-B3FE-156EE019D02C}" srcId="{3B4CB75A-E867-43FA-BA28-8A1AF053A554}" destId="{22F4FC1E-7A1F-486D-98C1-75615892F462}" srcOrd="3" destOrd="0" parTransId="{251C3425-6541-4C4F-B55F-0E037A9E7707}" sibTransId="{31917F12-9066-43AC-BA90-3C82304A25E1}"/>
    <dgm:cxn modelId="{FF8FEA82-D952-437B-B21A-1696D97959D2}" type="presOf" srcId="{AD7E2542-8ECE-4AC2-8269-6D2B88B03492}" destId="{4AB87780-CAE3-48B8-B9F8-C8256CA68BDE}" srcOrd="0" destOrd="0" presId="urn:microsoft.com/office/officeart/2005/8/layout/vList2"/>
    <dgm:cxn modelId="{B6631395-64FC-41A2-A4E4-6CAC09A21C9E}" type="presOf" srcId="{8D3A106C-B299-4B03-A6B4-CA2807E204F6}" destId="{1002534F-E6EE-4D65-8C67-ACFF08A1825D}" srcOrd="0" destOrd="0" presId="urn:microsoft.com/office/officeart/2005/8/layout/vList2"/>
    <dgm:cxn modelId="{C0E77BA3-B1A2-4F4B-9CD7-AB3FAEADD665}" srcId="{3B4CB75A-E867-43FA-BA28-8A1AF053A554}" destId="{B18E5506-DA67-4AF6-8DFD-D134B84B2916}" srcOrd="0" destOrd="0" parTransId="{5A5C771D-72FA-489C-8BC3-E263EB74BA44}" sibTransId="{24F4A79B-A07B-4FAA-A56B-68147D562320}"/>
    <dgm:cxn modelId="{E11DC4B8-FA5E-438C-8700-49FBC67EE6B5}" srcId="{3B4CB75A-E867-43FA-BA28-8A1AF053A554}" destId="{8D3A106C-B299-4B03-A6B4-CA2807E204F6}" srcOrd="1" destOrd="0" parTransId="{ADDF1B4E-DE9E-4196-B88A-5AC11AAB113F}" sibTransId="{CAB5E54B-576D-4E02-8D3E-4BFE15AC18C9}"/>
    <dgm:cxn modelId="{36580FD9-A9C4-46FE-978A-55493FF370E8}" srcId="{3B4CB75A-E867-43FA-BA28-8A1AF053A554}" destId="{AD7E2542-8ECE-4AC2-8269-6D2B88B03492}" srcOrd="2" destOrd="0" parTransId="{536A8D34-DAF3-4734-BBF4-B796AF25CBB7}" sibTransId="{46338D69-23C6-4855-8056-0AF8A1CB6A62}"/>
    <dgm:cxn modelId="{08EECBEB-DD0F-4E49-A717-259926572AFB}" type="presOf" srcId="{3B4CB75A-E867-43FA-BA28-8A1AF053A554}" destId="{70CDA205-8E18-4574-831B-31C0187ECFA4}" srcOrd="0" destOrd="0" presId="urn:microsoft.com/office/officeart/2005/8/layout/vList2"/>
    <dgm:cxn modelId="{0D1A4179-0F70-4649-8DC6-D43633BB6117}" type="presParOf" srcId="{70CDA205-8E18-4574-831B-31C0187ECFA4}" destId="{CA97705B-5F7E-4702-A52B-54654D6B96DA}" srcOrd="0" destOrd="0" presId="urn:microsoft.com/office/officeart/2005/8/layout/vList2"/>
    <dgm:cxn modelId="{4D466D1F-9295-4DE2-A74C-62458CFFB9F5}" type="presParOf" srcId="{70CDA205-8E18-4574-831B-31C0187ECFA4}" destId="{1C476283-C439-461D-8396-EA653BBCDC21}" srcOrd="1" destOrd="0" presId="urn:microsoft.com/office/officeart/2005/8/layout/vList2"/>
    <dgm:cxn modelId="{80807774-F9E0-4AB9-986F-C728B83984CB}" type="presParOf" srcId="{70CDA205-8E18-4574-831B-31C0187ECFA4}" destId="{1002534F-E6EE-4D65-8C67-ACFF08A1825D}" srcOrd="2" destOrd="0" presId="urn:microsoft.com/office/officeart/2005/8/layout/vList2"/>
    <dgm:cxn modelId="{E99D3D5B-B223-4653-8ED6-DA7BA39CF147}" type="presParOf" srcId="{70CDA205-8E18-4574-831B-31C0187ECFA4}" destId="{357D7D18-0448-4476-AA13-3D9E01F8EB34}" srcOrd="3" destOrd="0" presId="urn:microsoft.com/office/officeart/2005/8/layout/vList2"/>
    <dgm:cxn modelId="{424F1507-1096-4264-8B49-3423F6D42A07}" type="presParOf" srcId="{70CDA205-8E18-4574-831B-31C0187ECFA4}" destId="{4AB87780-CAE3-48B8-B9F8-C8256CA68BDE}" srcOrd="4" destOrd="0" presId="urn:microsoft.com/office/officeart/2005/8/layout/vList2"/>
    <dgm:cxn modelId="{A21269A1-6241-4551-9B37-A19AF14D8ABF}" type="presParOf" srcId="{70CDA205-8E18-4574-831B-31C0187ECFA4}" destId="{5B6C0675-AD9B-48F2-8894-1DCB3C44BABE}" srcOrd="5" destOrd="0" presId="urn:microsoft.com/office/officeart/2005/8/layout/vList2"/>
    <dgm:cxn modelId="{313DFD62-6E63-4013-86AD-5D3895940F75}" type="presParOf" srcId="{70CDA205-8E18-4574-831B-31C0187ECFA4}" destId="{5D729B0D-8737-4F16-B74B-FAB59038C19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09C79FD-5236-470C-AB39-5B848DDD26A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322D756-9741-43E8-8E94-246107FAE52F}">
      <dgm:prSet/>
      <dgm:spPr/>
      <dgm:t>
        <a:bodyPr/>
        <a:lstStyle/>
        <a:p>
          <a:r>
            <a:rPr lang="en-US" dirty="0"/>
            <a:t>Learn from comparable municipality’s experiences with phase-in</a:t>
          </a:r>
        </a:p>
      </dgm:t>
    </dgm:pt>
    <dgm:pt modelId="{8F3F2D76-9729-4867-9C72-27137A6979C4}" type="parTrans" cxnId="{60C39C55-6E54-4B0B-BB34-B13656544EBE}">
      <dgm:prSet/>
      <dgm:spPr/>
      <dgm:t>
        <a:bodyPr/>
        <a:lstStyle/>
        <a:p>
          <a:endParaRPr lang="en-US"/>
        </a:p>
      </dgm:t>
    </dgm:pt>
    <dgm:pt modelId="{D9C85FEF-BC86-4B88-BFC0-5D449E6A1B0A}" type="sibTrans" cxnId="{60C39C55-6E54-4B0B-BB34-B13656544EBE}">
      <dgm:prSet/>
      <dgm:spPr/>
      <dgm:t>
        <a:bodyPr/>
        <a:lstStyle/>
        <a:p>
          <a:endParaRPr lang="en-US"/>
        </a:p>
      </dgm:t>
    </dgm:pt>
    <dgm:pt modelId="{99688DB4-3EF6-4168-A29F-C64FC08F9A0A}">
      <dgm:prSet/>
      <dgm:spPr/>
      <dgm:t>
        <a:bodyPr/>
        <a:lstStyle/>
        <a:p>
          <a:r>
            <a:rPr lang="en-US" dirty="0"/>
            <a:t>Emphasize increases are delayed, not eliminated</a:t>
          </a:r>
        </a:p>
      </dgm:t>
    </dgm:pt>
    <dgm:pt modelId="{C1FB5BD8-17B1-4202-996B-B21CC0FC79AA}" type="parTrans" cxnId="{DCD7B839-35A7-4365-AA34-415F62F6124E}">
      <dgm:prSet/>
      <dgm:spPr/>
      <dgm:t>
        <a:bodyPr/>
        <a:lstStyle/>
        <a:p>
          <a:endParaRPr lang="en-US"/>
        </a:p>
      </dgm:t>
    </dgm:pt>
    <dgm:pt modelId="{24633A2A-9F6D-47FC-9A8E-0B0EEBA298CF}" type="sibTrans" cxnId="{DCD7B839-35A7-4365-AA34-415F62F6124E}">
      <dgm:prSet/>
      <dgm:spPr/>
      <dgm:t>
        <a:bodyPr/>
        <a:lstStyle/>
        <a:p>
          <a:endParaRPr lang="en-US"/>
        </a:p>
      </dgm:t>
    </dgm:pt>
    <dgm:pt modelId="{7FE9234B-7BDC-494B-97F6-F4C2B274D0BF}">
      <dgm:prSet/>
      <dgm:spPr/>
      <dgm:t>
        <a:bodyPr/>
        <a:lstStyle/>
        <a:p>
          <a:r>
            <a:rPr lang="en-US" dirty="0"/>
            <a:t>Consider shorter duration (3 years vs 5 years)</a:t>
          </a:r>
        </a:p>
      </dgm:t>
    </dgm:pt>
    <dgm:pt modelId="{5D6E6AB1-38B3-4B16-891C-52B90AD891D8}" type="parTrans" cxnId="{35295F64-4F74-4731-8B91-E018A96F56D8}">
      <dgm:prSet/>
      <dgm:spPr/>
      <dgm:t>
        <a:bodyPr/>
        <a:lstStyle/>
        <a:p>
          <a:endParaRPr lang="en-US"/>
        </a:p>
      </dgm:t>
    </dgm:pt>
    <dgm:pt modelId="{35FE8DBB-A3FA-4E09-B7DB-055D377AB445}" type="sibTrans" cxnId="{35295F64-4F74-4731-8B91-E018A96F56D8}">
      <dgm:prSet/>
      <dgm:spPr/>
      <dgm:t>
        <a:bodyPr/>
        <a:lstStyle/>
        <a:p>
          <a:endParaRPr lang="en-US"/>
        </a:p>
      </dgm:t>
    </dgm:pt>
    <dgm:pt modelId="{DA8B7D46-B960-41F7-ABD9-6680EF3717AB}">
      <dgm:prSet/>
      <dgm:spPr/>
      <dgm:t>
        <a:bodyPr/>
        <a:lstStyle/>
        <a:p>
          <a:r>
            <a:rPr lang="en-US" dirty="0"/>
            <a:t>Monitor impacts annually</a:t>
          </a:r>
        </a:p>
      </dgm:t>
    </dgm:pt>
    <dgm:pt modelId="{EAD05935-C657-428C-8D08-E6E598E0BBAF}" type="parTrans" cxnId="{FB661EAE-01B9-48B6-8B32-798C17BE3B9F}">
      <dgm:prSet/>
      <dgm:spPr/>
      <dgm:t>
        <a:bodyPr/>
        <a:lstStyle/>
        <a:p>
          <a:endParaRPr lang="en-US"/>
        </a:p>
      </dgm:t>
    </dgm:pt>
    <dgm:pt modelId="{6A09550E-05A3-406E-BC4C-850C3161882B}" type="sibTrans" cxnId="{FB661EAE-01B9-48B6-8B32-798C17BE3B9F}">
      <dgm:prSet/>
      <dgm:spPr/>
      <dgm:t>
        <a:bodyPr/>
        <a:lstStyle/>
        <a:p>
          <a:endParaRPr lang="en-US"/>
        </a:p>
      </dgm:t>
    </dgm:pt>
    <dgm:pt modelId="{86DAC357-8CF2-4F71-8838-0F88278858F7}">
      <dgm:prSet/>
      <dgm:spPr/>
      <dgm:t>
        <a:bodyPr/>
        <a:lstStyle/>
        <a:p>
          <a:r>
            <a:rPr lang="en-US" dirty="0"/>
            <a:t>Focus on public communication and manage expectations</a:t>
          </a:r>
        </a:p>
      </dgm:t>
    </dgm:pt>
    <dgm:pt modelId="{8A35B133-0EB8-4D64-B600-6A6CEE904914}" type="parTrans" cxnId="{4ABE37E4-8196-411C-AB9A-CF5B1B9ADED0}">
      <dgm:prSet/>
      <dgm:spPr/>
      <dgm:t>
        <a:bodyPr/>
        <a:lstStyle/>
        <a:p>
          <a:endParaRPr lang="en-US"/>
        </a:p>
      </dgm:t>
    </dgm:pt>
    <dgm:pt modelId="{E8063F6D-2D0D-440D-B77E-FF94DF1875F5}" type="sibTrans" cxnId="{4ABE37E4-8196-411C-AB9A-CF5B1B9ADED0}">
      <dgm:prSet/>
      <dgm:spPr/>
      <dgm:t>
        <a:bodyPr/>
        <a:lstStyle/>
        <a:p>
          <a:endParaRPr lang="en-US"/>
        </a:p>
      </dgm:t>
    </dgm:pt>
    <dgm:pt modelId="{A305C747-9654-4B6D-AC84-936A67BE4652}" type="pres">
      <dgm:prSet presAssocID="{609C79FD-5236-470C-AB39-5B848DDD26A0}" presName="root" presStyleCnt="0">
        <dgm:presLayoutVars>
          <dgm:dir/>
          <dgm:resizeHandles val="exact"/>
        </dgm:presLayoutVars>
      </dgm:prSet>
      <dgm:spPr/>
    </dgm:pt>
    <dgm:pt modelId="{CBE49414-BB7A-4353-BDF8-DA71A1299C0E}" type="pres">
      <dgm:prSet presAssocID="{2322D756-9741-43E8-8E94-246107FAE52F}" presName="compNode" presStyleCnt="0"/>
      <dgm:spPr/>
    </dgm:pt>
    <dgm:pt modelId="{B3119B11-28D5-40FA-A761-25557426BF70}" type="pres">
      <dgm:prSet presAssocID="{2322D756-9741-43E8-8E94-246107FAE52F}" presName="bgRect" presStyleLbl="bgShp" presStyleIdx="0" presStyleCnt="5"/>
      <dgm:spPr/>
    </dgm:pt>
    <dgm:pt modelId="{ACDF9F7B-9A68-4D7F-B6DB-BD256DB442D8}" type="pres">
      <dgm:prSet presAssocID="{2322D756-9741-43E8-8E94-246107FAE52F}"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eting"/>
        </a:ext>
      </dgm:extLst>
    </dgm:pt>
    <dgm:pt modelId="{26F116CE-53FE-40B5-8CBE-765DFC107C87}" type="pres">
      <dgm:prSet presAssocID="{2322D756-9741-43E8-8E94-246107FAE52F}" presName="spaceRect" presStyleCnt="0"/>
      <dgm:spPr/>
    </dgm:pt>
    <dgm:pt modelId="{C680D1AB-B200-4136-85DC-B678DD7567CC}" type="pres">
      <dgm:prSet presAssocID="{2322D756-9741-43E8-8E94-246107FAE52F}" presName="parTx" presStyleLbl="revTx" presStyleIdx="0" presStyleCnt="5">
        <dgm:presLayoutVars>
          <dgm:chMax val="0"/>
          <dgm:chPref val="0"/>
        </dgm:presLayoutVars>
      </dgm:prSet>
      <dgm:spPr/>
    </dgm:pt>
    <dgm:pt modelId="{F554A72E-A132-43F8-8574-B58F2A71C48F}" type="pres">
      <dgm:prSet presAssocID="{D9C85FEF-BC86-4B88-BFC0-5D449E6A1B0A}" presName="sibTrans" presStyleCnt="0"/>
      <dgm:spPr/>
    </dgm:pt>
    <dgm:pt modelId="{8B34278A-5221-4063-8694-37583DC9477E}" type="pres">
      <dgm:prSet presAssocID="{99688DB4-3EF6-4168-A29F-C64FC08F9A0A}" presName="compNode" presStyleCnt="0"/>
      <dgm:spPr/>
    </dgm:pt>
    <dgm:pt modelId="{37183A8C-5880-47C8-8424-BCF2DE15F0AA}" type="pres">
      <dgm:prSet presAssocID="{99688DB4-3EF6-4168-A29F-C64FC08F9A0A}" presName="bgRect" presStyleLbl="bgShp" presStyleIdx="1" presStyleCnt="5"/>
      <dgm:spPr/>
    </dgm:pt>
    <dgm:pt modelId="{8C298875-3DAF-4947-869A-586C6E7F4A95}" type="pres">
      <dgm:prSet presAssocID="{99688DB4-3EF6-4168-A29F-C64FC08F9A0A}"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8B5482F0-BBD9-47F0-A8E5-9552DF48A779}" type="pres">
      <dgm:prSet presAssocID="{99688DB4-3EF6-4168-A29F-C64FC08F9A0A}" presName="spaceRect" presStyleCnt="0"/>
      <dgm:spPr/>
    </dgm:pt>
    <dgm:pt modelId="{00DCFBFE-692D-4DF2-A623-DE1E12184BF0}" type="pres">
      <dgm:prSet presAssocID="{99688DB4-3EF6-4168-A29F-C64FC08F9A0A}" presName="parTx" presStyleLbl="revTx" presStyleIdx="1" presStyleCnt="5">
        <dgm:presLayoutVars>
          <dgm:chMax val="0"/>
          <dgm:chPref val="0"/>
        </dgm:presLayoutVars>
      </dgm:prSet>
      <dgm:spPr/>
    </dgm:pt>
    <dgm:pt modelId="{D715EE5C-6DB7-448B-9B04-97B2D4949FF9}" type="pres">
      <dgm:prSet presAssocID="{24633A2A-9F6D-47FC-9A8E-0B0EEBA298CF}" presName="sibTrans" presStyleCnt="0"/>
      <dgm:spPr/>
    </dgm:pt>
    <dgm:pt modelId="{AEAB5D04-702B-40BF-9C40-505653479C54}" type="pres">
      <dgm:prSet presAssocID="{7FE9234B-7BDC-494B-97F6-F4C2B274D0BF}" presName="compNode" presStyleCnt="0"/>
      <dgm:spPr/>
    </dgm:pt>
    <dgm:pt modelId="{63CAF6C4-1307-4CC3-BF81-418C5EC51B5F}" type="pres">
      <dgm:prSet presAssocID="{7FE9234B-7BDC-494B-97F6-F4C2B274D0BF}" presName="bgRect" presStyleLbl="bgShp" presStyleIdx="2" presStyleCnt="5"/>
      <dgm:spPr/>
    </dgm:pt>
    <dgm:pt modelId="{BABB6047-DD92-4D9A-ACED-8486ED2103E1}" type="pres">
      <dgm:prSet presAssocID="{7FE9234B-7BDC-494B-97F6-F4C2B274D0BF}" presName="iconRect" presStyleLbl="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Monthly calendar with solid fill"/>
        </a:ext>
      </dgm:extLst>
    </dgm:pt>
    <dgm:pt modelId="{E072D043-0005-46F5-A281-F9CBC1F4471D}" type="pres">
      <dgm:prSet presAssocID="{7FE9234B-7BDC-494B-97F6-F4C2B274D0BF}" presName="spaceRect" presStyleCnt="0"/>
      <dgm:spPr/>
    </dgm:pt>
    <dgm:pt modelId="{76E6BDDA-AFD2-4B05-A382-09B9AC0489B4}" type="pres">
      <dgm:prSet presAssocID="{7FE9234B-7BDC-494B-97F6-F4C2B274D0BF}" presName="parTx" presStyleLbl="revTx" presStyleIdx="2" presStyleCnt="5">
        <dgm:presLayoutVars>
          <dgm:chMax val="0"/>
          <dgm:chPref val="0"/>
        </dgm:presLayoutVars>
      </dgm:prSet>
      <dgm:spPr/>
    </dgm:pt>
    <dgm:pt modelId="{ECE0525A-8F38-436E-982A-38DA0AA81E2B}" type="pres">
      <dgm:prSet presAssocID="{35FE8DBB-A3FA-4E09-B7DB-055D377AB445}" presName="sibTrans" presStyleCnt="0"/>
      <dgm:spPr/>
    </dgm:pt>
    <dgm:pt modelId="{4FF8B263-B544-4C3A-9548-52EBCBF1CFBD}" type="pres">
      <dgm:prSet presAssocID="{DA8B7D46-B960-41F7-ABD9-6680EF3717AB}" presName="compNode" presStyleCnt="0"/>
      <dgm:spPr/>
    </dgm:pt>
    <dgm:pt modelId="{20047250-B9F4-466B-A35F-23EB3B0D8C8C}" type="pres">
      <dgm:prSet presAssocID="{DA8B7D46-B960-41F7-ABD9-6680EF3717AB}" presName="bgRect" presStyleLbl="bgShp" presStyleIdx="3" presStyleCnt="5"/>
      <dgm:spPr/>
    </dgm:pt>
    <dgm:pt modelId="{1CBE9F27-5B56-454A-857B-093659CB6732}" type="pres">
      <dgm:prSet presAssocID="{DA8B7D46-B960-41F7-ABD9-6680EF3717A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2C977A36-8E16-45FB-A600-A799DB7F7343}" type="pres">
      <dgm:prSet presAssocID="{DA8B7D46-B960-41F7-ABD9-6680EF3717AB}" presName="spaceRect" presStyleCnt="0"/>
      <dgm:spPr/>
    </dgm:pt>
    <dgm:pt modelId="{B8E9702D-A50C-4912-9B35-61FB4386B47F}" type="pres">
      <dgm:prSet presAssocID="{DA8B7D46-B960-41F7-ABD9-6680EF3717AB}" presName="parTx" presStyleLbl="revTx" presStyleIdx="3" presStyleCnt="5">
        <dgm:presLayoutVars>
          <dgm:chMax val="0"/>
          <dgm:chPref val="0"/>
        </dgm:presLayoutVars>
      </dgm:prSet>
      <dgm:spPr/>
    </dgm:pt>
    <dgm:pt modelId="{A3C9801E-4E6D-4969-BDA3-F64337A6E650}" type="pres">
      <dgm:prSet presAssocID="{6A09550E-05A3-406E-BC4C-850C3161882B}" presName="sibTrans" presStyleCnt="0"/>
      <dgm:spPr/>
    </dgm:pt>
    <dgm:pt modelId="{AB9D7550-0E5A-48C2-B021-E6C438673252}" type="pres">
      <dgm:prSet presAssocID="{86DAC357-8CF2-4F71-8838-0F88278858F7}" presName="compNode" presStyleCnt="0"/>
      <dgm:spPr/>
    </dgm:pt>
    <dgm:pt modelId="{243DD3B7-456A-43D1-908B-3AEBF070EF3B}" type="pres">
      <dgm:prSet presAssocID="{86DAC357-8CF2-4F71-8838-0F88278858F7}" presName="bgRect" presStyleLbl="bgShp" presStyleIdx="4" presStyleCnt="5"/>
      <dgm:spPr/>
    </dgm:pt>
    <dgm:pt modelId="{884D96A7-BEBD-47A8-AC12-3619883789FB}" type="pres">
      <dgm:prSet presAssocID="{86DAC357-8CF2-4F71-8838-0F88278858F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Megaphone"/>
        </a:ext>
      </dgm:extLst>
    </dgm:pt>
    <dgm:pt modelId="{DDE0C4D0-339A-4625-B532-C30040C2ADD2}" type="pres">
      <dgm:prSet presAssocID="{86DAC357-8CF2-4F71-8838-0F88278858F7}" presName="spaceRect" presStyleCnt="0"/>
      <dgm:spPr/>
    </dgm:pt>
    <dgm:pt modelId="{5F8EDC20-38B4-45D9-BC62-EA00D369D668}" type="pres">
      <dgm:prSet presAssocID="{86DAC357-8CF2-4F71-8838-0F88278858F7}" presName="parTx" presStyleLbl="revTx" presStyleIdx="4" presStyleCnt="5">
        <dgm:presLayoutVars>
          <dgm:chMax val="0"/>
          <dgm:chPref val="0"/>
        </dgm:presLayoutVars>
      </dgm:prSet>
      <dgm:spPr/>
    </dgm:pt>
  </dgm:ptLst>
  <dgm:cxnLst>
    <dgm:cxn modelId="{E5D99C0A-0F8D-4D18-AA09-20D95D3913DE}" type="presOf" srcId="{86DAC357-8CF2-4F71-8838-0F88278858F7}" destId="{5F8EDC20-38B4-45D9-BC62-EA00D369D668}" srcOrd="0" destOrd="0" presId="urn:microsoft.com/office/officeart/2018/2/layout/IconVerticalSolidList"/>
    <dgm:cxn modelId="{F6C4F920-33D5-4FC4-BEE8-BBCE21177E3F}" type="presOf" srcId="{DA8B7D46-B960-41F7-ABD9-6680EF3717AB}" destId="{B8E9702D-A50C-4912-9B35-61FB4386B47F}" srcOrd="0" destOrd="0" presId="urn:microsoft.com/office/officeart/2018/2/layout/IconVerticalSolidList"/>
    <dgm:cxn modelId="{A4B7C624-B7B5-427F-830D-770D942CB512}" type="presOf" srcId="{99688DB4-3EF6-4168-A29F-C64FC08F9A0A}" destId="{00DCFBFE-692D-4DF2-A623-DE1E12184BF0}" srcOrd="0" destOrd="0" presId="urn:microsoft.com/office/officeart/2018/2/layout/IconVerticalSolidList"/>
    <dgm:cxn modelId="{DCD7B839-35A7-4365-AA34-415F62F6124E}" srcId="{609C79FD-5236-470C-AB39-5B848DDD26A0}" destId="{99688DB4-3EF6-4168-A29F-C64FC08F9A0A}" srcOrd="1" destOrd="0" parTransId="{C1FB5BD8-17B1-4202-996B-B21CC0FC79AA}" sibTransId="{24633A2A-9F6D-47FC-9A8E-0B0EEBA298CF}"/>
    <dgm:cxn modelId="{FF731460-9D7B-4F78-B3F3-8BE2380FEB30}" type="presOf" srcId="{2322D756-9741-43E8-8E94-246107FAE52F}" destId="{C680D1AB-B200-4136-85DC-B678DD7567CC}" srcOrd="0" destOrd="0" presId="urn:microsoft.com/office/officeart/2018/2/layout/IconVerticalSolidList"/>
    <dgm:cxn modelId="{35295F64-4F74-4731-8B91-E018A96F56D8}" srcId="{609C79FD-5236-470C-AB39-5B848DDD26A0}" destId="{7FE9234B-7BDC-494B-97F6-F4C2B274D0BF}" srcOrd="2" destOrd="0" parTransId="{5D6E6AB1-38B3-4B16-891C-52B90AD891D8}" sibTransId="{35FE8DBB-A3FA-4E09-B7DB-055D377AB445}"/>
    <dgm:cxn modelId="{60C39C55-6E54-4B0B-BB34-B13656544EBE}" srcId="{609C79FD-5236-470C-AB39-5B848DDD26A0}" destId="{2322D756-9741-43E8-8E94-246107FAE52F}" srcOrd="0" destOrd="0" parTransId="{8F3F2D76-9729-4867-9C72-27137A6979C4}" sibTransId="{D9C85FEF-BC86-4B88-BFC0-5D449E6A1B0A}"/>
    <dgm:cxn modelId="{F390D075-486C-4A7A-91CA-4D2AAE719258}" type="presOf" srcId="{609C79FD-5236-470C-AB39-5B848DDD26A0}" destId="{A305C747-9654-4B6D-AC84-936A67BE4652}" srcOrd="0" destOrd="0" presId="urn:microsoft.com/office/officeart/2018/2/layout/IconVerticalSolidList"/>
    <dgm:cxn modelId="{FB661EAE-01B9-48B6-8B32-798C17BE3B9F}" srcId="{609C79FD-5236-470C-AB39-5B848DDD26A0}" destId="{DA8B7D46-B960-41F7-ABD9-6680EF3717AB}" srcOrd="3" destOrd="0" parTransId="{EAD05935-C657-428C-8D08-E6E598E0BBAF}" sibTransId="{6A09550E-05A3-406E-BC4C-850C3161882B}"/>
    <dgm:cxn modelId="{4ABE37E4-8196-411C-AB9A-CF5B1B9ADED0}" srcId="{609C79FD-5236-470C-AB39-5B848DDD26A0}" destId="{86DAC357-8CF2-4F71-8838-0F88278858F7}" srcOrd="4" destOrd="0" parTransId="{8A35B133-0EB8-4D64-B600-6A6CEE904914}" sibTransId="{E8063F6D-2D0D-440D-B77E-FF94DF1875F5}"/>
    <dgm:cxn modelId="{1504B2F8-CDBD-4979-A885-3460FBE2623E}" type="presOf" srcId="{7FE9234B-7BDC-494B-97F6-F4C2B274D0BF}" destId="{76E6BDDA-AFD2-4B05-A382-09B9AC0489B4}" srcOrd="0" destOrd="0" presId="urn:microsoft.com/office/officeart/2018/2/layout/IconVerticalSolidList"/>
    <dgm:cxn modelId="{8EB5C4F8-4080-455F-95E5-30BF3621982F}" type="presParOf" srcId="{A305C747-9654-4B6D-AC84-936A67BE4652}" destId="{CBE49414-BB7A-4353-BDF8-DA71A1299C0E}" srcOrd="0" destOrd="0" presId="urn:microsoft.com/office/officeart/2018/2/layout/IconVerticalSolidList"/>
    <dgm:cxn modelId="{B8105E99-C18E-42B1-91BD-77EC3DE63662}" type="presParOf" srcId="{CBE49414-BB7A-4353-BDF8-DA71A1299C0E}" destId="{B3119B11-28D5-40FA-A761-25557426BF70}" srcOrd="0" destOrd="0" presId="urn:microsoft.com/office/officeart/2018/2/layout/IconVerticalSolidList"/>
    <dgm:cxn modelId="{E3B47052-139C-4AF0-9016-3F6BF0D29D96}" type="presParOf" srcId="{CBE49414-BB7A-4353-BDF8-DA71A1299C0E}" destId="{ACDF9F7B-9A68-4D7F-B6DB-BD256DB442D8}" srcOrd="1" destOrd="0" presId="urn:microsoft.com/office/officeart/2018/2/layout/IconVerticalSolidList"/>
    <dgm:cxn modelId="{8386FEDD-A837-4F3E-900C-DBDEA1D1DEB4}" type="presParOf" srcId="{CBE49414-BB7A-4353-BDF8-DA71A1299C0E}" destId="{26F116CE-53FE-40B5-8CBE-765DFC107C87}" srcOrd="2" destOrd="0" presId="urn:microsoft.com/office/officeart/2018/2/layout/IconVerticalSolidList"/>
    <dgm:cxn modelId="{B21F7A8C-7436-44AB-95F5-BF352A02FC58}" type="presParOf" srcId="{CBE49414-BB7A-4353-BDF8-DA71A1299C0E}" destId="{C680D1AB-B200-4136-85DC-B678DD7567CC}" srcOrd="3" destOrd="0" presId="urn:microsoft.com/office/officeart/2018/2/layout/IconVerticalSolidList"/>
    <dgm:cxn modelId="{587F254B-8FE3-4273-9F7A-B04C253A73E9}" type="presParOf" srcId="{A305C747-9654-4B6D-AC84-936A67BE4652}" destId="{F554A72E-A132-43F8-8574-B58F2A71C48F}" srcOrd="1" destOrd="0" presId="urn:microsoft.com/office/officeart/2018/2/layout/IconVerticalSolidList"/>
    <dgm:cxn modelId="{7E1C0165-095A-4968-A9D4-1105ADC8072C}" type="presParOf" srcId="{A305C747-9654-4B6D-AC84-936A67BE4652}" destId="{8B34278A-5221-4063-8694-37583DC9477E}" srcOrd="2" destOrd="0" presId="urn:microsoft.com/office/officeart/2018/2/layout/IconVerticalSolidList"/>
    <dgm:cxn modelId="{7394CF7F-9065-4C56-88BF-DD870CFD8FCB}" type="presParOf" srcId="{8B34278A-5221-4063-8694-37583DC9477E}" destId="{37183A8C-5880-47C8-8424-BCF2DE15F0AA}" srcOrd="0" destOrd="0" presId="urn:microsoft.com/office/officeart/2018/2/layout/IconVerticalSolidList"/>
    <dgm:cxn modelId="{774BBE8B-50AC-41DD-A3BB-6F533B2F6068}" type="presParOf" srcId="{8B34278A-5221-4063-8694-37583DC9477E}" destId="{8C298875-3DAF-4947-869A-586C6E7F4A95}" srcOrd="1" destOrd="0" presId="urn:microsoft.com/office/officeart/2018/2/layout/IconVerticalSolidList"/>
    <dgm:cxn modelId="{2E4B6512-E7DE-4E83-9669-46B01C93AF73}" type="presParOf" srcId="{8B34278A-5221-4063-8694-37583DC9477E}" destId="{8B5482F0-BBD9-47F0-A8E5-9552DF48A779}" srcOrd="2" destOrd="0" presId="urn:microsoft.com/office/officeart/2018/2/layout/IconVerticalSolidList"/>
    <dgm:cxn modelId="{471BC754-DB76-4937-94DB-50E9A3542F03}" type="presParOf" srcId="{8B34278A-5221-4063-8694-37583DC9477E}" destId="{00DCFBFE-692D-4DF2-A623-DE1E12184BF0}" srcOrd="3" destOrd="0" presId="urn:microsoft.com/office/officeart/2018/2/layout/IconVerticalSolidList"/>
    <dgm:cxn modelId="{E52BDC88-F938-4955-B4EE-5DAFD13F2F6A}" type="presParOf" srcId="{A305C747-9654-4B6D-AC84-936A67BE4652}" destId="{D715EE5C-6DB7-448B-9B04-97B2D4949FF9}" srcOrd="3" destOrd="0" presId="urn:microsoft.com/office/officeart/2018/2/layout/IconVerticalSolidList"/>
    <dgm:cxn modelId="{1D891763-29BA-45D5-800E-E314C0A55AFD}" type="presParOf" srcId="{A305C747-9654-4B6D-AC84-936A67BE4652}" destId="{AEAB5D04-702B-40BF-9C40-505653479C54}" srcOrd="4" destOrd="0" presId="urn:microsoft.com/office/officeart/2018/2/layout/IconVerticalSolidList"/>
    <dgm:cxn modelId="{39C63A67-A080-4455-9A57-2DE04E00322B}" type="presParOf" srcId="{AEAB5D04-702B-40BF-9C40-505653479C54}" destId="{63CAF6C4-1307-4CC3-BF81-418C5EC51B5F}" srcOrd="0" destOrd="0" presId="urn:microsoft.com/office/officeart/2018/2/layout/IconVerticalSolidList"/>
    <dgm:cxn modelId="{BF588A1F-47F7-4DF5-B803-2B8B4C6CDE95}" type="presParOf" srcId="{AEAB5D04-702B-40BF-9C40-505653479C54}" destId="{BABB6047-DD92-4D9A-ACED-8486ED2103E1}" srcOrd="1" destOrd="0" presId="urn:microsoft.com/office/officeart/2018/2/layout/IconVerticalSolidList"/>
    <dgm:cxn modelId="{5F7DD04B-1718-4956-9C1D-5033F67ABB07}" type="presParOf" srcId="{AEAB5D04-702B-40BF-9C40-505653479C54}" destId="{E072D043-0005-46F5-A281-F9CBC1F4471D}" srcOrd="2" destOrd="0" presId="urn:microsoft.com/office/officeart/2018/2/layout/IconVerticalSolidList"/>
    <dgm:cxn modelId="{E41B3797-1D1C-4A65-81F0-789B8BEBAEFC}" type="presParOf" srcId="{AEAB5D04-702B-40BF-9C40-505653479C54}" destId="{76E6BDDA-AFD2-4B05-A382-09B9AC0489B4}" srcOrd="3" destOrd="0" presId="urn:microsoft.com/office/officeart/2018/2/layout/IconVerticalSolidList"/>
    <dgm:cxn modelId="{E4EF643B-A1F1-4E12-9224-2D1A688E034C}" type="presParOf" srcId="{A305C747-9654-4B6D-AC84-936A67BE4652}" destId="{ECE0525A-8F38-436E-982A-38DA0AA81E2B}" srcOrd="5" destOrd="0" presId="urn:microsoft.com/office/officeart/2018/2/layout/IconVerticalSolidList"/>
    <dgm:cxn modelId="{72771343-638D-4EB3-8973-01A3B1E395D3}" type="presParOf" srcId="{A305C747-9654-4B6D-AC84-936A67BE4652}" destId="{4FF8B263-B544-4C3A-9548-52EBCBF1CFBD}" srcOrd="6" destOrd="0" presId="urn:microsoft.com/office/officeart/2018/2/layout/IconVerticalSolidList"/>
    <dgm:cxn modelId="{CFD37C96-0D4D-41FA-871A-5C631BD3C1C2}" type="presParOf" srcId="{4FF8B263-B544-4C3A-9548-52EBCBF1CFBD}" destId="{20047250-B9F4-466B-A35F-23EB3B0D8C8C}" srcOrd="0" destOrd="0" presId="urn:microsoft.com/office/officeart/2018/2/layout/IconVerticalSolidList"/>
    <dgm:cxn modelId="{51C4D209-411B-446A-B958-4410BD99D79E}" type="presParOf" srcId="{4FF8B263-B544-4C3A-9548-52EBCBF1CFBD}" destId="{1CBE9F27-5B56-454A-857B-093659CB6732}" srcOrd="1" destOrd="0" presId="urn:microsoft.com/office/officeart/2018/2/layout/IconVerticalSolidList"/>
    <dgm:cxn modelId="{FC94A2E5-FBB0-4F12-8C35-581371700A15}" type="presParOf" srcId="{4FF8B263-B544-4C3A-9548-52EBCBF1CFBD}" destId="{2C977A36-8E16-45FB-A600-A799DB7F7343}" srcOrd="2" destOrd="0" presId="urn:microsoft.com/office/officeart/2018/2/layout/IconVerticalSolidList"/>
    <dgm:cxn modelId="{8EEB2574-B65C-46F1-88C4-E6A254B31CA0}" type="presParOf" srcId="{4FF8B263-B544-4C3A-9548-52EBCBF1CFBD}" destId="{B8E9702D-A50C-4912-9B35-61FB4386B47F}" srcOrd="3" destOrd="0" presId="urn:microsoft.com/office/officeart/2018/2/layout/IconVerticalSolidList"/>
    <dgm:cxn modelId="{F6C4E53C-84E0-49B4-8618-A2BAAE54F387}" type="presParOf" srcId="{A305C747-9654-4B6D-AC84-936A67BE4652}" destId="{A3C9801E-4E6D-4969-BDA3-F64337A6E650}" srcOrd="7" destOrd="0" presId="urn:microsoft.com/office/officeart/2018/2/layout/IconVerticalSolidList"/>
    <dgm:cxn modelId="{85E19E1D-03CC-4450-BAB8-743918E3CC13}" type="presParOf" srcId="{A305C747-9654-4B6D-AC84-936A67BE4652}" destId="{AB9D7550-0E5A-48C2-B021-E6C438673252}" srcOrd="8" destOrd="0" presId="urn:microsoft.com/office/officeart/2018/2/layout/IconVerticalSolidList"/>
    <dgm:cxn modelId="{466FE8AE-8204-489E-8E2C-9557EB8A356C}" type="presParOf" srcId="{AB9D7550-0E5A-48C2-B021-E6C438673252}" destId="{243DD3B7-456A-43D1-908B-3AEBF070EF3B}" srcOrd="0" destOrd="0" presId="urn:microsoft.com/office/officeart/2018/2/layout/IconVerticalSolidList"/>
    <dgm:cxn modelId="{1FECFEFA-BF36-4630-848A-E9CAB3E0B87D}" type="presParOf" srcId="{AB9D7550-0E5A-48C2-B021-E6C438673252}" destId="{884D96A7-BEBD-47A8-AC12-3619883789FB}" srcOrd="1" destOrd="0" presId="urn:microsoft.com/office/officeart/2018/2/layout/IconVerticalSolidList"/>
    <dgm:cxn modelId="{B513FA9B-3216-45A9-A59F-54B9A16FC584}" type="presParOf" srcId="{AB9D7550-0E5A-48C2-B021-E6C438673252}" destId="{DDE0C4D0-339A-4625-B532-C30040C2ADD2}" srcOrd="2" destOrd="0" presId="urn:microsoft.com/office/officeart/2018/2/layout/IconVerticalSolidList"/>
    <dgm:cxn modelId="{147791BA-0266-4C8D-91D9-E26C98CE31F1}" type="presParOf" srcId="{AB9D7550-0E5A-48C2-B021-E6C438673252}" destId="{5F8EDC20-38B4-45D9-BC62-EA00D369D66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0A52F1D-2E2E-4A86-98A8-FCDBF65C5ED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135BEF5-933E-4598-BE91-7816E9BB8E22}">
      <dgm:prSet/>
      <dgm:spPr/>
      <dgm:t>
        <a:bodyPr/>
        <a:lstStyle/>
        <a:p>
          <a:r>
            <a:rPr lang="en-US" dirty="0"/>
            <a:t>Fixed exemption: $50,000 (effective FY29)</a:t>
          </a:r>
        </a:p>
      </dgm:t>
    </dgm:pt>
    <dgm:pt modelId="{A0E00B35-1E09-4395-B57B-BBB2D58D70B9}" type="parTrans" cxnId="{5E326CD1-53B4-4C7E-B1F4-A29A2967075E}">
      <dgm:prSet/>
      <dgm:spPr/>
      <dgm:t>
        <a:bodyPr/>
        <a:lstStyle/>
        <a:p>
          <a:endParaRPr lang="en-US"/>
        </a:p>
      </dgm:t>
    </dgm:pt>
    <dgm:pt modelId="{94686882-727F-4408-B726-F327311A9E4E}" type="sibTrans" cxnId="{5E326CD1-53B4-4C7E-B1F4-A29A2967075E}">
      <dgm:prSet/>
      <dgm:spPr/>
      <dgm:t>
        <a:bodyPr/>
        <a:lstStyle/>
        <a:p>
          <a:endParaRPr lang="en-US"/>
        </a:p>
      </dgm:t>
    </dgm:pt>
    <dgm:pt modelId="{81DAEE1F-E09A-49BB-ACD6-D83464980F82}">
      <dgm:prSet/>
      <dgm:spPr/>
      <dgm:t>
        <a:bodyPr/>
        <a:lstStyle/>
        <a:p>
          <a:r>
            <a:rPr lang="en-US" dirty="0"/>
            <a:t>Percentage exemption: 5% to 35%</a:t>
          </a:r>
        </a:p>
      </dgm:t>
    </dgm:pt>
    <dgm:pt modelId="{E9F60B7E-07FF-4010-8843-A532EC782BFF}" type="parTrans" cxnId="{8C33D003-9E2D-4F34-9B79-013EF045EDB6}">
      <dgm:prSet/>
      <dgm:spPr/>
      <dgm:t>
        <a:bodyPr/>
        <a:lstStyle/>
        <a:p>
          <a:endParaRPr lang="en-US"/>
        </a:p>
      </dgm:t>
    </dgm:pt>
    <dgm:pt modelId="{E297796D-12D7-4959-A6DD-49DBB2A5B133}" type="sibTrans" cxnId="{8C33D003-9E2D-4F34-9B79-013EF045EDB6}">
      <dgm:prSet/>
      <dgm:spPr/>
      <dgm:t>
        <a:bodyPr/>
        <a:lstStyle/>
        <a:p>
          <a:endParaRPr lang="en-US"/>
        </a:p>
      </dgm:t>
    </dgm:pt>
    <dgm:pt modelId="{9F5F8577-38F0-4EBA-B0B6-CBEBB441BF12}">
      <dgm:prSet/>
      <dgm:spPr/>
      <dgm:t>
        <a:bodyPr/>
        <a:lstStyle/>
        <a:p>
          <a:r>
            <a:rPr lang="en-US" dirty="0"/>
            <a:t>Eligibility criteria, determined by Board, must include:</a:t>
          </a:r>
        </a:p>
      </dgm:t>
    </dgm:pt>
    <dgm:pt modelId="{6E9ACF7B-F80D-47E9-9618-54A6AAE0BA4D}" type="parTrans" cxnId="{2EFFD2BC-B6E7-490A-B2D3-22690F9B337F}">
      <dgm:prSet/>
      <dgm:spPr/>
      <dgm:t>
        <a:bodyPr/>
        <a:lstStyle/>
        <a:p>
          <a:endParaRPr lang="en-US"/>
        </a:p>
      </dgm:t>
    </dgm:pt>
    <dgm:pt modelId="{004F6034-09A2-4DD4-B072-541DB235103D}" type="sibTrans" cxnId="{2EFFD2BC-B6E7-490A-B2D3-22690F9B337F}">
      <dgm:prSet/>
      <dgm:spPr/>
      <dgm:t>
        <a:bodyPr/>
        <a:lstStyle/>
        <a:p>
          <a:endParaRPr lang="en-US"/>
        </a:p>
      </dgm:t>
    </dgm:pt>
    <dgm:pt modelId="{2FC91E21-3E85-40A0-ACDE-347591E36FFE}">
      <dgm:prSet/>
      <dgm:spPr/>
      <dgm:t>
        <a:bodyPr/>
        <a:lstStyle/>
        <a:p>
          <a:r>
            <a:rPr lang="en-US" dirty="0"/>
            <a:t>Primary residence (with proof requirements)</a:t>
          </a:r>
        </a:p>
      </dgm:t>
    </dgm:pt>
    <dgm:pt modelId="{B7E43C59-837F-437A-AAAC-F79DC25F2D1F}" type="parTrans" cxnId="{18F18F66-8898-4FFF-8807-C9B429B712DD}">
      <dgm:prSet/>
      <dgm:spPr/>
      <dgm:t>
        <a:bodyPr/>
        <a:lstStyle/>
        <a:p>
          <a:endParaRPr lang="en-US"/>
        </a:p>
      </dgm:t>
    </dgm:pt>
    <dgm:pt modelId="{AFE85FF0-E64A-4491-93A0-489EB1D33269}" type="sibTrans" cxnId="{18F18F66-8898-4FFF-8807-C9B429B712DD}">
      <dgm:prSet/>
      <dgm:spPr/>
      <dgm:t>
        <a:bodyPr/>
        <a:lstStyle/>
        <a:p>
          <a:endParaRPr lang="en-US"/>
        </a:p>
      </dgm:t>
    </dgm:pt>
    <dgm:pt modelId="{125BBA7C-AAE3-4BDF-99F8-98F58A6D5860}">
      <dgm:prSet/>
      <dgm:spPr/>
      <dgm:t>
        <a:bodyPr/>
        <a:lstStyle/>
        <a:p>
          <a:r>
            <a:rPr lang="en-US" dirty="0"/>
            <a:t>Length of residency</a:t>
          </a:r>
        </a:p>
      </dgm:t>
    </dgm:pt>
    <dgm:pt modelId="{C9F6453A-ECC7-4C70-8554-9F4DE83565C5}" type="parTrans" cxnId="{39DB5B25-5FE7-435B-94B9-216D600FFA48}">
      <dgm:prSet/>
      <dgm:spPr/>
      <dgm:t>
        <a:bodyPr/>
        <a:lstStyle/>
        <a:p>
          <a:endParaRPr lang="en-US"/>
        </a:p>
      </dgm:t>
    </dgm:pt>
    <dgm:pt modelId="{1BE2F95D-72D4-43E9-809A-4B75013659C0}" type="sibTrans" cxnId="{39DB5B25-5FE7-435B-94B9-216D600FFA48}">
      <dgm:prSet/>
      <dgm:spPr/>
      <dgm:t>
        <a:bodyPr/>
        <a:lstStyle/>
        <a:p>
          <a:endParaRPr lang="en-US"/>
        </a:p>
      </dgm:t>
    </dgm:pt>
    <dgm:pt modelId="{E2AA8534-C1C7-4840-A56A-0A6A8EACCE20}">
      <dgm:prSet/>
      <dgm:spPr/>
      <dgm:t>
        <a:bodyPr/>
        <a:lstStyle/>
        <a:p>
          <a:r>
            <a:rPr lang="en-US" dirty="0"/>
            <a:t>Property value cap</a:t>
          </a:r>
        </a:p>
      </dgm:t>
    </dgm:pt>
    <dgm:pt modelId="{C36BE3F4-6ACE-404D-A553-89439BAB8D7B}" type="parTrans" cxnId="{734E71FB-2E1C-4A96-A725-616C6DEDCD3F}">
      <dgm:prSet/>
      <dgm:spPr/>
      <dgm:t>
        <a:bodyPr/>
        <a:lstStyle/>
        <a:p>
          <a:endParaRPr lang="en-US"/>
        </a:p>
      </dgm:t>
    </dgm:pt>
    <dgm:pt modelId="{BF87A088-34E8-4288-9CA4-80A947A50139}" type="sibTrans" cxnId="{734E71FB-2E1C-4A96-A725-616C6DEDCD3F}">
      <dgm:prSet/>
      <dgm:spPr/>
      <dgm:t>
        <a:bodyPr/>
        <a:lstStyle/>
        <a:p>
          <a:endParaRPr lang="en-US"/>
        </a:p>
      </dgm:t>
    </dgm:pt>
    <dgm:pt modelId="{5420A06A-492E-41D4-A933-1EF914C136B5}">
      <dgm:prSet phldrT="[Text]" phldr="0"/>
      <dgm:spPr/>
      <dgm:t>
        <a:bodyPr/>
        <a:lstStyle/>
        <a:p>
          <a:r>
            <a:rPr lang="en-US" dirty="0"/>
            <a:t>Filing deadline and proof requirements must be established</a:t>
          </a:r>
        </a:p>
      </dgm:t>
    </dgm:pt>
    <dgm:pt modelId="{C8044F0C-B207-4D92-AA9F-169938D84D35}" type="parTrans" cxnId="{FC3EF8FB-9BF3-4541-8EE4-9CA583E4E19F}">
      <dgm:prSet/>
      <dgm:spPr/>
      <dgm:t>
        <a:bodyPr/>
        <a:lstStyle/>
        <a:p>
          <a:endParaRPr lang="en-US"/>
        </a:p>
      </dgm:t>
    </dgm:pt>
    <dgm:pt modelId="{B375EEEB-0ACF-4BD4-911D-5280138D57E8}" type="sibTrans" cxnId="{FC3EF8FB-9BF3-4541-8EE4-9CA583E4E19F}">
      <dgm:prSet/>
      <dgm:spPr/>
      <dgm:t>
        <a:bodyPr/>
        <a:lstStyle/>
        <a:p>
          <a:endParaRPr lang="en-US"/>
        </a:p>
      </dgm:t>
    </dgm:pt>
    <dgm:pt modelId="{10FB4484-D55E-41A7-AE47-1324403082EF}">
      <dgm:prSet/>
      <dgm:spPr/>
      <dgm:t>
        <a:bodyPr/>
        <a:lstStyle/>
        <a:p>
          <a:r>
            <a:rPr lang="en-US" dirty="0"/>
            <a:t>Annual application and verification process must be established</a:t>
          </a:r>
        </a:p>
      </dgm:t>
    </dgm:pt>
    <dgm:pt modelId="{DBD5D05D-5309-4E56-8B09-8EA726599699}" type="parTrans" cxnId="{02531433-2A40-42CE-A149-5A848E6E30C6}">
      <dgm:prSet/>
      <dgm:spPr/>
      <dgm:t>
        <a:bodyPr/>
        <a:lstStyle/>
        <a:p>
          <a:endParaRPr lang="en-US"/>
        </a:p>
      </dgm:t>
    </dgm:pt>
    <dgm:pt modelId="{EE1C44C8-6DF0-4F14-8613-57DE5CF5411C}" type="sibTrans" cxnId="{02531433-2A40-42CE-A149-5A848E6E30C6}">
      <dgm:prSet/>
      <dgm:spPr/>
      <dgm:t>
        <a:bodyPr/>
        <a:lstStyle/>
        <a:p>
          <a:endParaRPr lang="en-US"/>
        </a:p>
      </dgm:t>
    </dgm:pt>
    <dgm:pt modelId="{195B170D-FE60-4547-9A49-906685935483}" type="pres">
      <dgm:prSet presAssocID="{60A52F1D-2E2E-4A86-98A8-FCDBF65C5ED5}" presName="linear" presStyleCnt="0">
        <dgm:presLayoutVars>
          <dgm:animLvl val="lvl"/>
          <dgm:resizeHandles val="exact"/>
        </dgm:presLayoutVars>
      </dgm:prSet>
      <dgm:spPr/>
    </dgm:pt>
    <dgm:pt modelId="{B56E7D0F-F055-48BF-B268-A700A908EFF7}" type="pres">
      <dgm:prSet presAssocID="{C135BEF5-933E-4598-BE91-7816E9BB8E22}" presName="parentText" presStyleLbl="node1" presStyleIdx="0" presStyleCnt="5">
        <dgm:presLayoutVars>
          <dgm:chMax val="0"/>
          <dgm:bulletEnabled val="1"/>
        </dgm:presLayoutVars>
      </dgm:prSet>
      <dgm:spPr/>
    </dgm:pt>
    <dgm:pt modelId="{3EECEDAC-5CC4-4ECF-AFF6-8F7DAD2269CD}" type="pres">
      <dgm:prSet presAssocID="{94686882-727F-4408-B726-F327311A9E4E}" presName="spacer" presStyleCnt="0"/>
      <dgm:spPr/>
    </dgm:pt>
    <dgm:pt modelId="{AB2CE122-75B0-4191-B812-6C5122A9D4DF}" type="pres">
      <dgm:prSet presAssocID="{81DAEE1F-E09A-49BB-ACD6-D83464980F82}" presName="parentText" presStyleLbl="node1" presStyleIdx="1" presStyleCnt="5">
        <dgm:presLayoutVars>
          <dgm:chMax val="0"/>
          <dgm:bulletEnabled val="1"/>
        </dgm:presLayoutVars>
      </dgm:prSet>
      <dgm:spPr/>
    </dgm:pt>
    <dgm:pt modelId="{ABC2BF35-9544-4BCE-964C-FB521B5F9953}" type="pres">
      <dgm:prSet presAssocID="{E297796D-12D7-4959-A6DD-49DBB2A5B133}" presName="spacer" presStyleCnt="0"/>
      <dgm:spPr/>
    </dgm:pt>
    <dgm:pt modelId="{90602177-D033-47C6-98BB-A9987283E4BA}" type="pres">
      <dgm:prSet presAssocID="{9F5F8577-38F0-4EBA-B0B6-CBEBB441BF12}" presName="parentText" presStyleLbl="node1" presStyleIdx="2" presStyleCnt="5">
        <dgm:presLayoutVars>
          <dgm:chMax val="0"/>
          <dgm:bulletEnabled val="1"/>
        </dgm:presLayoutVars>
      </dgm:prSet>
      <dgm:spPr/>
    </dgm:pt>
    <dgm:pt modelId="{1DE3B041-655C-4774-8398-3EF1154982B3}" type="pres">
      <dgm:prSet presAssocID="{9F5F8577-38F0-4EBA-B0B6-CBEBB441BF12}" presName="childText" presStyleLbl="revTx" presStyleIdx="0" presStyleCnt="1">
        <dgm:presLayoutVars>
          <dgm:bulletEnabled val="1"/>
        </dgm:presLayoutVars>
      </dgm:prSet>
      <dgm:spPr/>
    </dgm:pt>
    <dgm:pt modelId="{020147BD-E908-4EDF-A40A-2A526AA19748}" type="pres">
      <dgm:prSet presAssocID="{10FB4484-D55E-41A7-AE47-1324403082EF}" presName="parentText" presStyleLbl="node1" presStyleIdx="3" presStyleCnt="5">
        <dgm:presLayoutVars>
          <dgm:chMax val="0"/>
          <dgm:bulletEnabled val="1"/>
        </dgm:presLayoutVars>
      </dgm:prSet>
      <dgm:spPr/>
    </dgm:pt>
    <dgm:pt modelId="{A6AA5AB6-6156-4BCE-996F-AEF596EEFC94}" type="pres">
      <dgm:prSet presAssocID="{EE1C44C8-6DF0-4F14-8613-57DE5CF5411C}" presName="spacer" presStyleCnt="0"/>
      <dgm:spPr/>
    </dgm:pt>
    <dgm:pt modelId="{7254DEAB-EE09-4CD6-8606-8A3DB82B9948}" type="pres">
      <dgm:prSet presAssocID="{5420A06A-492E-41D4-A933-1EF914C136B5}" presName="parentText" presStyleLbl="node1" presStyleIdx="4" presStyleCnt="5">
        <dgm:presLayoutVars>
          <dgm:chMax val="0"/>
          <dgm:bulletEnabled val="1"/>
        </dgm:presLayoutVars>
      </dgm:prSet>
      <dgm:spPr/>
    </dgm:pt>
  </dgm:ptLst>
  <dgm:cxnLst>
    <dgm:cxn modelId="{8C33D003-9E2D-4F34-9B79-013EF045EDB6}" srcId="{60A52F1D-2E2E-4A86-98A8-FCDBF65C5ED5}" destId="{81DAEE1F-E09A-49BB-ACD6-D83464980F82}" srcOrd="1" destOrd="0" parTransId="{E9F60B7E-07FF-4010-8843-A532EC782BFF}" sibTransId="{E297796D-12D7-4959-A6DD-49DBB2A5B133}"/>
    <dgm:cxn modelId="{8C53390B-0004-4A64-A757-A5A4B40814FE}" type="presOf" srcId="{81DAEE1F-E09A-49BB-ACD6-D83464980F82}" destId="{AB2CE122-75B0-4191-B812-6C5122A9D4DF}" srcOrd="0" destOrd="0" presId="urn:microsoft.com/office/officeart/2005/8/layout/vList2"/>
    <dgm:cxn modelId="{71CD4715-31BC-4F0C-8B4E-7540EAAEB829}" type="presOf" srcId="{125BBA7C-AAE3-4BDF-99F8-98F58A6D5860}" destId="{1DE3B041-655C-4774-8398-3EF1154982B3}" srcOrd="0" destOrd="1" presId="urn:microsoft.com/office/officeart/2005/8/layout/vList2"/>
    <dgm:cxn modelId="{39DB5B25-5FE7-435B-94B9-216D600FFA48}" srcId="{9F5F8577-38F0-4EBA-B0B6-CBEBB441BF12}" destId="{125BBA7C-AAE3-4BDF-99F8-98F58A6D5860}" srcOrd="1" destOrd="0" parTransId="{C9F6453A-ECC7-4C70-8554-9F4DE83565C5}" sibTransId="{1BE2F95D-72D4-43E9-809A-4B75013659C0}"/>
    <dgm:cxn modelId="{02531433-2A40-42CE-A149-5A848E6E30C6}" srcId="{60A52F1D-2E2E-4A86-98A8-FCDBF65C5ED5}" destId="{10FB4484-D55E-41A7-AE47-1324403082EF}" srcOrd="3" destOrd="0" parTransId="{DBD5D05D-5309-4E56-8B09-8EA726599699}" sibTransId="{EE1C44C8-6DF0-4F14-8613-57DE5CF5411C}"/>
    <dgm:cxn modelId="{569ADE38-1F67-46DE-9B34-90D8A8A4DC39}" type="presOf" srcId="{10FB4484-D55E-41A7-AE47-1324403082EF}" destId="{020147BD-E908-4EDF-A40A-2A526AA19748}" srcOrd="0" destOrd="0" presId="urn:microsoft.com/office/officeart/2005/8/layout/vList2"/>
    <dgm:cxn modelId="{18F18F66-8898-4FFF-8807-C9B429B712DD}" srcId="{9F5F8577-38F0-4EBA-B0B6-CBEBB441BF12}" destId="{2FC91E21-3E85-40A0-ACDE-347591E36FFE}" srcOrd="0" destOrd="0" parTransId="{B7E43C59-837F-437A-AAAC-F79DC25F2D1F}" sibTransId="{AFE85FF0-E64A-4491-93A0-489EB1D33269}"/>
    <dgm:cxn modelId="{59775785-5EE5-46CF-A1CD-BE4666F22AAA}" type="presOf" srcId="{9F5F8577-38F0-4EBA-B0B6-CBEBB441BF12}" destId="{90602177-D033-47C6-98BB-A9987283E4BA}" srcOrd="0" destOrd="0" presId="urn:microsoft.com/office/officeart/2005/8/layout/vList2"/>
    <dgm:cxn modelId="{8A121B99-8ECD-4C9B-96AD-0DB7FD367486}" type="presOf" srcId="{2FC91E21-3E85-40A0-ACDE-347591E36FFE}" destId="{1DE3B041-655C-4774-8398-3EF1154982B3}" srcOrd="0" destOrd="0" presId="urn:microsoft.com/office/officeart/2005/8/layout/vList2"/>
    <dgm:cxn modelId="{23E35CB4-4504-4AD8-8C1C-C82C8F903F00}" type="presOf" srcId="{60A52F1D-2E2E-4A86-98A8-FCDBF65C5ED5}" destId="{195B170D-FE60-4547-9A49-906685935483}" srcOrd="0" destOrd="0" presId="urn:microsoft.com/office/officeart/2005/8/layout/vList2"/>
    <dgm:cxn modelId="{2EFFD2BC-B6E7-490A-B2D3-22690F9B337F}" srcId="{60A52F1D-2E2E-4A86-98A8-FCDBF65C5ED5}" destId="{9F5F8577-38F0-4EBA-B0B6-CBEBB441BF12}" srcOrd="2" destOrd="0" parTransId="{6E9ACF7B-F80D-47E9-9618-54A6AAE0BA4D}" sibTransId="{004F6034-09A2-4DD4-B072-541DB235103D}"/>
    <dgm:cxn modelId="{5E326CD1-53B4-4C7E-B1F4-A29A2967075E}" srcId="{60A52F1D-2E2E-4A86-98A8-FCDBF65C5ED5}" destId="{C135BEF5-933E-4598-BE91-7816E9BB8E22}" srcOrd="0" destOrd="0" parTransId="{A0E00B35-1E09-4395-B57B-BBB2D58D70B9}" sibTransId="{94686882-727F-4408-B726-F327311A9E4E}"/>
    <dgm:cxn modelId="{F920D4D8-16CE-4471-90D2-DF5C7B143874}" type="presOf" srcId="{5420A06A-492E-41D4-A933-1EF914C136B5}" destId="{7254DEAB-EE09-4CD6-8606-8A3DB82B9948}" srcOrd="0" destOrd="0" presId="urn:microsoft.com/office/officeart/2005/8/layout/vList2"/>
    <dgm:cxn modelId="{1FB0A1DC-7FCF-485C-93A4-21EBFFAABFDF}" type="presOf" srcId="{C135BEF5-933E-4598-BE91-7816E9BB8E22}" destId="{B56E7D0F-F055-48BF-B268-A700A908EFF7}" srcOrd="0" destOrd="0" presId="urn:microsoft.com/office/officeart/2005/8/layout/vList2"/>
    <dgm:cxn modelId="{65CAEBF6-5467-46AC-9E92-7D8C1A57B571}" type="presOf" srcId="{E2AA8534-C1C7-4840-A56A-0A6A8EACCE20}" destId="{1DE3B041-655C-4774-8398-3EF1154982B3}" srcOrd="0" destOrd="2" presId="urn:microsoft.com/office/officeart/2005/8/layout/vList2"/>
    <dgm:cxn modelId="{734E71FB-2E1C-4A96-A725-616C6DEDCD3F}" srcId="{9F5F8577-38F0-4EBA-B0B6-CBEBB441BF12}" destId="{E2AA8534-C1C7-4840-A56A-0A6A8EACCE20}" srcOrd="2" destOrd="0" parTransId="{C36BE3F4-6ACE-404D-A553-89439BAB8D7B}" sibTransId="{BF87A088-34E8-4288-9CA4-80A947A50139}"/>
    <dgm:cxn modelId="{FC3EF8FB-9BF3-4541-8EE4-9CA583E4E19F}" srcId="{60A52F1D-2E2E-4A86-98A8-FCDBF65C5ED5}" destId="{5420A06A-492E-41D4-A933-1EF914C136B5}" srcOrd="4" destOrd="0" parTransId="{C8044F0C-B207-4D92-AA9F-169938D84D35}" sibTransId="{B375EEEB-0ACF-4BD4-911D-5280138D57E8}"/>
    <dgm:cxn modelId="{B2B0123C-D3C3-4E51-92C1-6C241B471E97}" type="presParOf" srcId="{195B170D-FE60-4547-9A49-906685935483}" destId="{B56E7D0F-F055-48BF-B268-A700A908EFF7}" srcOrd="0" destOrd="0" presId="urn:microsoft.com/office/officeart/2005/8/layout/vList2"/>
    <dgm:cxn modelId="{AE03FA93-2642-403B-A95B-A641C5224DC9}" type="presParOf" srcId="{195B170D-FE60-4547-9A49-906685935483}" destId="{3EECEDAC-5CC4-4ECF-AFF6-8F7DAD2269CD}" srcOrd="1" destOrd="0" presId="urn:microsoft.com/office/officeart/2005/8/layout/vList2"/>
    <dgm:cxn modelId="{12203EB4-2A2B-4D0E-88D2-3977A970EA91}" type="presParOf" srcId="{195B170D-FE60-4547-9A49-906685935483}" destId="{AB2CE122-75B0-4191-B812-6C5122A9D4DF}" srcOrd="2" destOrd="0" presId="urn:microsoft.com/office/officeart/2005/8/layout/vList2"/>
    <dgm:cxn modelId="{85629561-3A20-4355-8248-FE83BA7908C0}" type="presParOf" srcId="{195B170D-FE60-4547-9A49-906685935483}" destId="{ABC2BF35-9544-4BCE-964C-FB521B5F9953}" srcOrd="3" destOrd="0" presId="urn:microsoft.com/office/officeart/2005/8/layout/vList2"/>
    <dgm:cxn modelId="{EA17E790-B043-4868-BC65-3B795E6787BD}" type="presParOf" srcId="{195B170D-FE60-4547-9A49-906685935483}" destId="{90602177-D033-47C6-98BB-A9987283E4BA}" srcOrd="4" destOrd="0" presId="urn:microsoft.com/office/officeart/2005/8/layout/vList2"/>
    <dgm:cxn modelId="{3E131887-0DC2-4B71-80EF-4130450F69F4}" type="presParOf" srcId="{195B170D-FE60-4547-9A49-906685935483}" destId="{1DE3B041-655C-4774-8398-3EF1154982B3}" srcOrd="5" destOrd="0" presId="urn:microsoft.com/office/officeart/2005/8/layout/vList2"/>
    <dgm:cxn modelId="{1BDE12AD-A6EF-4F6C-A70D-E35B48CA8770}" type="presParOf" srcId="{195B170D-FE60-4547-9A49-906685935483}" destId="{020147BD-E908-4EDF-A40A-2A526AA19748}" srcOrd="6" destOrd="0" presId="urn:microsoft.com/office/officeart/2005/8/layout/vList2"/>
    <dgm:cxn modelId="{E79FBCCA-82F5-4ADA-8FDE-C9D01C001987}" type="presParOf" srcId="{195B170D-FE60-4547-9A49-906685935483}" destId="{A6AA5AB6-6156-4BCE-996F-AEF596EEFC94}" srcOrd="7" destOrd="0" presId="urn:microsoft.com/office/officeart/2005/8/layout/vList2"/>
    <dgm:cxn modelId="{A6F24A90-A0D0-4F82-934B-C3ACE957DB7E}" type="presParOf" srcId="{195B170D-FE60-4547-9A49-906685935483}" destId="{7254DEAB-EE09-4CD6-8606-8A3DB82B9948}"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A2B3B06-CB40-47A6-BC1F-1D213F7523E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4C8CCCC-C662-49E9-B176-BF337C6FF1C9}">
      <dgm:prSet/>
      <dgm:spPr/>
      <dgm:t>
        <a:bodyPr/>
        <a:lstStyle/>
        <a:p>
          <a:r>
            <a:rPr lang="en-US" dirty="0"/>
            <a:t>Percentage of owner-occupied vs renter-occupied. What type of housing exists within the community?</a:t>
          </a:r>
        </a:p>
      </dgm:t>
    </dgm:pt>
    <dgm:pt modelId="{CAD87870-BBDB-47CE-AA47-04B972C86A2D}" type="parTrans" cxnId="{15171089-2C1E-4EE7-B022-47D0E66528E5}">
      <dgm:prSet/>
      <dgm:spPr/>
      <dgm:t>
        <a:bodyPr/>
        <a:lstStyle/>
        <a:p>
          <a:endParaRPr lang="en-US"/>
        </a:p>
      </dgm:t>
    </dgm:pt>
    <dgm:pt modelId="{38F6E385-331D-4C5A-9693-45ECFE74E5FB}" type="sibTrans" cxnId="{15171089-2C1E-4EE7-B022-47D0E66528E5}">
      <dgm:prSet/>
      <dgm:spPr/>
      <dgm:t>
        <a:bodyPr/>
        <a:lstStyle/>
        <a:p>
          <a:endParaRPr lang="en-US"/>
        </a:p>
      </dgm:t>
    </dgm:pt>
    <dgm:pt modelId="{1F1DF182-8521-4316-9234-4CCF371A7CA6}">
      <dgm:prSet/>
      <dgm:spPr/>
      <dgm:t>
        <a:bodyPr/>
        <a:lstStyle/>
        <a:p>
          <a:r>
            <a:rPr lang="en-US" dirty="0"/>
            <a:t>How would exempting a portion of owner-occupied residential value affect the distribution of the tax levy?</a:t>
          </a:r>
        </a:p>
      </dgm:t>
    </dgm:pt>
    <dgm:pt modelId="{26461449-4457-4A7D-8283-522A0711E462}" type="parTrans" cxnId="{C2491917-31C4-4AE2-8B1A-E27316CA0BAD}">
      <dgm:prSet/>
      <dgm:spPr/>
      <dgm:t>
        <a:bodyPr/>
        <a:lstStyle/>
        <a:p>
          <a:endParaRPr lang="en-US"/>
        </a:p>
      </dgm:t>
    </dgm:pt>
    <dgm:pt modelId="{E2013AAA-4EB1-4289-8530-522CE3E3246E}" type="sibTrans" cxnId="{C2491917-31C4-4AE2-8B1A-E27316CA0BAD}">
      <dgm:prSet/>
      <dgm:spPr/>
      <dgm:t>
        <a:bodyPr/>
        <a:lstStyle/>
        <a:p>
          <a:endParaRPr lang="en-US"/>
        </a:p>
      </dgm:t>
    </dgm:pt>
    <dgm:pt modelId="{B9A95C7B-006B-4078-9C76-4E27DFFE745D}">
      <dgm:prSet/>
      <dgm:spPr/>
      <dgm:t>
        <a:bodyPr/>
        <a:lstStyle/>
        <a:p>
          <a:r>
            <a:rPr lang="en-US" dirty="0"/>
            <a:t>What resources and ongoing administrative processes would be required to implement and maintain the exemption?</a:t>
          </a:r>
        </a:p>
      </dgm:t>
    </dgm:pt>
    <dgm:pt modelId="{AEA29B32-23EC-4D16-8E02-0F6A9C3D72E0}" type="parTrans" cxnId="{B88F13B7-4547-4438-9DC8-CD6AC50E6462}">
      <dgm:prSet/>
      <dgm:spPr/>
      <dgm:t>
        <a:bodyPr/>
        <a:lstStyle/>
        <a:p>
          <a:endParaRPr lang="en-US"/>
        </a:p>
      </dgm:t>
    </dgm:pt>
    <dgm:pt modelId="{D85BFBC2-5F12-4EB6-AE44-D8778EB6B6D8}" type="sibTrans" cxnId="{B88F13B7-4547-4438-9DC8-CD6AC50E6462}">
      <dgm:prSet/>
      <dgm:spPr/>
      <dgm:t>
        <a:bodyPr/>
        <a:lstStyle/>
        <a:p>
          <a:endParaRPr lang="en-US"/>
        </a:p>
      </dgm:t>
    </dgm:pt>
    <dgm:pt modelId="{BEDB6E0E-976A-4AF4-A2E6-9C0908B3306F}" type="pres">
      <dgm:prSet presAssocID="{0A2B3B06-CB40-47A6-BC1F-1D213F7523E3}" presName="root" presStyleCnt="0">
        <dgm:presLayoutVars>
          <dgm:dir/>
          <dgm:resizeHandles val="exact"/>
        </dgm:presLayoutVars>
      </dgm:prSet>
      <dgm:spPr/>
    </dgm:pt>
    <dgm:pt modelId="{B4998C54-0873-4EE2-9388-CDADAA501331}" type="pres">
      <dgm:prSet presAssocID="{14C8CCCC-C662-49E9-B176-BF337C6FF1C9}" presName="compNode" presStyleCnt="0"/>
      <dgm:spPr/>
    </dgm:pt>
    <dgm:pt modelId="{BB9E5D1A-A825-41AF-B351-F157C4C04F38}" type="pres">
      <dgm:prSet presAssocID="{14C8CCCC-C662-49E9-B176-BF337C6FF1C9}" presName="bgRect" presStyleLbl="bgShp" presStyleIdx="0" presStyleCnt="3"/>
      <dgm:spPr/>
    </dgm:pt>
    <dgm:pt modelId="{D8362FE1-9EA4-4C62-BE42-1EB2843FB325}" type="pres">
      <dgm:prSet presAssocID="{14C8CCCC-C662-49E9-B176-BF337C6FF1C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ouse"/>
        </a:ext>
      </dgm:extLst>
    </dgm:pt>
    <dgm:pt modelId="{253EAA30-5B77-4952-838D-EB1D2D7438C0}" type="pres">
      <dgm:prSet presAssocID="{14C8CCCC-C662-49E9-B176-BF337C6FF1C9}" presName="spaceRect" presStyleCnt="0"/>
      <dgm:spPr/>
    </dgm:pt>
    <dgm:pt modelId="{45D645C5-49FB-4939-9280-F81C05760CB3}" type="pres">
      <dgm:prSet presAssocID="{14C8CCCC-C662-49E9-B176-BF337C6FF1C9}" presName="parTx" presStyleLbl="revTx" presStyleIdx="0" presStyleCnt="3">
        <dgm:presLayoutVars>
          <dgm:chMax val="0"/>
          <dgm:chPref val="0"/>
        </dgm:presLayoutVars>
      </dgm:prSet>
      <dgm:spPr/>
    </dgm:pt>
    <dgm:pt modelId="{6E337966-5960-445A-BBED-8D7AE39472C9}" type="pres">
      <dgm:prSet presAssocID="{38F6E385-331D-4C5A-9693-45ECFE74E5FB}" presName="sibTrans" presStyleCnt="0"/>
      <dgm:spPr/>
    </dgm:pt>
    <dgm:pt modelId="{97219042-81BA-45B6-8E28-78BA24973147}" type="pres">
      <dgm:prSet presAssocID="{1F1DF182-8521-4316-9234-4CCF371A7CA6}" presName="compNode" presStyleCnt="0"/>
      <dgm:spPr/>
    </dgm:pt>
    <dgm:pt modelId="{D26F8DB1-66EE-477C-AD3D-FDB32F15DEC8}" type="pres">
      <dgm:prSet presAssocID="{1F1DF182-8521-4316-9234-4CCF371A7CA6}" presName="bgRect" presStyleLbl="bgShp" presStyleIdx="1" presStyleCnt="3"/>
      <dgm:spPr/>
    </dgm:pt>
    <dgm:pt modelId="{102D87C3-F42D-4CB6-95DA-5A3EC4361186}" type="pres">
      <dgm:prSet presAssocID="{1F1DF182-8521-4316-9234-4CCF371A7CA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88DA9547-3F3D-4C23-9A14-14DB71136295}" type="pres">
      <dgm:prSet presAssocID="{1F1DF182-8521-4316-9234-4CCF371A7CA6}" presName="spaceRect" presStyleCnt="0"/>
      <dgm:spPr/>
    </dgm:pt>
    <dgm:pt modelId="{1E190369-863B-4FAE-AC1A-777CE18288B2}" type="pres">
      <dgm:prSet presAssocID="{1F1DF182-8521-4316-9234-4CCF371A7CA6}" presName="parTx" presStyleLbl="revTx" presStyleIdx="1" presStyleCnt="3">
        <dgm:presLayoutVars>
          <dgm:chMax val="0"/>
          <dgm:chPref val="0"/>
        </dgm:presLayoutVars>
      </dgm:prSet>
      <dgm:spPr/>
    </dgm:pt>
    <dgm:pt modelId="{6DBB657D-A548-490F-9FED-B062019A733A}" type="pres">
      <dgm:prSet presAssocID="{E2013AAA-4EB1-4289-8530-522CE3E3246E}" presName="sibTrans" presStyleCnt="0"/>
      <dgm:spPr/>
    </dgm:pt>
    <dgm:pt modelId="{550A9D37-7356-4FAD-8EEF-04DE0F38AD12}" type="pres">
      <dgm:prSet presAssocID="{B9A95C7B-006B-4078-9C76-4E27DFFE745D}" presName="compNode" presStyleCnt="0"/>
      <dgm:spPr/>
    </dgm:pt>
    <dgm:pt modelId="{56C2D47B-F855-44D1-A8D9-2DC253271CBD}" type="pres">
      <dgm:prSet presAssocID="{B9A95C7B-006B-4078-9C76-4E27DFFE745D}" presName="bgRect" presStyleLbl="bgShp" presStyleIdx="2" presStyleCnt="3"/>
      <dgm:spPr/>
    </dgm:pt>
    <dgm:pt modelId="{B82F75AD-9420-4564-A035-8709917323D8}" type="pres">
      <dgm:prSet presAssocID="{B9A95C7B-006B-4078-9C76-4E27DFFE745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opwatch"/>
        </a:ext>
      </dgm:extLst>
    </dgm:pt>
    <dgm:pt modelId="{1C8F3408-2335-4F32-B08F-B6B30F5A5098}" type="pres">
      <dgm:prSet presAssocID="{B9A95C7B-006B-4078-9C76-4E27DFFE745D}" presName="spaceRect" presStyleCnt="0"/>
      <dgm:spPr/>
    </dgm:pt>
    <dgm:pt modelId="{802DC265-BF8B-453B-880D-BB216E6B157F}" type="pres">
      <dgm:prSet presAssocID="{B9A95C7B-006B-4078-9C76-4E27DFFE745D}" presName="parTx" presStyleLbl="revTx" presStyleIdx="2" presStyleCnt="3">
        <dgm:presLayoutVars>
          <dgm:chMax val="0"/>
          <dgm:chPref val="0"/>
        </dgm:presLayoutVars>
      </dgm:prSet>
      <dgm:spPr/>
    </dgm:pt>
  </dgm:ptLst>
  <dgm:cxnLst>
    <dgm:cxn modelId="{C2491917-31C4-4AE2-8B1A-E27316CA0BAD}" srcId="{0A2B3B06-CB40-47A6-BC1F-1D213F7523E3}" destId="{1F1DF182-8521-4316-9234-4CCF371A7CA6}" srcOrd="1" destOrd="0" parTransId="{26461449-4457-4A7D-8283-522A0711E462}" sibTransId="{E2013AAA-4EB1-4289-8530-522CE3E3246E}"/>
    <dgm:cxn modelId="{6526B521-AD07-4D06-8D38-BCE51570FE83}" type="presOf" srcId="{1F1DF182-8521-4316-9234-4CCF371A7CA6}" destId="{1E190369-863B-4FAE-AC1A-777CE18288B2}" srcOrd="0" destOrd="0" presId="urn:microsoft.com/office/officeart/2018/2/layout/IconVerticalSolidList"/>
    <dgm:cxn modelId="{22208E2A-E8D2-4EDC-9466-8F3E3BCFAAE3}" type="presOf" srcId="{B9A95C7B-006B-4078-9C76-4E27DFFE745D}" destId="{802DC265-BF8B-453B-880D-BB216E6B157F}" srcOrd="0" destOrd="0" presId="urn:microsoft.com/office/officeart/2018/2/layout/IconVerticalSolidList"/>
    <dgm:cxn modelId="{5FA1F732-D42D-4F59-8095-951304F133CB}" type="presOf" srcId="{0A2B3B06-CB40-47A6-BC1F-1D213F7523E3}" destId="{BEDB6E0E-976A-4AF4-A2E6-9C0908B3306F}" srcOrd="0" destOrd="0" presId="urn:microsoft.com/office/officeart/2018/2/layout/IconVerticalSolidList"/>
    <dgm:cxn modelId="{15171089-2C1E-4EE7-B022-47D0E66528E5}" srcId="{0A2B3B06-CB40-47A6-BC1F-1D213F7523E3}" destId="{14C8CCCC-C662-49E9-B176-BF337C6FF1C9}" srcOrd="0" destOrd="0" parTransId="{CAD87870-BBDB-47CE-AA47-04B972C86A2D}" sibTransId="{38F6E385-331D-4C5A-9693-45ECFE74E5FB}"/>
    <dgm:cxn modelId="{B88F13B7-4547-4438-9DC8-CD6AC50E6462}" srcId="{0A2B3B06-CB40-47A6-BC1F-1D213F7523E3}" destId="{B9A95C7B-006B-4078-9C76-4E27DFFE745D}" srcOrd="2" destOrd="0" parTransId="{AEA29B32-23EC-4D16-8E02-0F6A9C3D72E0}" sibTransId="{D85BFBC2-5F12-4EB6-AE44-D8778EB6B6D8}"/>
    <dgm:cxn modelId="{86E540CD-BB93-4E90-8BF0-5A991E95C9CA}" type="presOf" srcId="{14C8CCCC-C662-49E9-B176-BF337C6FF1C9}" destId="{45D645C5-49FB-4939-9280-F81C05760CB3}" srcOrd="0" destOrd="0" presId="urn:microsoft.com/office/officeart/2018/2/layout/IconVerticalSolidList"/>
    <dgm:cxn modelId="{DC1D6F57-63A3-4111-9AB0-60ED8729D781}" type="presParOf" srcId="{BEDB6E0E-976A-4AF4-A2E6-9C0908B3306F}" destId="{B4998C54-0873-4EE2-9388-CDADAA501331}" srcOrd="0" destOrd="0" presId="urn:microsoft.com/office/officeart/2018/2/layout/IconVerticalSolidList"/>
    <dgm:cxn modelId="{EE7ED5E4-9D0A-470F-BE78-6E80657CB670}" type="presParOf" srcId="{B4998C54-0873-4EE2-9388-CDADAA501331}" destId="{BB9E5D1A-A825-41AF-B351-F157C4C04F38}" srcOrd="0" destOrd="0" presId="urn:microsoft.com/office/officeart/2018/2/layout/IconVerticalSolidList"/>
    <dgm:cxn modelId="{23AAA5A4-AF5C-4C4D-8863-3506BF44B66F}" type="presParOf" srcId="{B4998C54-0873-4EE2-9388-CDADAA501331}" destId="{D8362FE1-9EA4-4C62-BE42-1EB2843FB325}" srcOrd="1" destOrd="0" presId="urn:microsoft.com/office/officeart/2018/2/layout/IconVerticalSolidList"/>
    <dgm:cxn modelId="{FA09DE94-6A63-438F-980D-FE7A1E3CA5F7}" type="presParOf" srcId="{B4998C54-0873-4EE2-9388-CDADAA501331}" destId="{253EAA30-5B77-4952-838D-EB1D2D7438C0}" srcOrd="2" destOrd="0" presId="urn:microsoft.com/office/officeart/2018/2/layout/IconVerticalSolidList"/>
    <dgm:cxn modelId="{E0B606C3-97B8-42BD-84B0-83BB94248FC5}" type="presParOf" srcId="{B4998C54-0873-4EE2-9388-CDADAA501331}" destId="{45D645C5-49FB-4939-9280-F81C05760CB3}" srcOrd="3" destOrd="0" presId="urn:microsoft.com/office/officeart/2018/2/layout/IconVerticalSolidList"/>
    <dgm:cxn modelId="{F3E3BFE4-FBCA-402B-8980-2FE4771DC38B}" type="presParOf" srcId="{BEDB6E0E-976A-4AF4-A2E6-9C0908B3306F}" destId="{6E337966-5960-445A-BBED-8D7AE39472C9}" srcOrd="1" destOrd="0" presId="urn:microsoft.com/office/officeart/2018/2/layout/IconVerticalSolidList"/>
    <dgm:cxn modelId="{8A069532-00DB-4936-9F47-640E539E509F}" type="presParOf" srcId="{BEDB6E0E-976A-4AF4-A2E6-9C0908B3306F}" destId="{97219042-81BA-45B6-8E28-78BA24973147}" srcOrd="2" destOrd="0" presId="urn:microsoft.com/office/officeart/2018/2/layout/IconVerticalSolidList"/>
    <dgm:cxn modelId="{FF4E77BC-EDD1-4D11-9F7C-20993694C37E}" type="presParOf" srcId="{97219042-81BA-45B6-8E28-78BA24973147}" destId="{D26F8DB1-66EE-477C-AD3D-FDB32F15DEC8}" srcOrd="0" destOrd="0" presId="urn:microsoft.com/office/officeart/2018/2/layout/IconVerticalSolidList"/>
    <dgm:cxn modelId="{873446FE-B533-4C40-B8F3-ADD7C68465A1}" type="presParOf" srcId="{97219042-81BA-45B6-8E28-78BA24973147}" destId="{102D87C3-F42D-4CB6-95DA-5A3EC4361186}" srcOrd="1" destOrd="0" presId="urn:microsoft.com/office/officeart/2018/2/layout/IconVerticalSolidList"/>
    <dgm:cxn modelId="{48B4ABD6-616E-4C2F-B10C-3C310CB2D453}" type="presParOf" srcId="{97219042-81BA-45B6-8E28-78BA24973147}" destId="{88DA9547-3F3D-4C23-9A14-14DB71136295}" srcOrd="2" destOrd="0" presId="urn:microsoft.com/office/officeart/2018/2/layout/IconVerticalSolidList"/>
    <dgm:cxn modelId="{8EEE0820-669C-4756-84A1-B08DA1815241}" type="presParOf" srcId="{97219042-81BA-45B6-8E28-78BA24973147}" destId="{1E190369-863B-4FAE-AC1A-777CE18288B2}" srcOrd="3" destOrd="0" presId="urn:microsoft.com/office/officeart/2018/2/layout/IconVerticalSolidList"/>
    <dgm:cxn modelId="{FE870107-89AA-4491-B5C2-B65319D0D228}" type="presParOf" srcId="{BEDB6E0E-976A-4AF4-A2E6-9C0908B3306F}" destId="{6DBB657D-A548-490F-9FED-B062019A733A}" srcOrd="3" destOrd="0" presId="urn:microsoft.com/office/officeart/2018/2/layout/IconVerticalSolidList"/>
    <dgm:cxn modelId="{9DBCCB75-15CF-4390-A4DD-BC585A4EB9B5}" type="presParOf" srcId="{BEDB6E0E-976A-4AF4-A2E6-9C0908B3306F}" destId="{550A9D37-7356-4FAD-8EEF-04DE0F38AD12}" srcOrd="4" destOrd="0" presId="urn:microsoft.com/office/officeart/2018/2/layout/IconVerticalSolidList"/>
    <dgm:cxn modelId="{BA10C5F4-A140-4F04-B4F7-CC1FAE6B492D}" type="presParOf" srcId="{550A9D37-7356-4FAD-8EEF-04DE0F38AD12}" destId="{56C2D47B-F855-44D1-A8D9-2DC253271CBD}" srcOrd="0" destOrd="0" presId="urn:microsoft.com/office/officeart/2018/2/layout/IconVerticalSolidList"/>
    <dgm:cxn modelId="{20D4F513-C991-4EB7-9B2B-A3062B5B0453}" type="presParOf" srcId="{550A9D37-7356-4FAD-8EEF-04DE0F38AD12}" destId="{B82F75AD-9420-4564-A035-8709917323D8}" srcOrd="1" destOrd="0" presId="urn:microsoft.com/office/officeart/2018/2/layout/IconVerticalSolidList"/>
    <dgm:cxn modelId="{A76CB160-FDF9-44CD-9454-CECD500F5C64}" type="presParOf" srcId="{550A9D37-7356-4FAD-8EEF-04DE0F38AD12}" destId="{1C8F3408-2335-4F32-B08F-B6B30F5A5098}" srcOrd="2" destOrd="0" presId="urn:microsoft.com/office/officeart/2018/2/layout/IconVerticalSolidList"/>
    <dgm:cxn modelId="{88C97BD3-62C2-4B88-B7C0-8F444D8A1624}" type="presParOf" srcId="{550A9D37-7356-4FAD-8EEF-04DE0F38AD12}" destId="{802DC265-BF8B-453B-880D-BB216E6B157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82D1B04-6F28-4532-862A-444A1410DE6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0A83170-1A27-4C02-8C5B-F3E0CF475468}">
      <dgm:prSet/>
      <dgm:spPr/>
      <dgm:t>
        <a:bodyPr/>
        <a:lstStyle/>
        <a:p>
          <a:r>
            <a:rPr lang="en-US" dirty="0"/>
            <a:t>Homeowners: tax reduction</a:t>
          </a:r>
        </a:p>
      </dgm:t>
    </dgm:pt>
    <dgm:pt modelId="{C07C5BA1-E0BD-4540-A341-35E111CD58C8}" type="parTrans" cxnId="{AA8C53A4-6001-4FD8-A908-F7536A7FE2CB}">
      <dgm:prSet/>
      <dgm:spPr/>
      <dgm:t>
        <a:bodyPr/>
        <a:lstStyle/>
        <a:p>
          <a:endParaRPr lang="en-US"/>
        </a:p>
      </dgm:t>
    </dgm:pt>
    <dgm:pt modelId="{F7978157-DCF5-4E57-B90A-AE8526E760C5}" type="sibTrans" cxnId="{AA8C53A4-6001-4FD8-A908-F7536A7FE2CB}">
      <dgm:prSet/>
      <dgm:spPr/>
      <dgm:t>
        <a:bodyPr/>
        <a:lstStyle/>
        <a:p>
          <a:endParaRPr lang="en-US"/>
        </a:p>
      </dgm:t>
    </dgm:pt>
    <dgm:pt modelId="{DEDD103B-4CCD-4633-B39C-EF1B093346F5}">
      <dgm:prSet/>
      <dgm:spPr/>
      <dgm:t>
        <a:bodyPr/>
        <a:lstStyle/>
        <a:p>
          <a:r>
            <a:rPr lang="en-US" dirty="0"/>
            <a:t>Apartments: tax increase</a:t>
          </a:r>
        </a:p>
      </dgm:t>
    </dgm:pt>
    <dgm:pt modelId="{C0AAD766-5A6A-477A-9D2E-6BDEE44FD9D3}" type="parTrans" cxnId="{618837FB-D659-4308-9133-494B2D95456F}">
      <dgm:prSet/>
      <dgm:spPr/>
      <dgm:t>
        <a:bodyPr/>
        <a:lstStyle/>
        <a:p>
          <a:endParaRPr lang="en-US"/>
        </a:p>
      </dgm:t>
    </dgm:pt>
    <dgm:pt modelId="{8E487321-F7DB-49C1-AE90-D2A999C5D19C}" type="sibTrans" cxnId="{618837FB-D659-4308-9133-494B2D95456F}">
      <dgm:prSet/>
      <dgm:spPr/>
      <dgm:t>
        <a:bodyPr/>
        <a:lstStyle/>
        <a:p>
          <a:endParaRPr lang="en-US"/>
        </a:p>
      </dgm:t>
    </dgm:pt>
    <dgm:pt modelId="{F9B38FF3-CF7E-4E73-B7CD-615A98AC3793}">
      <dgm:prSet/>
      <dgm:spPr/>
      <dgm:t>
        <a:bodyPr/>
        <a:lstStyle/>
        <a:p>
          <a:r>
            <a:rPr lang="en-US" dirty="0"/>
            <a:t>Commercial: tax increase</a:t>
          </a:r>
        </a:p>
      </dgm:t>
    </dgm:pt>
    <dgm:pt modelId="{FFED0D0C-6FD0-4380-BB35-34B543EA2EDD}" type="parTrans" cxnId="{DAE62384-EE75-495A-A62F-E5A35E6F2A94}">
      <dgm:prSet/>
      <dgm:spPr/>
      <dgm:t>
        <a:bodyPr/>
        <a:lstStyle/>
        <a:p>
          <a:endParaRPr lang="en-US"/>
        </a:p>
      </dgm:t>
    </dgm:pt>
    <dgm:pt modelId="{3A980809-118B-4037-ADE4-26D33BECE166}" type="sibTrans" cxnId="{DAE62384-EE75-495A-A62F-E5A35E6F2A94}">
      <dgm:prSet/>
      <dgm:spPr/>
      <dgm:t>
        <a:bodyPr/>
        <a:lstStyle/>
        <a:p>
          <a:endParaRPr lang="en-US"/>
        </a:p>
      </dgm:t>
    </dgm:pt>
    <dgm:pt modelId="{D234D35A-AD4B-41D3-A2B2-F09D5AB837BC}">
      <dgm:prSet/>
      <dgm:spPr/>
      <dgm:t>
        <a:bodyPr/>
        <a:lstStyle/>
        <a:p>
          <a:r>
            <a:rPr lang="en-US" dirty="0"/>
            <a:t>Potential indirect rent increases</a:t>
          </a:r>
        </a:p>
      </dgm:t>
    </dgm:pt>
    <dgm:pt modelId="{3EEF8276-683E-4EDE-B7DC-A86F89066828}" type="parTrans" cxnId="{7C207EA0-3A38-4644-9868-B6D0EDF47A6E}">
      <dgm:prSet/>
      <dgm:spPr/>
      <dgm:t>
        <a:bodyPr/>
        <a:lstStyle/>
        <a:p>
          <a:endParaRPr lang="en-US"/>
        </a:p>
      </dgm:t>
    </dgm:pt>
    <dgm:pt modelId="{905BCAE4-A46E-4200-B079-CA70F4ABD030}" type="sibTrans" cxnId="{7C207EA0-3A38-4644-9868-B6D0EDF47A6E}">
      <dgm:prSet/>
      <dgm:spPr/>
      <dgm:t>
        <a:bodyPr/>
        <a:lstStyle/>
        <a:p>
          <a:endParaRPr lang="en-US"/>
        </a:p>
      </dgm:t>
    </dgm:pt>
    <dgm:pt modelId="{6680FF91-6D79-4599-892B-C704A4DADD80}" type="pres">
      <dgm:prSet presAssocID="{882D1B04-6F28-4532-862A-444A1410DE64}" presName="root" presStyleCnt="0">
        <dgm:presLayoutVars>
          <dgm:dir/>
          <dgm:resizeHandles val="exact"/>
        </dgm:presLayoutVars>
      </dgm:prSet>
      <dgm:spPr/>
    </dgm:pt>
    <dgm:pt modelId="{79BC9641-FED4-4786-B275-CC2A7BD09550}" type="pres">
      <dgm:prSet presAssocID="{F0A83170-1A27-4C02-8C5B-F3E0CF475468}" presName="compNode" presStyleCnt="0"/>
      <dgm:spPr/>
    </dgm:pt>
    <dgm:pt modelId="{B33E53CE-4A4A-4752-8A62-C2A75F83BDE7}" type="pres">
      <dgm:prSet presAssocID="{F0A83170-1A27-4C02-8C5B-F3E0CF475468}" presName="bgRect" presStyleLbl="bgShp" presStyleIdx="0" presStyleCnt="4"/>
      <dgm:spPr/>
    </dgm:pt>
    <dgm:pt modelId="{FB983E35-89B6-4C0B-8BCD-2897FC06091F}" type="pres">
      <dgm:prSet presAssocID="{F0A83170-1A27-4C02-8C5B-F3E0CF47546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ouse"/>
        </a:ext>
      </dgm:extLst>
    </dgm:pt>
    <dgm:pt modelId="{08F1EF0D-98F7-4F1F-BA41-74D26A3C399B}" type="pres">
      <dgm:prSet presAssocID="{F0A83170-1A27-4C02-8C5B-F3E0CF475468}" presName="spaceRect" presStyleCnt="0"/>
      <dgm:spPr/>
    </dgm:pt>
    <dgm:pt modelId="{C5CD1C63-05F1-419D-BB0E-81A03A20FC1E}" type="pres">
      <dgm:prSet presAssocID="{F0A83170-1A27-4C02-8C5B-F3E0CF475468}" presName="parTx" presStyleLbl="revTx" presStyleIdx="0" presStyleCnt="4">
        <dgm:presLayoutVars>
          <dgm:chMax val="0"/>
          <dgm:chPref val="0"/>
        </dgm:presLayoutVars>
      </dgm:prSet>
      <dgm:spPr/>
    </dgm:pt>
    <dgm:pt modelId="{64DF346F-AF66-4A07-B957-A25D7A8B810E}" type="pres">
      <dgm:prSet presAssocID="{F7978157-DCF5-4E57-B90A-AE8526E760C5}" presName="sibTrans" presStyleCnt="0"/>
      <dgm:spPr/>
    </dgm:pt>
    <dgm:pt modelId="{D539D84A-1E0F-46F7-B264-27F998D3414D}" type="pres">
      <dgm:prSet presAssocID="{DEDD103B-4CCD-4633-B39C-EF1B093346F5}" presName="compNode" presStyleCnt="0"/>
      <dgm:spPr/>
    </dgm:pt>
    <dgm:pt modelId="{A005A903-57A8-47E6-90F3-7FAC387EB452}" type="pres">
      <dgm:prSet presAssocID="{DEDD103B-4CCD-4633-B39C-EF1B093346F5}" presName="bgRect" presStyleLbl="bgShp" presStyleIdx="1" presStyleCnt="4"/>
      <dgm:spPr/>
    </dgm:pt>
    <dgm:pt modelId="{AA15015C-69DA-4433-9107-E76A4E606481}" type="pres">
      <dgm:prSet presAssocID="{DEDD103B-4CCD-4633-B39C-EF1B093346F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9D24FF3C-574E-4EA7-BAD4-E6202DE33DE0}" type="pres">
      <dgm:prSet presAssocID="{DEDD103B-4CCD-4633-B39C-EF1B093346F5}" presName="spaceRect" presStyleCnt="0"/>
      <dgm:spPr/>
    </dgm:pt>
    <dgm:pt modelId="{1D8F2181-09D9-40F6-9505-25EBFFAAE8B3}" type="pres">
      <dgm:prSet presAssocID="{DEDD103B-4CCD-4633-B39C-EF1B093346F5}" presName="parTx" presStyleLbl="revTx" presStyleIdx="1" presStyleCnt="4">
        <dgm:presLayoutVars>
          <dgm:chMax val="0"/>
          <dgm:chPref val="0"/>
        </dgm:presLayoutVars>
      </dgm:prSet>
      <dgm:spPr/>
    </dgm:pt>
    <dgm:pt modelId="{11281DFA-F358-4411-BE13-0069C5B2A5A9}" type="pres">
      <dgm:prSet presAssocID="{8E487321-F7DB-49C1-AE90-D2A999C5D19C}" presName="sibTrans" presStyleCnt="0"/>
      <dgm:spPr/>
    </dgm:pt>
    <dgm:pt modelId="{A42FF5B6-07B7-4380-930C-084A82576A61}" type="pres">
      <dgm:prSet presAssocID="{F9B38FF3-CF7E-4E73-B7CD-615A98AC3793}" presName="compNode" presStyleCnt="0"/>
      <dgm:spPr/>
    </dgm:pt>
    <dgm:pt modelId="{5A10DEF1-7C4D-4C27-A922-ACA4DFB953FD}" type="pres">
      <dgm:prSet presAssocID="{F9B38FF3-CF7E-4E73-B7CD-615A98AC3793}" presName="bgRect" presStyleLbl="bgShp" presStyleIdx="2" presStyleCnt="4"/>
      <dgm:spPr/>
    </dgm:pt>
    <dgm:pt modelId="{DA2585CA-A727-4925-A859-EAF03674603E}" type="pres">
      <dgm:prSet presAssocID="{F9B38FF3-CF7E-4E73-B7CD-615A98AC379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ney"/>
        </a:ext>
      </dgm:extLst>
    </dgm:pt>
    <dgm:pt modelId="{34C3D6AC-9389-4CC7-9A65-08FABE667317}" type="pres">
      <dgm:prSet presAssocID="{F9B38FF3-CF7E-4E73-B7CD-615A98AC3793}" presName="spaceRect" presStyleCnt="0"/>
      <dgm:spPr/>
    </dgm:pt>
    <dgm:pt modelId="{989D65AB-A814-4979-A9C6-4F1CB9FD6CEB}" type="pres">
      <dgm:prSet presAssocID="{F9B38FF3-CF7E-4E73-B7CD-615A98AC3793}" presName="parTx" presStyleLbl="revTx" presStyleIdx="2" presStyleCnt="4">
        <dgm:presLayoutVars>
          <dgm:chMax val="0"/>
          <dgm:chPref val="0"/>
        </dgm:presLayoutVars>
      </dgm:prSet>
      <dgm:spPr/>
    </dgm:pt>
    <dgm:pt modelId="{01C92BBA-EBC7-4238-B42B-E80FD500769E}" type="pres">
      <dgm:prSet presAssocID="{3A980809-118B-4037-ADE4-26D33BECE166}" presName="sibTrans" presStyleCnt="0"/>
      <dgm:spPr/>
    </dgm:pt>
    <dgm:pt modelId="{1DF439BB-571A-43E5-86D9-1DA686844086}" type="pres">
      <dgm:prSet presAssocID="{D234D35A-AD4B-41D3-A2B2-F09D5AB837BC}" presName="compNode" presStyleCnt="0"/>
      <dgm:spPr/>
    </dgm:pt>
    <dgm:pt modelId="{DDF7A9F2-A78E-4F9C-A416-580B4DF22206}" type="pres">
      <dgm:prSet presAssocID="{D234D35A-AD4B-41D3-A2B2-F09D5AB837BC}" presName="bgRect" presStyleLbl="bgShp" presStyleIdx="3" presStyleCnt="4"/>
      <dgm:spPr/>
    </dgm:pt>
    <dgm:pt modelId="{A181B54A-392C-439E-A344-DD978B278D57}" type="pres">
      <dgm:prSet presAssocID="{D234D35A-AD4B-41D3-A2B2-F09D5AB837BC}"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ilding"/>
        </a:ext>
      </dgm:extLst>
    </dgm:pt>
    <dgm:pt modelId="{FD885C09-35C2-436C-9C75-BA091208E0C8}" type="pres">
      <dgm:prSet presAssocID="{D234D35A-AD4B-41D3-A2B2-F09D5AB837BC}" presName="spaceRect" presStyleCnt="0"/>
      <dgm:spPr/>
    </dgm:pt>
    <dgm:pt modelId="{C904F19C-99EA-47C5-8EBB-8144943E6354}" type="pres">
      <dgm:prSet presAssocID="{D234D35A-AD4B-41D3-A2B2-F09D5AB837BC}" presName="parTx" presStyleLbl="revTx" presStyleIdx="3" presStyleCnt="4">
        <dgm:presLayoutVars>
          <dgm:chMax val="0"/>
          <dgm:chPref val="0"/>
        </dgm:presLayoutVars>
      </dgm:prSet>
      <dgm:spPr/>
    </dgm:pt>
  </dgm:ptLst>
  <dgm:cxnLst>
    <dgm:cxn modelId="{536B9B56-60A4-4119-BFC5-EB8B39FD8165}" type="presOf" srcId="{F9B38FF3-CF7E-4E73-B7CD-615A98AC3793}" destId="{989D65AB-A814-4979-A9C6-4F1CB9FD6CEB}" srcOrd="0" destOrd="0" presId="urn:microsoft.com/office/officeart/2018/2/layout/IconVerticalSolidList"/>
    <dgm:cxn modelId="{DAE62384-EE75-495A-A62F-E5A35E6F2A94}" srcId="{882D1B04-6F28-4532-862A-444A1410DE64}" destId="{F9B38FF3-CF7E-4E73-B7CD-615A98AC3793}" srcOrd="2" destOrd="0" parTransId="{FFED0D0C-6FD0-4380-BB35-34B543EA2EDD}" sibTransId="{3A980809-118B-4037-ADE4-26D33BECE166}"/>
    <dgm:cxn modelId="{7C207EA0-3A38-4644-9868-B6D0EDF47A6E}" srcId="{882D1B04-6F28-4532-862A-444A1410DE64}" destId="{D234D35A-AD4B-41D3-A2B2-F09D5AB837BC}" srcOrd="3" destOrd="0" parTransId="{3EEF8276-683E-4EDE-B7DC-A86F89066828}" sibTransId="{905BCAE4-A46E-4200-B079-CA70F4ABD030}"/>
    <dgm:cxn modelId="{D2774CA1-E6F9-419D-AF77-596A1AC89871}" type="presOf" srcId="{DEDD103B-4CCD-4633-B39C-EF1B093346F5}" destId="{1D8F2181-09D9-40F6-9505-25EBFFAAE8B3}" srcOrd="0" destOrd="0" presId="urn:microsoft.com/office/officeart/2018/2/layout/IconVerticalSolidList"/>
    <dgm:cxn modelId="{AA8C53A4-6001-4FD8-A908-F7536A7FE2CB}" srcId="{882D1B04-6F28-4532-862A-444A1410DE64}" destId="{F0A83170-1A27-4C02-8C5B-F3E0CF475468}" srcOrd="0" destOrd="0" parTransId="{C07C5BA1-E0BD-4540-A341-35E111CD58C8}" sibTransId="{F7978157-DCF5-4E57-B90A-AE8526E760C5}"/>
    <dgm:cxn modelId="{BA5C20A5-10F2-408E-B3D7-D2D453167236}" type="presOf" srcId="{D234D35A-AD4B-41D3-A2B2-F09D5AB837BC}" destId="{C904F19C-99EA-47C5-8EBB-8144943E6354}" srcOrd="0" destOrd="0" presId="urn:microsoft.com/office/officeart/2018/2/layout/IconVerticalSolidList"/>
    <dgm:cxn modelId="{91BFA9AD-D8FD-49CF-8F6C-36E82E4FC26C}" type="presOf" srcId="{882D1B04-6F28-4532-862A-444A1410DE64}" destId="{6680FF91-6D79-4599-892B-C704A4DADD80}" srcOrd="0" destOrd="0" presId="urn:microsoft.com/office/officeart/2018/2/layout/IconVerticalSolidList"/>
    <dgm:cxn modelId="{13E6E0C2-35CF-42E9-BE2A-97751FFE7CE1}" type="presOf" srcId="{F0A83170-1A27-4C02-8C5B-F3E0CF475468}" destId="{C5CD1C63-05F1-419D-BB0E-81A03A20FC1E}" srcOrd="0" destOrd="0" presId="urn:microsoft.com/office/officeart/2018/2/layout/IconVerticalSolidList"/>
    <dgm:cxn modelId="{618837FB-D659-4308-9133-494B2D95456F}" srcId="{882D1B04-6F28-4532-862A-444A1410DE64}" destId="{DEDD103B-4CCD-4633-B39C-EF1B093346F5}" srcOrd="1" destOrd="0" parTransId="{C0AAD766-5A6A-477A-9D2E-6BDEE44FD9D3}" sibTransId="{8E487321-F7DB-49C1-AE90-D2A999C5D19C}"/>
    <dgm:cxn modelId="{A527B038-E247-4B6F-9DA4-13ABCD347439}" type="presParOf" srcId="{6680FF91-6D79-4599-892B-C704A4DADD80}" destId="{79BC9641-FED4-4786-B275-CC2A7BD09550}" srcOrd="0" destOrd="0" presId="urn:microsoft.com/office/officeart/2018/2/layout/IconVerticalSolidList"/>
    <dgm:cxn modelId="{0467FDD1-496D-4662-880F-544F1D75B1C8}" type="presParOf" srcId="{79BC9641-FED4-4786-B275-CC2A7BD09550}" destId="{B33E53CE-4A4A-4752-8A62-C2A75F83BDE7}" srcOrd="0" destOrd="0" presId="urn:microsoft.com/office/officeart/2018/2/layout/IconVerticalSolidList"/>
    <dgm:cxn modelId="{44F42A00-871F-469C-BED4-F1C6FBFDE4FA}" type="presParOf" srcId="{79BC9641-FED4-4786-B275-CC2A7BD09550}" destId="{FB983E35-89B6-4C0B-8BCD-2897FC06091F}" srcOrd="1" destOrd="0" presId="urn:microsoft.com/office/officeart/2018/2/layout/IconVerticalSolidList"/>
    <dgm:cxn modelId="{26A0F2BC-305F-49CA-BC86-3841B13C7210}" type="presParOf" srcId="{79BC9641-FED4-4786-B275-CC2A7BD09550}" destId="{08F1EF0D-98F7-4F1F-BA41-74D26A3C399B}" srcOrd="2" destOrd="0" presId="urn:microsoft.com/office/officeart/2018/2/layout/IconVerticalSolidList"/>
    <dgm:cxn modelId="{3D55A04A-FA68-48C5-8537-CE4BFBC3E566}" type="presParOf" srcId="{79BC9641-FED4-4786-B275-CC2A7BD09550}" destId="{C5CD1C63-05F1-419D-BB0E-81A03A20FC1E}" srcOrd="3" destOrd="0" presId="urn:microsoft.com/office/officeart/2018/2/layout/IconVerticalSolidList"/>
    <dgm:cxn modelId="{747FDE7C-38E6-4192-ABEE-3E626A2F4AB3}" type="presParOf" srcId="{6680FF91-6D79-4599-892B-C704A4DADD80}" destId="{64DF346F-AF66-4A07-B957-A25D7A8B810E}" srcOrd="1" destOrd="0" presId="urn:microsoft.com/office/officeart/2018/2/layout/IconVerticalSolidList"/>
    <dgm:cxn modelId="{03928D39-7042-4BEF-9DB2-11BD832EACC8}" type="presParOf" srcId="{6680FF91-6D79-4599-892B-C704A4DADD80}" destId="{D539D84A-1E0F-46F7-B264-27F998D3414D}" srcOrd="2" destOrd="0" presId="urn:microsoft.com/office/officeart/2018/2/layout/IconVerticalSolidList"/>
    <dgm:cxn modelId="{70468581-B941-4BF9-8D95-A8BF47EF687C}" type="presParOf" srcId="{D539D84A-1E0F-46F7-B264-27F998D3414D}" destId="{A005A903-57A8-47E6-90F3-7FAC387EB452}" srcOrd="0" destOrd="0" presId="urn:microsoft.com/office/officeart/2018/2/layout/IconVerticalSolidList"/>
    <dgm:cxn modelId="{50790949-9EE6-45DF-A3D9-C68F0C999C60}" type="presParOf" srcId="{D539D84A-1E0F-46F7-B264-27F998D3414D}" destId="{AA15015C-69DA-4433-9107-E76A4E606481}" srcOrd="1" destOrd="0" presId="urn:microsoft.com/office/officeart/2018/2/layout/IconVerticalSolidList"/>
    <dgm:cxn modelId="{C36E9AB2-DEAE-40D4-8FA4-926773DA6FF0}" type="presParOf" srcId="{D539D84A-1E0F-46F7-B264-27F998D3414D}" destId="{9D24FF3C-574E-4EA7-BAD4-E6202DE33DE0}" srcOrd="2" destOrd="0" presId="urn:microsoft.com/office/officeart/2018/2/layout/IconVerticalSolidList"/>
    <dgm:cxn modelId="{554791BD-AD76-483A-BA99-DA4A0CE5C010}" type="presParOf" srcId="{D539D84A-1E0F-46F7-B264-27F998D3414D}" destId="{1D8F2181-09D9-40F6-9505-25EBFFAAE8B3}" srcOrd="3" destOrd="0" presId="urn:microsoft.com/office/officeart/2018/2/layout/IconVerticalSolidList"/>
    <dgm:cxn modelId="{E8969C05-BF23-4BB8-9551-A0A09896D4AE}" type="presParOf" srcId="{6680FF91-6D79-4599-892B-C704A4DADD80}" destId="{11281DFA-F358-4411-BE13-0069C5B2A5A9}" srcOrd="3" destOrd="0" presId="urn:microsoft.com/office/officeart/2018/2/layout/IconVerticalSolidList"/>
    <dgm:cxn modelId="{BF9E4F4A-D943-4D7B-A9E6-646DAB63A924}" type="presParOf" srcId="{6680FF91-6D79-4599-892B-C704A4DADD80}" destId="{A42FF5B6-07B7-4380-930C-084A82576A61}" srcOrd="4" destOrd="0" presId="urn:microsoft.com/office/officeart/2018/2/layout/IconVerticalSolidList"/>
    <dgm:cxn modelId="{D39EDE6D-9B4D-4375-8A29-DA908F8D898B}" type="presParOf" srcId="{A42FF5B6-07B7-4380-930C-084A82576A61}" destId="{5A10DEF1-7C4D-4C27-A922-ACA4DFB953FD}" srcOrd="0" destOrd="0" presId="urn:microsoft.com/office/officeart/2018/2/layout/IconVerticalSolidList"/>
    <dgm:cxn modelId="{DC6911CD-47CF-4E82-938D-BA8CF6016476}" type="presParOf" srcId="{A42FF5B6-07B7-4380-930C-084A82576A61}" destId="{DA2585CA-A727-4925-A859-EAF03674603E}" srcOrd="1" destOrd="0" presId="urn:microsoft.com/office/officeart/2018/2/layout/IconVerticalSolidList"/>
    <dgm:cxn modelId="{55D4B256-CB2D-486F-8E79-B91111E9C70B}" type="presParOf" srcId="{A42FF5B6-07B7-4380-930C-084A82576A61}" destId="{34C3D6AC-9389-4CC7-9A65-08FABE667317}" srcOrd="2" destOrd="0" presId="urn:microsoft.com/office/officeart/2018/2/layout/IconVerticalSolidList"/>
    <dgm:cxn modelId="{63ECEF98-35E0-4B8B-803F-8A68B6E549C8}" type="presParOf" srcId="{A42FF5B6-07B7-4380-930C-084A82576A61}" destId="{989D65AB-A814-4979-A9C6-4F1CB9FD6CEB}" srcOrd="3" destOrd="0" presId="urn:microsoft.com/office/officeart/2018/2/layout/IconVerticalSolidList"/>
    <dgm:cxn modelId="{BA6B61A8-C4A7-4A14-A9CA-CEE254531FF0}" type="presParOf" srcId="{6680FF91-6D79-4599-892B-C704A4DADD80}" destId="{01C92BBA-EBC7-4238-B42B-E80FD500769E}" srcOrd="5" destOrd="0" presId="urn:microsoft.com/office/officeart/2018/2/layout/IconVerticalSolidList"/>
    <dgm:cxn modelId="{2DB16B4E-65B8-465B-9156-7D88794856F6}" type="presParOf" srcId="{6680FF91-6D79-4599-892B-C704A4DADD80}" destId="{1DF439BB-571A-43E5-86D9-1DA686844086}" srcOrd="6" destOrd="0" presId="urn:microsoft.com/office/officeart/2018/2/layout/IconVerticalSolidList"/>
    <dgm:cxn modelId="{B864338D-B7A6-439F-BC92-8DBBF021BC8E}" type="presParOf" srcId="{1DF439BB-571A-43E5-86D9-1DA686844086}" destId="{DDF7A9F2-A78E-4F9C-A416-580B4DF22206}" srcOrd="0" destOrd="0" presId="urn:microsoft.com/office/officeart/2018/2/layout/IconVerticalSolidList"/>
    <dgm:cxn modelId="{118226AC-5539-40D0-A160-43BE933901C7}" type="presParOf" srcId="{1DF439BB-571A-43E5-86D9-1DA686844086}" destId="{A181B54A-392C-439E-A344-DD978B278D57}" srcOrd="1" destOrd="0" presId="urn:microsoft.com/office/officeart/2018/2/layout/IconVerticalSolidList"/>
    <dgm:cxn modelId="{BB29E4A3-568A-4584-BDC7-38AEBB20EB1E}" type="presParOf" srcId="{1DF439BB-571A-43E5-86D9-1DA686844086}" destId="{FD885C09-35C2-436C-9C75-BA091208E0C8}" srcOrd="2" destOrd="0" presId="urn:microsoft.com/office/officeart/2018/2/layout/IconVerticalSolidList"/>
    <dgm:cxn modelId="{A5EC95EA-8047-4DF4-92D5-54326F145772}" type="presParOf" srcId="{1DF439BB-571A-43E5-86D9-1DA686844086}" destId="{C904F19C-99EA-47C5-8EBB-8144943E635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4DCEAA1-6338-4696-9A69-82C034E6582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C3E56BE-2287-4E89-8FD2-1C7009E13EF6}">
      <dgm:prSet/>
      <dgm:spPr/>
      <dgm:t>
        <a:bodyPr/>
        <a:lstStyle/>
        <a:p>
          <a:pPr>
            <a:lnSpc>
              <a:spcPct val="100000"/>
            </a:lnSpc>
            <a:defRPr cap="all"/>
          </a:pPr>
          <a:r>
            <a:rPr lang="en-US"/>
            <a:t>Homeowner ($300K assessed): saves ~$876</a:t>
          </a:r>
        </a:p>
      </dgm:t>
    </dgm:pt>
    <dgm:pt modelId="{A5B399E8-CC70-4BF7-BBF4-CB18B61685D5}" type="parTrans" cxnId="{AC871F63-54A9-4C72-8033-2EA14D311453}">
      <dgm:prSet/>
      <dgm:spPr/>
      <dgm:t>
        <a:bodyPr/>
        <a:lstStyle/>
        <a:p>
          <a:endParaRPr lang="en-US"/>
        </a:p>
      </dgm:t>
    </dgm:pt>
    <dgm:pt modelId="{B76CFAF3-EA1D-4D45-9C7D-11EEF9E94AB4}" type="sibTrans" cxnId="{AC871F63-54A9-4C72-8033-2EA14D311453}">
      <dgm:prSet/>
      <dgm:spPr/>
      <dgm:t>
        <a:bodyPr/>
        <a:lstStyle/>
        <a:p>
          <a:endParaRPr lang="en-US"/>
        </a:p>
      </dgm:t>
    </dgm:pt>
    <dgm:pt modelId="{D003CB9F-0F3F-422D-9FF5-9F884F05E0E4}">
      <dgm:prSet/>
      <dgm:spPr/>
      <dgm:t>
        <a:bodyPr/>
        <a:lstStyle/>
        <a:p>
          <a:pPr>
            <a:lnSpc>
              <a:spcPct val="100000"/>
            </a:lnSpc>
            <a:defRPr cap="all"/>
          </a:pPr>
          <a:r>
            <a:rPr lang="en-US"/>
            <a:t>Apartment ($10M): +$12,000 tax</a:t>
          </a:r>
        </a:p>
      </dgm:t>
    </dgm:pt>
    <dgm:pt modelId="{8927D80C-5F49-4B4F-B055-F842ED2C6AD5}" type="parTrans" cxnId="{2DDFEE1F-F725-4332-A75F-4ACB4B5FBBA1}">
      <dgm:prSet/>
      <dgm:spPr/>
      <dgm:t>
        <a:bodyPr/>
        <a:lstStyle/>
        <a:p>
          <a:endParaRPr lang="en-US"/>
        </a:p>
      </dgm:t>
    </dgm:pt>
    <dgm:pt modelId="{E077A0D4-C62A-4F55-933A-DCC02ED6E19D}" type="sibTrans" cxnId="{2DDFEE1F-F725-4332-A75F-4ACB4B5FBBA1}">
      <dgm:prSet/>
      <dgm:spPr/>
      <dgm:t>
        <a:bodyPr/>
        <a:lstStyle/>
        <a:p>
          <a:endParaRPr lang="en-US"/>
        </a:p>
      </dgm:t>
    </dgm:pt>
    <dgm:pt modelId="{EB93A22C-F1B1-4665-B671-34A413398C5A}">
      <dgm:prSet/>
      <dgm:spPr/>
      <dgm:t>
        <a:bodyPr/>
        <a:lstStyle/>
        <a:p>
          <a:pPr>
            <a:lnSpc>
              <a:spcPct val="100000"/>
            </a:lnSpc>
            <a:defRPr cap="all"/>
          </a:pPr>
          <a:r>
            <a:rPr lang="en-US"/>
            <a:t>Small business ($1M): +$1,200 tax</a:t>
          </a:r>
        </a:p>
      </dgm:t>
    </dgm:pt>
    <dgm:pt modelId="{4346BDAD-B6B6-402E-93B6-74791BF7F33A}" type="parTrans" cxnId="{AF7DEAD0-A639-4741-91DC-23A7051F2098}">
      <dgm:prSet/>
      <dgm:spPr/>
      <dgm:t>
        <a:bodyPr/>
        <a:lstStyle/>
        <a:p>
          <a:endParaRPr lang="en-US"/>
        </a:p>
      </dgm:t>
    </dgm:pt>
    <dgm:pt modelId="{FEAD91C2-757F-4549-8321-6C2245689773}" type="sibTrans" cxnId="{AF7DEAD0-A639-4741-91DC-23A7051F2098}">
      <dgm:prSet/>
      <dgm:spPr/>
      <dgm:t>
        <a:bodyPr/>
        <a:lstStyle/>
        <a:p>
          <a:endParaRPr lang="en-US"/>
        </a:p>
      </dgm:t>
    </dgm:pt>
    <dgm:pt modelId="{C11E9D5A-CCA9-478D-AAA1-6A9158EED459}" type="pres">
      <dgm:prSet presAssocID="{64DCEAA1-6338-4696-9A69-82C034E6582C}" presName="root" presStyleCnt="0">
        <dgm:presLayoutVars>
          <dgm:dir/>
          <dgm:resizeHandles val="exact"/>
        </dgm:presLayoutVars>
      </dgm:prSet>
      <dgm:spPr/>
    </dgm:pt>
    <dgm:pt modelId="{96D8018D-C108-4A6C-8B77-ED3A22546935}" type="pres">
      <dgm:prSet presAssocID="{DC3E56BE-2287-4E89-8FD2-1C7009E13EF6}" presName="compNode" presStyleCnt="0"/>
      <dgm:spPr/>
    </dgm:pt>
    <dgm:pt modelId="{4CD011C6-91B1-4A69-9359-2450C7246475}" type="pres">
      <dgm:prSet presAssocID="{DC3E56BE-2287-4E89-8FD2-1C7009E13EF6}" presName="iconBgRect" presStyleLbl="bgShp" presStyleIdx="0" presStyleCnt="3"/>
      <dgm:spPr/>
    </dgm:pt>
    <dgm:pt modelId="{4EF904B2-61EC-4366-BC2E-A2F7D31B2736}" type="pres">
      <dgm:prSet presAssocID="{DC3E56BE-2287-4E89-8FD2-1C7009E13EF6}"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uburban scene"/>
        </a:ext>
      </dgm:extLst>
    </dgm:pt>
    <dgm:pt modelId="{EB43F493-EEA3-43AA-8952-BE1806F33180}" type="pres">
      <dgm:prSet presAssocID="{DC3E56BE-2287-4E89-8FD2-1C7009E13EF6}" presName="spaceRect" presStyleCnt="0"/>
      <dgm:spPr/>
    </dgm:pt>
    <dgm:pt modelId="{1FFA106A-0108-4D4D-8AA5-15BAB397AEE3}" type="pres">
      <dgm:prSet presAssocID="{DC3E56BE-2287-4E89-8FD2-1C7009E13EF6}" presName="textRect" presStyleLbl="revTx" presStyleIdx="0" presStyleCnt="3">
        <dgm:presLayoutVars>
          <dgm:chMax val="1"/>
          <dgm:chPref val="1"/>
        </dgm:presLayoutVars>
      </dgm:prSet>
      <dgm:spPr/>
    </dgm:pt>
    <dgm:pt modelId="{3573AC8E-73C0-473D-8902-6183E2167F41}" type="pres">
      <dgm:prSet presAssocID="{B76CFAF3-EA1D-4D45-9C7D-11EEF9E94AB4}" presName="sibTrans" presStyleCnt="0"/>
      <dgm:spPr/>
    </dgm:pt>
    <dgm:pt modelId="{830E69BF-CE5F-40CC-9E9F-B550E2E18BA6}" type="pres">
      <dgm:prSet presAssocID="{D003CB9F-0F3F-422D-9FF5-9F884F05E0E4}" presName="compNode" presStyleCnt="0"/>
      <dgm:spPr/>
    </dgm:pt>
    <dgm:pt modelId="{F21539D8-538B-47E5-A368-E2AA2A4CD326}" type="pres">
      <dgm:prSet presAssocID="{D003CB9F-0F3F-422D-9FF5-9F884F05E0E4}" presName="iconBgRect" presStyleLbl="bgShp" presStyleIdx="1" presStyleCnt="3"/>
      <dgm:spPr/>
    </dgm:pt>
    <dgm:pt modelId="{662F1181-65C2-4085-B6E8-69F6972E9E0C}" type="pres">
      <dgm:prSet presAssocID="{D003CB9F-0F3F-422D-9FF5-9F884F05E0E4}"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E6BA9680-DFF6-4442-B734-55714824A384}" type="pres">
      <dgm:prSet presAssocID="{D003CB9F-0F3F-422D-9FF5-9F884F05E0E4}" presName="spaceRect" presStyleCnt="0"/>
      <dgm:spPr/>
    </dgm:pt>
    <dgm:pt modelId="{8B82267D-842F-45C1-AF5E-CA65D7B26ABE}" type="pres">
      <dgm:prSet presAssocID="{D003CB9F-0F3F-422D-9FF5-9F884F05E0E4}" presName="textRect" presStyleLbl="revTx" presStyleIdx="1" presStyleCnt="3">
        <dgm:presLayoutVars>
          <dgm:chMax val="1"/>
          <dgm:chPref val="1"/>
        </dgm:presLayoutVars>
      </dgm:prSet>
      <dgm:spPr/>
    </dgm:pt>
    <dgm:pt modelId="{1F5C9606-1D30-4B13-ACF5-967C64080394}" type="pres">
      <dgm:prSet presAssocID="{E077A0D4-C62A-4F55-933A-DCC02ED6E19D}" presName="sibTrans" presStyleCnt="0"/>
      <dgm:spPr/>
    </dgm:pt>
    <dgm:pt modelId="{97BD568C-18DC-4EA9-971F-D04533A81471}" type="pres">
      <dgm:prSet presAssocID="{EB93A22C-F1B1-4665-B671-34A413398C5A}" presName="compNode" presStyleCnt="0"/>
      <dgm:spPr/>
    </dgm:pt>
    <dgm:pt modelId="{2474F90E-4A73-486E-BC6A-9ED0A7EE47EF}" type="pres">
      <dgm:prSet presAssocID="{EB93A22C-F1B1-4665-B671-34A413398C5A}" presName="iconBgRect" presStyleLbl="bgShp" presStyleIdx="2" presStyleCnt="3"/>
      <dgm:spPr/>
    </dgm:pt>
    <dgm:pt modelId="{7B962715-E492-4C91-AEB9-EDB0D8137A41}" type="pres">
      <dgm:prSet presAssocID="{EB93A22C-F1B1-4665-B671-34A413398C5A}"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Store with solid fill"/>
        </a:ext>
      </dgm:extLst>
    </dgm:pt>
    <dgm:pt modelId="{8020F6BD-C779-4C9E-9A16-2C9C55445D51}" type="pres">
      <dgm:prSet presAssocID="{EB93A22C-F1B1-4665-B671-34A413398C5A}" presName="spaceRect" presStyleCnt="0"/>
      <dgm:spPr/>
    </dgm:pt>
    <dgm:pt modelId="{422B8FEC-1712-4DAD-BC62-175ACD986A78}" type="pres">
      <dgm:prSet presAssocID="{EB93A22C-F1B1-4665-B671-34A413398C5A}" presName="textRect" presStyleLbl="revTx" presStyleIdx="2" presStyleCnt="3">
        <dgm:presLayoutVars>
          <dgm:chMax val="1"/>
          <dgm:chPref val="1"/>
        </dgm:presLayoutVars>
      </dgm:prSet>
      <dgm:spPr/>
    </dgm:pt>
  </dgm:ptLst>
  <dgm:cxnLst>
    <dgm:cxn modelId="{63BA0618-722B-492C-86B2-AD6B71C04DEF}" type="presOf" srcId="{64DCEAA1-6338-4696-9A69-82C034E6582C}" destId="{C11E9D5A-CCA9-478D-AAA1-6A9158EED459}" srcOrd="0" destOrd="0" presId="urn:microsoft.com/office/officeart/2018/5/layout/IconCircleLabelList"/>
    <dgm:cxn modelId="{2DDFEE1F-F725-4332-A75F-4ACB4B5FBBA1}" srcId="{64DCEAA1-6338-4696-9A69-82C034E6582C}" destId="{D003CB9F-0F3F-422D-9FF5-9F884F05E0E4}" srcOrd="1" destOrd="0" parTransId="{8927D80C-5F49-4B4F-B055-F842ED2C6AD5}" sibTransId="{E077A0D4-C62A-4F55-933A-DCC02ED6E19D}"/>
    <dgm:cxn modelId="{ACA5843B-3E18-41D7-9904-4DEE134C186C}" type="presOf" srcId="{DC3E56BE-2287-4E89-8FD2-1C7009E13EF6}" destId="{1FFA106A-0108-4D4D-8AA5-15BAB397AEE3}" srcOrd="0" destOrd="0" presId="urn:microsoft.com/office/officeart/2018/5/layout/IconCircleLabelList"/>
    <dgm:cxn modelId="{AC871F63-54A9-4C72-8033-2EA14D311453}" srcId="{64DCEAA1-6338-4696-9A69-82C034E6582C}" destId="{DC3E56BE-2287-4E89-8FD2-1C7009E13EF6}" srcOrd="0" destOrd="0" parTransId="{A5B399E8-CC70-4BF7-BBF4-CB18B61685D5}" sibTransId="{B76CFAF3-EA1D-4D45-9C7D-11EEF9E94AB4}"/>
    <dgm:cxn modelId="{14569191-CCA1-4794-AAC6-76DE4D690987}" type="presOf" srcId="{D003CB9F-0F3F-422D-9FF5-9F884F05E0E4}" destId="{8B82267D-842F-45C1-AF5E-CA65D7B26ABE}" srcOrd="0" destOrd="0" presId="urn:microsoft.com/office/officeart/2018/5/layout/IconCircleLabelList"/>
    <dgm:cxn modelId="{AF7DEAD0-A639-4741-91DC-23A7051F2098}" srcId="{64DCEAA1-6338-4696-9A69-82C034E6582C}" destId="{EB93A22C-F1B1-4665-B671-34A413398C5A}" srcOrd="2" destOrd="0" parTransId="{4346BDAD-B6B6-402E-93B6-74791BF7F33A}" sibTransId="{FEAD91C2-757F-4549-8321-6C2245689773}"/>
    <dgm:cxn modelId="{EE45F3D8-6396-40A4-B3B2-C5A20CAEBDFC}" type="presOf" srcId="{EB93A22C-F1B1-4665-B671-34A413398C5A}" destId="{422B8FEC-1712-4DAD-BC62-175ACD986A78}" srcOrd="0" destOrd="0" presId="urn:microsoft.com/office/officeart/2018/5/layout/IconCircleLabelList"/>
    <dgm:cxn modelId="{AC9C4AA8-B1EC-4424-8BCD-FE206A8002F0}" type="presParOf" srcId="{C11E9D5A-CCA9-478D-AAA1-6A9158EED459}" destId="{96D8018D-C108-4A6C-8B77-ED3A22546935}" srcOrd="0" destOrd="0" presId="urn:microsoft.com/office/officeart/2018/5/layout/IconCircleLabelList"/>
    <dgm:cxn modelId="{1295C81D-91BA-4042-869C-61C9E96EE9C4}" type="presParOf" srcId="{96D8018D-C108-4A6C-8B77-ED3A22546935}" destId="{4CD011C6-91B1-4A69-9359-2450C7246475}" srcOrd="0" destOrd="0" presId="urn:microsoft.com/office/officeart/2018/5/layout/IconCircleLabelList"/>
    <dgm:cxn modelId="{81B60EF4-1B35-435D-B2B4-A06400F82F11}" type="presParOf" srcId="{96D8018D-C108-4A6C-8B77-ED3A22546935}" destId="{4EF904B2-61EC-4366-BC2E-A2F7D31B2736}" srcOrd="1" destOrd="0" presId="urn:microsoft.com/office/officeart/2018/5/layout/IconCircleLabelList"/>
    <dgm:cxn modelId="{ABD231A6-0D28-40DD-ACE7-E6E00046BA02}" type="presParOf" srcId="{96D8018D-C108-4A6C-8B77-ED3A22546935}" destId="{EB43F493-EEA3-43AA-8952-BE1806F33180}" srcOrd="2" destOrd="0" presId="urn:microsoft.com/office/officeart/2018/5/layout/IconCircleLabelList"/>
    <dgm:cxn modelId="{CD11F0DF-2262-477F-BF34-B84855CB4C54}" type="presParOf" srcId="{96D8018D-C108-4A6C-8B77-ED3A22546935}" destId="{1FFA106A-0108-4D4D-8AA5-15BAB397AEE3}" srcOrd="3" destOrd="0" presId="urn:microsoft.com/office/officeart/2018/5/layout/IconCircleLabelList"/>
    <dgm:cxn modelId="{94FEEF28-675A-4E1D-8B63-6CD3760416CE}" type="presParOf" srcId="{C11E9D5A-CCA9-478D-AAA1-6A9158EED459}" destId="{3573AC8E-73C0-473D-8902-6183E2167F41}" srcOrd="1" destOrd="0" presId="urn:microsoft.com/office/officeart/2018/5/layout/IconCircleLabelList"/>
    <dgm:cxn modelId="{3DBDA504-C9F5-4048-9EEC-ADE921661490}" type="presParOf" srcId="{C11E9D5A-CCA9-478D-AAA1-6A9158EED459}" destId="{830E69BF-CE5F-40CC-9E9F-B550E2E18BA6}" srcOrd="2" destOrd="0" presId="urn:microsoft.com/office/officeart/2018/5/layout/IconCircleLabelList"/>
    <dgm:cxn modelId="{CB7CB5B8-49E1-4F77-92B0-71B87C72BB35}" type="presParOf" srcId="{830E69BF-CE5F-40CC-9E9F-B550E2E18BA6}" destId="{F21539D8-538B-47E5-A368-E2AA2A4CD326}" srcOrd="0" destOrd="0" presId="urn:microsoft.com/office/officeart/2018/5/layout/IconCircleLabelList"/>
    <dgm:cxn modelId="{3A604EDE-B6E5-4196-AE80-59DDEFC487E6}" type="presParOf" srcId="{830E69BF-CE5F-40CC-9E9F-B550E2E18BA6}" destId="{662F1181-65C2-4085-B6E8-69F6972E9E0C}" srcOrd="1" destOrd="0" presId="urn:microsoft.com/office/officeart/2018/5/layout/IconCircleLabelList"/>
    <dgm:cxn modelId="{8078A05F-A80F-482E-B9BD-16C89C980E61}" type="presParOf" srcId="{830E69BF-CE5F-40CC-9E9F-B550E2E18BA6}" destId="{E6BA9680-DFF6-4442-B734-55714824A384}" srcOrd="2" destOrd="0" presId="urn:microsoft.com/office/officeart/2018/5/layout/IconCircleLabelList"/>
    <dgm:cxn modelId="{8F0B4820-660E-40FF-A355-B1B09575A764}" type="presParOf" srcId="{830E69BF-CE5F-40CC-9E9F-B550E2E18BA6}" destId="{8B82267D-842F-45C1-AF5E-CA65D7B26ABE}" srcOrd="3" destOrd="0" presId="urn:microsoft.com/office/officeart/2018/5/layout/IconCircleLabelList"/>
    <dgm:cxn modelId="{B4E0689D-019C-42D3-A339-C38E4F0B7865}" type="presParOf" srcId="{C11E9D5A-CCA9-478D-AAA1-6A9158EED459}" destId="{1F5C9606-1D30-4B13-ACF5-967C64080394}" srcOrd="3" destOrd="0" presId="urn:microsoft.com/office/officeart/2018/5/layout/IconCircleLabelList"/>
    <dgm:cxn modelId="{A7B0A273-13C6-4F5D-AA99-C114970CF165}" type="presParOf" srcId="{C11E9D5A-CCA9-478D-AAA1-6A9158EED459}" destId="{97BD568C-18DC-4EA9-971F-D04533A81471}" srcOrd="4" destOrd="0" presId="urn:microsoft.com/office/officeart/2018/5/layout/IconCircleLabelList"/>
    <dgm:cxn modelId="{AB8B94A9-3194-4C46-8E0B-4EC791882E80}" type="presParOf" srcId="{97BD568C-18DC-4EA9-971F-D04533A81471}" destId="{2474F90E-4A73-486E-BC6A-9ED0A7EE47EF}" srcOrd="0" destOrd="0" presId="urn:microsoft.com/office/officeart/2018/5/layout/IconCircleLabelList"/>
    <dgm:cxn modelId="{C28AC4AA-2FC3-479E-884C-4E7388EC4B15}" type="presParOf" srcId="{97BD568C-18DC-4EA9-971F-D04533A81471}" destId="{7B962715-E492-4C91-AEB9-EDB0D8137A41}" srcOrd="1" destOrd="0" presId="urn:microsoft.com/office/officeart/2018/5/layout/IconCircleLabelList"/>
    <dgm:cxn modelId="{C112FCC6-CFA7-40D3-B7A3-8D1847CF4B6E}" type="presParOf" srcId="{97BD568C-18DC-4EA9-971F-D04533A81471}" destId="{8020F6BD-C779-4C9E-9A16-2C9C55445D51}" srcOrd="2" destOrd="0" presId="urn:microsoft.com/office/officeart/2018/5/layout/IconCircleLabelList"/>
    <dgm:cxn modelId="{B3546BD0-FC78-4B0E-8BBF-C54026FAB669}" type="presParOf" srcId="{97BD568C-18DC-4EA9-971F-D04533A81471}" destId="{422B8FEC-1712-4DAD-BC62-175ACD986A78}"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1D33073-DA3E-42C2-A02E-977E89546B25}"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847A324E-EB03-4CB0-A7E5-8F36A7C2E7F8}">
      <dgm:prSet/>
      <dgm:spPr/>
      <dgm:t>
        <a:bodyPr/>
        <a:lstStyle/>
        <a:p>
          <a:r>
            <a:rPr lang="en-US" dirty="0"/>
            <a:t>10/1/26- REVALUATION- FULL EFFECTS UNKNOWN UNTIL HEARINGS HAVE TAKEN PLACE AND GRAND LIST IS SIGNED</a:t>
          </a:r>
        </a:p>
      </dgm:t>
    </dgm:pt>
    <dgm:pt modelId="{EEDCA5DD-F949-4BC5-B0A4-9734D28AF2B4}" type="parTrans" cxnId="{DB8049ED-3468-4EB3-B5A5-D75548EAC492}">
      <dgm:prSet/>
      <dgm:spPr/>
      <dgm:t>
        <a:bodyPr/>
        <a:lstStyle/>
        <a:p>
          <a:endParaRPr lang="en-US"/>
        </a:p>
      </dgm:t>
    </dgm:pt>
    <dgm:pt modelId="{CE081CE4-043D-4C4C-9A9F-AC1276C18A11}" type="sibTrans" cxnId="{DB8049ED-3468-4EB3-B5A5-D75548EAC492}">
      <dgm:prSet/>
      <dgm:spPr/>
      <dgm:t>
        <a:bodyPr/>
        <a:lstStyle/>
        <a:p>
          <a:endParaRPr lang="en-US"/>
        </a:p>
      </dgm:t>
    </dgm:pt>
    <dgm:pt modelId="{3105FB77-D29C-4C9A-A926-F5E7FE14285B}">
      <dgm:prSet/>
      <dgm:spPr/>
      <dgm:t>
        <a:bodyPr/>
        <a:lstStyle/>
        <a:p>
          <a:r>
            <a:rPr lang="en-US" dirty="0"/>
            <a:t>FULL IMPACT OF PERSONAL PROPERTY AND MV LEGISLATION NOT YET DETERMINED</a:t>
          </a:r>
        </a:p>
      </dgm:t>
    </dgm:pt>
    <dgm:pt modelId="{0CB32C93-27EC-4B11-818A-54651121AC6F}" type="parTrans" cxnId="{F3A2E354-BC91-4F4E-8256-DA29276FEDD5}">
      <dgm:prSet/>
      <dgm:spPr/>
      <dgm:t>
        <a:bodyPr/>
        <a:lstStyle/>
        <a:p>
          <a:endParaRPr lang="en-US"/>
        </a:p>
      </dgm:t>
    </dgm:pt>
    <dgm:pt modelId="{25EF57D2-873C-4AC4-AACB-B11CF750BF51}" type="sibTrans" cxnId="{F3A2E354-BC91-4F4E-8256-DA29276FEDD5}">
      <dgm:prSet/>
      <dgm:spPr/>
      <dgm:t>
        <a:bodyPr/>
        <a:lstStyle/>
        <a:p>
          <a:endParaRPr lang="en-US"/>
        </a:p>
      </dgm:t>
    </dgm:pt>
    <dgm:pt modelId="{6983BF64-CA9B-4042-BD4C-3B8AA9FDDA18}">
      <dgm:prSet/>
      <dgm:spPr/>
      <dgm:t>
        <a:bodyPr/>
        <a:lstStyle/>
        <a:p>
          <a:r>
            <a:rPr lang="en-US" dirty="0">
              <a:solidFill>
                <a:srgbClr val="FF0000"/>
              </a:solidFill>
            </a:rPr>
            <a:t>DEFERRING A DECISION UNTIL REVALUATION RESULTS ARE KNOWN WOULD ALLOW THE BOARD TO EVALUATE IMPACTS USING A COMPLETE PICTURE OF THE TAX BASE</a:t>
          </a:r>
        </a:p>
      </dgm:t>
    </dgm:pt>
    <dgm:pt modelId="{67C00B02-EE80-447A-9461-AC7188446FFC}" type="parTrans" cxnId="{26DBF5FA-D539-4ABB-A519-32A4D3006850}">
      <dgm:prSet/>
      <dgm:spPr/>
      <dgm:t>
        <a:bodyPr/>
        <a:lstStyle/>
        <a:p>
          <a:endParaRPr lang="en-US"/>
        </a:p>
      </dgm:t>
    </dgm:pt>
    <dgm:pt modelId="{2BCDEB1F-A67A-4A3F-95C0-1E67031A700E}" type="sibTrans" cxnId="{26DBF5FA-D539-4ABB-A519-32A4D3006850}">
      <dgm:prSet/>
      <dgm:spPr/>
      <dgm:t>
        <a:bodyPr/>
        <a:lstStyle/>
        <a:p>
          <a:endParaRPr lang="en-US"/>
        </a:p>
      </dgm:t>
    </dgm:pt>
    <dgm:pt modelId="{024902E3-D7E3-4F6F-B5C7-7C9E28A4B9C6}">
      <dgm:prSet/>
      <dgm:spPr/>
      <dgm:t>
        <a:bodyPr/>
        <a:lstStyle/>
        <a:p>
          <a:r>
            <a:rPr lang="en-US" dirty="0"/>
            <a:t>ADMINISTRATIVE BURDEN</a:t>
          </a:r>
        </a:p>
      </dgm:t>
    </dgm:pt>
    <dgm:pt modelId="{E00CAEC4-695B-4119-A799-4CD73E66D41C}" type="parTrans" cxnId="{2EFC9CBA-9707-4653-939A-5B7004FE7D47}">
      <dgm:prSet/>
      <dgm:spPr/>
      <dgm:t>
        <a:bodyPr/>
        <a:lstStyle/>
        <a:p>
          <a:endParaRPr lang="en-US"/>
        </a:p>
      </dgm:t>
    </dgm:pt>
    <dgm:pt modelId="{9F9C9C60-16BE-4168-B408-49DA0F4A38C3}" type="sibTrans" cxnId="{2EFC9CBA-9707-4653-939A-5B7004FE7D47}">
      <dgm:prSet/>
      <dgm:spPr/>
      <dgm:t>
        <a:bodyPr/>
        <a:lstStyle/>
        <a:p>
          <a:endParaRPr lang="en-US"/>
        </a:p>
      </dgm:t>
    </dgm:pt>
    <dgm:pt modelId="{08743385-04BB-449A-8303-78D7A2631665}" type="pres">
      <dgm:prSet presAssocID="{71D33073-DA3E-42C2-A02E-977E89546B25}" presName="root" presStyleCnt="0">
        <dgm:presLayoutVars>
          <dgm:dir/>
          <dgm:resizeHandles val="exact"/>
        </dgm:presLayoutVars>
      </dgm:prSet>
      <dgm:spPr/>
    </dgm:pt>
    <dgm:pt modelId="{12546370-8C92-4876-A53A-F392365E42EE}" type="pres">
      <dgm:prSet presAssocID="{847A324E-EB03-4CB0-A7E5-8F36A7C2E7F8}" presName="compNode" presStyleCnt="0"/>
      <dgm:spPr/>
    </dgm:pt>
    <dgm:pt modelId="{40CCCFB5-8038-4548-A04D-47AAFB3F6FD0}" type="pres">
      <dgm:prSet presAssocID="{847A324E-EB03-4CB0-A7E5-8F36A7C2E7F8}" presName="bgRect" presStyleLbl="bgShp" presStyleIdx="0" presStyleCnt="4"/>
      <dgm:spPr/>
    </dgm:pt>
    <dgm:pt modelId="{8E5FB5CA-9B15-4E50-863C-C51D394B8B7E}" type="pres">
      <dgm:prSet presAssocID="{847A324E-EB03-4CB0-A7E5-8F36A7C2E7F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ouse"/>
        </a:ext>
      </dgm:extLst>
    </dgm:pt>
    <dgm:pt modelId="{39E2CEE5-10C6-4D62-96E5-9DE6979D9E82}" type="pres">
      <dgm:prSet presAssocID="{847A324E-EB03-4CB0-A7E5-8F36A7C2E7F8}" presName="spaceRect" presStyleCnt="0"/>
      <dgm:spPr/>
    </dgm:pt>
    <dgm:pt modelId="{21D7319B-33AC-4EF7-97FF-F6A1EB31D1B9}" type="pres">
      <dgm:prSet presAssocID="{847A324E-EB03-4CB0-A7E5-8F36A7C2E7F8}" presName="parTx" presStyleLbl="revTx" presStyleIdx="0" presStyleCnt="4">
        <dgm:presLayoutVars>
          <dgm:chMax val="0"/>
          <dgm:chPref val="0"/>
        </dgm:presLayoutVars>
      </dgm:prSet>
      <dgm:spPr/>
    </dgm:pt>
    <dgm:pt modelId="{2B55FDAD-5A0F-43ED-9AF3-8E465F29A698}" type="pres">
      <dgm:prSet presAssocID="{CE081CE4-043D-4C4C-9A9F-AC1276C18A11}" presName="sibTrans" presStyleCnt="0"/>
      <dgm:spPr/>
    </dgm:pt>
    <dgm:pt modelId="{7C3F715D-B8CB-4E66-8007-7927AA61A2D1}" type="pres">
      <dgm:prSet presAssocID="{3105FB77-D29C-4C9A-A926-F5E7FE14285B}" presName="compNode" presStyleCnt="0"/>
      <dgm:spPr/>
    </dgm:pt>
    <dgm:pt modelId="{9D04A274-7358-4AF6-9FCD-21BC8C2A9B3A}" type="pres">
      <dgm:prSet presAssocID="{3105FB77-D29C-4C9A-A926-F5E7FE14285B}" presName="bgRect" presStyleLbl="bgShp" presStyleIdx="1" presStyleCnt="4"/>
      <dgm:spPr/>
    </dgm:pt>
    <dgm:pt modelId="{C5CE97B7-30A8-47AA-B774-E6D9E328DBB6}" type="pres">
      <dgm:prSet presAssocID="{3105FB77-D29C-4C9A-A926-F5E7FE14285B}"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7D724417-F89C-42EF-84FF-508C8000C5CA}" type="pres">
      <dgm:prSet presAssocID="{3105FB77-D29C-4C9A-A926-F5E7FE14285B}" presName="spaceRect" presStyleCnt="0"/>
      <dgm:spPr/>
    </dgm:pt>
    <dgm:pt modelId="{A377A650-3158-4009-A41B-CD2952EF25E0}" type="pres">
      <dgm:prSet presAssocID="{3105FB77-D29C-4C9A-A926-F5E7FE14285B}" presName="parTx" presStyleLbl="revTx" presStyleIdx="1" presStyleCnt="4">
        <dgm:presLayoutVars>
          <dgm:chMax val="0"/>
          <dgm:chPref val="0"/>
        </dgm:presLayoutVars>
      </dgm:prSet>
      <dgm:spPr/>
    </dgm:pt>
    <dgm:pt modelId="{4FFCBB9A-E3B6-42B8-8793-887BB9DB5F07}" type="pres">
      <dgm:prSet presAssocID="{25EF57D2-873C-4AC4-AACB-B11CF750BF51}" presName="sibTrans" presStyleCnt="0"/>
      <dgm:spPr/>
    </dgm:pt>
    <dgm:pt modelId="{DD8B244E-4EC6-4715-8A58-FF521698F5E0}" type="pres">
      <dgm:prSet presAssocID="{6983BF64-CA9B-4042-BD4C-3B8AA9FDDA18}" presName="compNode" presStyleCnt="0"/>
      <dgm:spPr/>
    </dgm:pt>
    <dgm:pt modelId="{7A939618-ED9C-45A1-A9F7-B015CC30403C}" type="pres">
      <dgm:prSet presAssocID="{6983BF64-CA9B-4042-BD4C-3B8AA9FDDA18}" presName="bgRect" presStyleLbl="bgShp" presStyleIdx="2" presStyleCnt="4"/>
      <dgm:spPr/>
    </dgm:pt>
    <dgm:pt modelId="{17B30367-227D-46DC-9A1F-E6E3A450E238}" type="pres">
      <dgm:prSet presAssocID="{6983BF64-CA9B-4042-BD4C-3B8AA9FDDA1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B6D2DB23-E267-42D2-9785-361370FE91AF}" type="pres">
      <dgm:prSet presAssocID="{6983BF64-CA9B-4042-BD4C-3B8AA9FDDA18}" presName="spaceRect" presStyleCnt="0"/>
      <dgm:spPr/>
    </dgm:pt>
    <dgm:pt modelId="{4EE4C559-FB12-422A-9066-44CEDF44F836}" type="pres">
      <dgm:prSet presAssocID="{6983BF64-CA9B-4042-BD4C-3B8AA9FDDA18}" presName="parTx" presStyleLbl="revTx" presStyleIdx="2" presStyleCnt="4">
        <dgm:presLayoutVars>
          <dgm:chMax val="0"/>
          <dgm:chPref val="0"/>
        </dgm:presLayoutVars>
      </dgm:prSet>
      <dgm:spPr/>
    </dgm:pt>
    <dgm:pt modelId="{00F31594-CF28-499F-8115-2DA25C1E7665}" type="pres">
      <dgm:prSet presAssocID="{2BCDEB1F-A67A-4A3F-95C0-1E67031A700E}" presName="sibTrans" presStyleCnt="0"/>
      <dgm:spPr/>
    </dgm:pt>
    <dgm:pt modelId="{877597F7-71EA-4E6A-9CC5-B081C8B591D0}" type="pres">
      <dgm:prSet presAssocID="{024902E3-D7E3-4F6F-B5C7-7C9E28A4B9C6}" presName="compNode" presStyleCnt="0"/>
      <dgm:spPr/>
    </dgm:pt>
    <dgm:pt modelId="{31F906B5-44E8-48F4-86A0-E6103E11BB2F}" type="pres">
      <dgm:prSet presAssocID="{024902E3-D7E3-4F6F-B5C7-7C9E28A4B9C6}" presName="bgRect" presStyleLbl="bgShp" presStyleIdx="3" presStyleCnt="4"/>
      <dgm:spPr/>
    </dgm:pt>
    <dgm:pt modelId="{68A86EEE-DCEC-481F-B752-7F370CEC60FF}" type="pres">
      <dgm:prSet presAssocID="{024902E3-D7E3-4F6F-B5C7-7C9E28A4B9C6}"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uburban scene"/>
        </a:ext>
      </dgm:extLst>
    </dgm:pt>
    <dgm:pt modelId="{AC65B3AE-3252-440D-BC8F-AF05FD904FEA}" type="pres">
      <dgm:prSet presAssocID="{024902E3-D7E3-4F6F-B5C7-7C9E28A4B9C6}" presName="spaceRect" presStyleCnt="0"/>
      <dgm:spPr/>
    </dgm:pt>
    <dgm:pt modelId="{A1475A97-D159-4899-BE84-3BE634C14048}" type="pres">
      <dgm:prSet presAssocID="{024902E3-D7E3-4F6F-B5C7-7C9E28A4B9C6}" presName="parTx" presStyleLbl="revTx" presStyleIdx="3" presStyleCnt="4">
        <dgm:presLayoutVars>
          <dgm:chMax val="0"/>
          <dgm:chPref val="0"/>
        </dgm:presLayoutVars>
      </dgm:prSet>
      <dgm:spPr/>
    </dgm:pt>
  </dgm:ptLst>
  <dgm:cxnLst>
    <dgm:cxn modelId="{5059C611-166C-425B-86DB-4E695ECA76CE}" type="presOf" srcId="{3105FB77-D29C-4C9A-A926-F5E7FE14285B}" destId="{A377A650-3158-4009-A41B-CD2952EF25E0}" srcOrd="0" destOrd="0" presId="urn:microsoft.com/office/officeart/2018/2/layout/IconVerticalSolidList"/>
    <dgm:cxn modelId="{782E1E18-1BDA-4D10-9BC5-FEBF443DFEFD}" type="presOf" srcId="{71D33073-DA3E-42C2-A02E-977E89546B25}" destId="{08743385-04BB-449A-8303-78D7A2631665}" srcOrd="0" destOrd="0" presId="urn:microsoft.com/office/officeart/2018/2/layout/IconVerticalSolidList"/>
    <dgm:cxn modelId="{7EEA6629-5E05-4838-B48F-3E620B057C28}" type="presOf" srcId="{024902E3-D7E3-4F6F-B5C7-7C9E28A4B9C6}" destId="{A1475A97-D159-4899-BE84-3BE634C14048}" srcOrd="0" destOrd="0" presId="urn:microsoft.com/office/officeart/2018/2/layout/IconVerticalSolidList"/>
    <dgm:cxn modelId="{F3A2E354-BC91-4F4E-8256-DA29276FEDD5}" srcId="{71D33073-DA3E-42C2-A02E-977E89546B25}" destId="{3105FB77-D29C-4C9A-A926-F5E7FE14285B}" srcOrd="1" destOrd="0" parTransId="{0CB32C93-27EC-4B11-818A-54651121AC6F}" sibTransId="{25EF57D2-873C-4AC4-AACB-B11CF750BF51}"/>
    <dgm:cxn modelId="{3B5D398D-DBBA-4538-B226-3D04347C16E5}" type="presOf" srcId="{847A324E-EB03-4CB0-A7E5-8F36A7C2E7F8}" destId="{21D7319B-33AC-4EF7-97FF-F6A1EB31D1B9}" srcOrd="0" destOrd="0" presId="urn:microsoft.com/office/officeart/2018/2/layout/IconVerticalSolidList"/>
    <dgm:cxn modelId="{2EFC9CBA-9707-4653-939A-5B7004FE7D47}" srcId="{71D33073-DA3E-42C2-A02E-977E89546B25}" destId="{024902E3-D7E3-4F6F-B5C7-7C9E28A4B9C6}" srcOrd="3" destOrd="0" parTransId="{E00CAEC4-695B-4119-A799-4CD73E66D41C}" sibTransId="{9F9C9C60-16BE-4168-B408-49DA0F4A38C3}"/>
    <dgm:cxn modelId="{A03CADE5-0A3D-4CE4-8E8A-013CAC093032}" type="presOf" srcId="{6983BF64-CA9B-4042-BD4C-3B8AA9FDDA18}" destId="{4EE4C559-FB12-422A-9066-44CEDF44F836}" srcOrd="0" destOrd="0" presId="urn:microsoft.com/office/officeart/2018/2/layout/IconVerticalSolidList"/>
    <dgm:cxn modelId="{DB8049ED-3468-4EB3-B5A5-D75548EAC492}" srcId="{71D33073-DA3E-42C2-A02E-977E89546B25}" destId="{847A324E-EB03-4CB0-A7E5-8F36A7C2E7F8}" srcOrd="0" destOrd="0" parTransId="{EEDCA5DD-F949-4BC5-B0A4-9734D28AF2B4}" sibTransId="{CE081CE4-043D-4C4C-9A9F-AC1276C18A11}"/>
    <dgm:cxn modelId="{26DBF5FA-D539-4ABB-A519-32A4D3006850}" srcId="{71D33073-DA3E-42C2-A02E-977E89546B25}" destId="{6983BF64-CA9B-4042-BD4C-3B8AA9FDDA18}" srcOrd="2" destOrd="0" parTransId="{67C00B02-EE80-447A-9461-AC7188446FFC}" sibTransId="{2BCDEB1F-A67A-4A3F-95C0-1E67031A700E}"/>
    <dgm:cxn modelId="{0A832B70-86C4-4679-B9AA-7AD911C84267}" type="presParOf" srcId="{08743385-04BB-449A-8303-78D7A2631665}" destId="{12546370-8C92-4876-A53A-F392365E42EE}" srcOrd="0" destOrd="0" presId="urn:microsoft.com/office/officeart/2018/2/layout/IconVerticalSolidList"/>
    <dgm:cxn modelId="{FE67E213-93C5-490A-AC2E-42FAF02BB738}" type="presParOf" srcId="{12546370-8C92-4876-A53A-F392365E42EE}" destId="{40CCCFB5-8038-4548-A04D-47AAFB3F6FD0}" srcOrd="0" destOrd="0" presId="urn:microsoft.com/office/officeart/2018/2/layout/IconVerticalSolidList"/>
    <dgm:cxn modelId="{D0095920-0C73-4A9E-986F-B7C5978CB7FC}" type="presParOf" srcId="{12546370-8C92-4876-A53A-F392365E42EE}" destId="{8E5FB5CA-9B15-4E50-863C-C51D394B8B7E}" srcOrd="1" destOrd="0" presId="urn:microsoft.com/office/officeart/2018/2/layout/IconVerticalSolidList"/>
    <dgm:cxn modelId="{B928261F-6CD6-4897-AD8F-319085F3227B}" type="presParOf" srcId="{12546370-8C92-4876-A53A-F392365E42EE}" destId="{39E2CEE5-10C6-4D62-96E5-9DE6979D9E82}" srcOrd="2" destOrd="0" presId="urn:microsoft.com/office/officeart/2018/2/layout/IconVerticalSolidList"/>
    <dgm:cxn modelId="{76C66C31-D3F0-4776-8B33-C824E4C1507B}" type="presParOf" srcId="{12546370-8C92-4876-A53A-F392365E42EE}" destId="{21D7319B-33AC-4EF7-97FF-F6A1EB31D1B9}" srcOrd="3" destOrd="0" presId="urn:microsoft.com/office/officeart/2018/2/layout/IconVerticalSolidList"/>
    <dgm:cxn modelId="{BE36EFC0-6405-4552-B1F1-4040E9D1C2BF}" type="presParOf" srcId="{08743385-04BB-449A-8303-78D7A2631665}" destId="{2B55FDAD-5A0F-43ED-9AF3-8E465F29A698}" srcOrd="1" destOrd="0" presId="urn:microsoft.com/office/officeart/2018/2/layout/IconVerticalSolidList"/>
    <dgm:cxn modelId="{FD30C13C-CC61-440C-BD27-728CDDBA6857}" type="presParOf" srcId="{08743385-04BB-449A-8303-78D7A2631665}" destId="{7C3F715D-B8CB-4E66-8007-7927AA61A2D1}" srcOrd="2" destOrd="0" presId="urn:microsoft.com/office/officeart/2018/2/layout/IconVerticalSolidList"/>
    <dgm:cxn modelId="{0916CEF9-E33C-4662-8F2C-A4142226A426}" type="presParOf" srcId="{7C3F715D-B8CB-4E66-8007-7927AA61A2D1}" destId="{9D04A274-7358-4AF6-9FCD-21BC8C2A9B3A}" srcOrd="0" destOrd="0" presId="urn:microsoft.com/office/officeart/2018/2/layout/IconVerticalSolidList"/>
    <dgm:cxn modelId="{1153DDE4-3C3B-4DF0-804D-F75FE0D424A5}" type="presParOf" srcId="{7C3F715D-B8CB-4E66-8007-7927AA61A2D1}" destId="{C5CE97B7-30A8-47AA-B774-E6D9E328DBB6}" srcOrd="1" destOrd="0" presId="urn:microsoft.com/office/officeart/2018/2/layout/IconVerticalSolidList"/>
    <dgm:cxn modelId="{B48AED51-D79D-4775-9AAB-DA4EFA50CE8A}" type="presParOf" srcId="{7C3F715D-B8CB-4E66-8007-7927AA61A2D1}" destId="{7D724417-F89C-42EF-84FF-508C8000C5CA}" srcOrd="2" destOrd="0" presId="urn:microsoft.com/office/officeart/2018/2/layout/IconVerticalSolidList"/>
    <dgm:cxn modelId="{63F430BA-3185-4D9C-8280-68DC7EE9C8E9}" type="presParOf" srcId="{7C3F715D-B8CB-4E66-8007-7927AA61A2D1}" destId="{A377A650-3158-4009-A41B-CD2952EF25E0}" srcOrd="3" destOrd="0" presId="urn:microsoft.com/office/officeart/2018/2/layout/IconVerticalSolidList"/>
    <dgm:cxn modelId="{67C96EF5-2E32-4E0D-85BC-E553EB26EA7C}" type="presParOf" srcId="{08743385-04BB-449A-8303-78D7A2631665}" destId="{4FFCBB9A-E3B6-42B8-8793-887BB9DB5F07}" srcOrd="3" destOrd="0" presId="urn:microsoft.com/office/officeart/2018/2/layout/IconVerticalSolidList"/>
    <dgm:cxn modelId="{4895B899-053E-4AA1-A6CE-190044D2EC16}" type="presParOf" srcId="{08743385-04BB-449A-8303-78D7A2631665}" destId="{DD8B244E-4EC6-4715-8A58-FF521698F5E0}" srcOrd="4" destOrd="0" presId="urn:microsoft.com/office/officeart/2018/2/layout/IconVerticalSolidList"/>
    <dgm:cxn modelId="{1ED2389F-A32D-45EA-B982-F2F610765ADC}" type="presParOf" srcId="{DD8B244E-4EC6-4715-8A58-FF521698F5E0}" destId="{7A939618-ED9C-45A1-A9F7-B015CC30403C}" srcOrd="0" destOrd="0" presId="urn:microsoft.com/office/officeart/2018/2/layout/IconVerticalSolidList"/>
    <dgm:cxn modelId="{E10F578E-7D26-4A99-9603-81D31F204FD0}" type="presParOf" srcId="{DD8B244E-4EC6-4715-8A58-FF521698F5E0}" destId="{17B30367-227D-46DC-9A1F-E6E3A450E238}" srcOrd="1" destOrd="0" presId="urn:microsoft.com/office/officeart/2018/2/layout/IconVerticalSolidList"/>
    <dgm:cxn modelId="{B9ADF7AE-D7EE-4C7C-BE01-DA8E49249EA9}" type="presParOf" srcId="{DD8B244E-4EC6-4715-8A58-FF521698F5E0}" destId="{B6D2DB23-E267-42D2-9785-361370FE91AF}" srcOrd="2" destOrd="0" presId="urn:microsoft.com/office/officeart/2018/2/layout/IconVerticalSolidList"/>
    <dgm:cxn modelId="{D545DCB5-B005-4471-B8EE-228787485ACB}" type="presParOf" srcId="{DD8B244E-4EC6-4715-8A58-FF521698F5E0}" destId="{4EE4C559-FB12-422A-9066-44CEDF44F836}" srcOrd="3" destOrd="0" presId="urn:microsoft.com/office/officeart/2018/2/layout/IconVerticalSolidList"/>
    <dgm:cxn modelId="{A9CE0283-911A-4047-A6A3-723E8B28F2ED}" type="presParOf" srcId="{08743385-04BB-449A-8303-78D7A2631665}" destId="{00F31594-CF28-499F-8115-2DA25C1E7665}" srcOrd="5" destOrd="0" presId="urn:microsoft.com/office/officeart/2018/2/layout/IconVerticalSolidList"/>
    <dgm:cxn modelId="{6AE2539D-98EC-41F1-BE2E-BEA2C52E5E91}" type="presParOf" srcId="{08743385-04BB-449A-8303-78D7A2631665}" destId="{877597F7-71EA-4E6A-9CC5-B081C8B591D0}" srcOrd="6" destOrd="0" presId="urn:microsoft.com/office/officeart/2018/2/layout/IconVerticalSolidList"/>
    <dgm:cxn modelId="{5943CF8D-40D5-44E8-ACB8-0133BE7CE37A}" type="presParOf" srcId="{877597F7-71EA-4E6A-9CC5-B081C8B591D0}" destId="{31F906B5-44E8-48F4-86A0-E6103E11BB2F}" srcOrd="0" destOrd="0" presId="urn:microsoft.com/office/officeart/2018/2/layout/IconVerticalSolidList"/>
    <dgm:cxn modelId="{B08100E5-F825-4CAA-9877-D56FCAEA8BE4}" type="presParOf" srcId="{877597F7-71EA-4E6A-9CC5-B081C8B591D0}" destId="{68A86EEE-DCEC-481F-B752-7F370CEC60FF}" srcOrd="1" destOrd="0" presId="urn:microsoft.com/office/officeart/2018/2/layout/IconVerticalSolidList"/>
    <dgm:cxn modelId="{D73617E0-9BF1-4E6C-930E-3C0B07347194}" type="presParOf" srcId="{877597F7-71EA-4E6A-9CC5-B081C8B591D0}" destId="{AC65B3AE-3252-440D-BC8F-AF05FD904FEA}" srcOrd="2" destOrd="0" presId="urn:microsoft.com/office/officeart/2018/2/layout/IconVerticalSolidList"/>
    <dgm:cxn modelId="{FED08616-44CE-421A-A088-9F671E351EE0}" type="presParOf" srcId="{877597F7-71EA-4E6A-9CC5-B081C8B591D0}" destId="{A1475A97-D159-4899-BE84-3BE634C14048}"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09C79FD-5236-470C-AB39-5B848DDD26A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322D756-9741-43E8-8E94-246107FAE52F}">
      <dgm:prSet/>
      <dgm:spPr/>
      <dgm:t>
        <a:bodyPr/>
        <a:lstStyle/>
        <a:p>
          <a:r>
            <a:rPr lang="en-US" dirty="0"/>
            <a:t>Adoption Required by Board</a:t>
          </a:r>
        </a:p>
      </dgm:t>
    </dgm:pt>
    <dgm:pt modelId="{8F3F2D76-9729-4867-9C72-27137A6979C4}" type="parTrans" cxnId="{60C39C55-6E54-4B0B-BB34-B13656544EBE}">
      <dgm:prSet/>
      <dgm:spPr/>
      <dgm:t>
        <a:bodyPr/>
        <a:lstStyle/>
        <a:p>
          <a:endParaRPr lang="en-US"/>
        </a:p>
      </dgm:t>
    </dgm:pt>
    <dgm:pt modelId="{D9C85FEF-BC86-4B88-BFC0-5D449E6A1B0A}" type="sibTrans" cxnId="{60C39C55-6E54-4B0B-BB34-B13656544EBE}">
      <dgm:prSet/>
      <dgm:spPr/>
      <dgm:t>
        <a:bodyPr/>
        <a:lstStyle/>
        <a:p>
          <a:endParaRPr lang="en-US"/>
        </a:p>
      </dgm:t>
    </dgm:pt>
    <dgm:pt modelId="{99688DB4-3EF6-4168-A29F-C64FC08F9A0A}">
      <dgm:prSet/>
      <dgm:spPr/>
      <dgm:t>
        <a:bodyPr/>
        <a:lstStyle/>
        <a:p>
          <a:r>
            <a:rPr lang="en-US" dirty="0"/>
            <a:t>Define Eligibility Criteria</a:t>
          </a:r>
        </a:p>
      </dgm:t>
    </dgm:pt>
    <dgm:pt modelId="{C1FB5BD8-17B1-4202-996B-B21CC0FC79AA}" type="parTrans" cxnId="{DCD7B839-35A7-4365-AA34-415F62F6124E}">
      <dgm:prSet/>
      <dgm:spPr/>
      <dgm:t>
        <a:bodyPr/>
        <a:lstStyle/>
        <a:p>
          <a:endParaRPr lang="en-US"/>
        </a:p>
      </dgm:t>
    </dgm:pt>
    <dgm:pt modelId="{24633A2A-9F6D-47FC-9A8E-0B0EEBA298CF}" type="sibTrans" cxnId="{DCD7B839-35A7-4365-AA34-415F62F6124E}">
      <dgm:prSet/>
      <dgm:spPr/>
      <dgm:t>
        <a:bodyPr/>
        <a:lstStyle/>
        <a:p>
          <a:endParaRPr lang="en-US"/>
        </a:p>
      </dgm:t>
    </dgm:pt>
    <dgm:pt modelId="{7FE9234B-7BDC-494B-97F6-F4C2B274D0BF}">
      <dgm:prSet/>
      <dgm:spPr/>
      <dgm:t>
        <a:bodyPr/>
        <a:lstStyle/>
        <a:p>
          <a:r>
            <a:rPr lang="en-US" dirty="0"/>
            <a:t>Create Application and Define Verification Process </a:t>
          </a:r>
        </a:p>
      </dgm:t>
    </dgm:pt>
    <dgm:pt modelId="{5D6E6AB1-38B3-4B16-891C-52B90AD891D8}" type="parTrans" cxnId="{35295F64-4F74-4731-8B91-E018A96F56D8}">
      <dgm:prSet/>
      <dgm:spPr/>
      <dgm:t>
        <a:bodyPr/>
        <a:lstStyle/>
        <a:p>
          <a:endParaRPr lang="en-US"/>
        </a:p>
      </dgm:t>
    </dgm:pt>
    <dgm:pt modelId="{35FE8DBB-A3FA-4E09-B7DB-055D377AB445}" type="sibTrans" cxnId="{35295F64-4F74-4731-8B91-E018A96F56D8}">
      <dgm:prSet/>
      <dgm:spPr/>
      <dgm:t>
        <a:bodyPr/>
        <a:lstStyle/>
        <a:p>
          <a:endParaRPr lang="en-US"/>
        </a:p>
      </dgm:t>
    </dgm:pt>
    <dgm:pt modelId="{DA8B7D46-B960-41F7-ABD9-6680EF3717AB}">
      <dgm:prSet/>
      <dgm:spPr/>
      <dgm:t>
        <a:bodyPr/>
        <a:lstStyle/>
        <a:p>
          <a:r>
            <a:rPr lang="en-US" dirty="0"/>
            <a:t>Complex Manual Implementation of Assessment Adjustments</a:t>
          </a:r>
        </a:p>
      </dgm:t>
    </dgm:pt>
    <dgm:pt modelId="{EAD05935-C657-428C-8D08-E6E598E0BBAF}" type="parTrans" cxnId="{FB661EAE-01B9-48B6-8B32-798C17BE3B9F}">
      <dgm:prSet/>
      <dgm:spPr/>
      <dgm:t>
        <a:bodyPr/>
        <a:lstStyle/>
        <a:p>
          <a:endParaRPr lang="en-US"/>
        </a:p>
      </dgm:t>
    </dgm:pt>
    <dgm:pt modelId="{6A09550E-05A3-406E-BC4C-850C3161882B}" type="sibTrans" cxnId="{FB661EAE-01B9-48B6-8B32-798C17BE3B9F}">
      <dgm:prSet/>
      <dgm:spPr/>
      <dgm:t>
        <a:bodyPr/>
        <a:lstStyle/>
        <a:p>
          <a:endParaRPr lang="en-US"/>
        </a:p>
      </dgm:t>
    </dgm:pt>
    <dgm:pt modelId="{86DAC357-8CF2-4F71-8838-0F88278858F7}">
      <dgm:prSet/>
      <dgm:spPr/>
      <dgm:t>
        <a:bodyPr/>
        <a:lstStyle/>
        <a:p>
          <a:r>
            <a:rPr lang="en-US" dirty="0"/>
            <a:t>Public Communication and Expectations</a:t>
          </a:r>
        </a:p>
      </dgm:t>
    </dgm:pt>
    <dgm:pt modelId="{8A35B133-0EB8-4D64-B600-6A6CEE904914}" type="parTrans" cxnId="{4ABE37E4-8196-411C-AB9A-CF5B1B9ADED0}">
      <dgm:prSet/>
      <dgm:spPr/>
      <dgm:t>
        <a:bodyPr/>
        <a:lstStyle/>
        <a:p>
          <a:endParaRPr lang="en-US"/>
        </a:p>
      </dgm:t>
    </dgm:pt>
    <dgm:pt modelId="{E8063F6D-2D0D-440D-B77E-FF94DF1875F5}" type="sibTrans" cxnId="{4ABE37E4-8196-411C-AB9A-CF5B1B9ADED0}">
      <dgm:prSet/>
      <dgm:spPr/>
      <dgm:t>
        <a:bodyPr/>
        <a:lstStyle/>
        <a:p>
          <a:endParaRPr lang="en-US"/>
        </a:p>
      </dgm:t>
    </dgm:pt>
    <dgm:pt modelId="{A305C747-9654-4B6D-AC84-936A67BE4652}" type="pres">
      <dgm:prSet presAssocID="{609C79FD-5236-470C-AB39-5B848DDD26A0}" presName="root" presStyleCnt="0">
        <dgm:presLayoutVars>
          <dgm:dir/>
          <dgm:resizeHandles val="exact"/>
        </dgm:presLayoutVars>
      </dgm:prSet>
      <dgm:spPr/>
    </dgm:pt>
    <dgm:pt modelId="{CBE49414-BB7A-4353-BDF8-DA71A1299C0E}" type="pres">
      <dgm:prSet presAssocID="{2322D756-9741-43E8-8E94-246107FAE52F}" presName="compNode" presStyleCnt="0"/>
      <dgm:spPr/>
    </dgm:pt>
    <dgm:pt modelId="{B3119B11-28D5-40FA-A761-25557426BF70}" type="pres">
      <dgm:prSet presAssocID="{2322D756-9741-43E8-8E94-246107FAE52F}" presName="bgRect" presStyleLbl="bgShp" presStyleIdx="0" presStyleCnt="5"/>
      <dgm:spPr/>
    </dgm:pt>
    <dgm:pt modelId="{ACDF9F7B-9A68-4D7F-B6DB-BD256DB442D8}" type="pres">
      <dgm:prSet presAssocID="{2322D756-9741-43E8-8E94-246107FAE52F}"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eting"/>
        </a:ext>
      </dgm:extLst>
    </dgm:pt>
    <dgm:pt modelId="{26F116CE-53FE-40B5-8CBE-765DFC107C87}" type="pres">
      <dgm:prSet presAssocID="{2322D756-9741-43E8-8E94-246107FAE52F}" presName="spaceRect" presStyleCnt="0"/>
      <dgm:spPr/>
    </dgm:pt>
    <dgm:pt modelId="{C680D1AB-B200-4136-85DC-B678DD7567CC}" type="pres">
      <dgm:prSet presAssocID="{2322D756-9741-43E8-8E94-246107FAE52F}" presName="parTx" presStyleLbl="revTx" presStyleIdx="0" presStyleCnt="5">
        <dgm:presLayoutVars>
          <dgm:chMax val="0"/>
          <dgm:chPref val="0"/>
        </dgm:presLayoutVars>
      </dgm:prSet>
      <dgm:spPr/>
    </dgm:pt>
    <dgm:pt modelId="{F554A72E-A132-43F8-8574-B58F2A71C48F}" type="pres">
      <dgm:prSet presAssocID="{D9C85FEF-BC86-4B88-BFC0-5D449E6A1B0A}" presName="sibTrans" presStyleCnt="0"/>
      <dgm:spPr/>
    </dgm:pt>
    <dgm:pt modelId="{8B34278A-5221-4063-8694-37583DC9477E}" type="pres">
      <dgm:prSet presAssocID="{99688DB4-3EF6-4168-A29F-C64FC08F9A0A}" presName="compNode" presStyleCnt="0"/>
      <dgm:spPr/>
    </dgm:pt>
    <dgm:pt modelId="{37183A8C-5880-47C8-8424-BCF2DE15F0AA}" type="pres">
      <dgm:prSet presAssocID="{99688DB4-3EF6-4168-A29F-C64FC08F9A0A}" presName="bgRect" presStyleLbl="bgShp" presStyleIdx="1" presStyleCnt="5"/>
      <dgm:spPr/>
    </dgm:pt>
    <dgm:pt modelId="{8C298875-3DAF-4947-869A-586C6E7F4A95}" type="pres">
      <dgm:prSet presAssocID="{99688DB4-3EF6-4168-A29F-C64FC08F9A0A}"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8B5482F0-BBD9-47F0-A8E5-9552DF48A779}" type="pres">
      <dgm:prSet presAssocID="{99688DB4-3EF6-4168-A29F-C64FC08F9A0A}" presName="spaceRect" presStyleCnt="0"/>
      <dgm:spPr/>
    </dgm:pt>
    <dgm:pt modelId="{00DCFBFE-692D-4DF2-A623-DE1E12184BF0}" type="pres">
      <dgm:prSet presAssocID="{99688DB4-3EF6-4168-A29F-C64FC08F9A0A}" presName="parTx" presStyleLbl="revTx" presStyleIdx="1" presStyleCnt="5">
        <dgm:presLayoutVars>
          <dgm:chMax val="0"/>
          <dgm:chPref val="0"/>
        </dgm:presLayoutVars>
      </dgm:prSet>
      <dgm:spPr/>
    </dgm:pt>
    <dgm:pt modelId="{D715EE5C-6DB7-448B-9B04-97B2D4949FF9}" type="pres">
      <dgm:prSet presAssocID="{24633A2A-9F6D-47FC-9A8E-0B0EEBA298CF}" presName="sibTrans" presStyleCnt="0"/>
      <dgm:spPr/>
    </dgm:pt>
    <dgm:pt modelId="{AEAB5D04-702B-40BF-9C40-505653479C54}" type="pres">
      <dgm:prSet presAssocID="{7FE9234B-7BDC-494B-97F6-F4C2B274D0BF}" presName="compNode" presStyleCnt="0"/>
      <dgm:spPr/>
    </dgm:pt>
    <dgm:pt modelId="{63CAF6C4-1307-4CC3-BF81-418C5EC51B5F}" type="pres">
      <dgm:prSet presAssocID="{7FE9234B-7BDC-494B-97F6-F4C2B274D0BF}" presName="bgRect" presStyleLbl="bgShp" presStyleIdx="2" presStyleCnt="5"/>
      <dgm:spPr/>
    </dgm:pt>
    <dgm:pt modelId="{BABB6047-DD92-4D9A-ACED-8486ED2103E1}" type="pres">
      <dgm:prSet presAssocID="{7FE9234B-7BDC-494B-97F6-F4C2B274D0BF}" presName="iconRect" presStyleLbl="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Document with solid fill"/>
        </a:ext>
      </dgm:extLst>
    </dgm:pt>
    <dgm:pt modelId="{E072D043-0005-46F5-A281-F9CBC1F4471D}" type="pres">
      <dgm:prSet presAssocID="{7FE9234B-7BDC-494B-97F6-F4C2B274D0BF}" presName="spaceRect" presStyleCnt="0"/>
      <dgm:spPr/>
    </dgm:pt>
    <dgm:pt modelId="{76E6BDDA-AFD2-4B05-A382-09B9AC0489B4}" type="pres">
      <dgm:prSet presAssocID="{7FE9234B-7BDC-494B-97F6-F4C2B274D0BF}" presName="parTx" presStyleLbl="revTx" presStyleIdx="2" presStyleCnt="5">
        <dgm:presLayoutVars>
          <dgm:chMax val="0"/>
          <dgm:chPref val="0"/>
        </dgm:presLayoutVars>
      </dgm:prSet>
      <dgm:spPr/>
    </dgm:pt>
    <dgm:pt modelId="{ECE0525A-8F38-436E-982A-38DA0AA81E2B}" type="pres">
      <dgm:prSet presAssocID="{35FE8DBB-A3FA-4E09-B7DB-055D377AB445}" presName="sibTrans" presStyleCnt="0"/>
      <dgm:spPr/>
    </dgm:pt>
    <dgm:pt modelId="{4FF8B263-B544-4C3A-9548-52EBCBF1CFBD}" type="pres">
      <dgm:prSet presAssocID="{DA8B7D46-B960-41F7-ABD9-6680EF3717AB}" presName="compNode" presStyleCnt="0"/>
      <dgm:spPr/>
    </dgm:pt>
    <dgm:pt modelId="{20047250-B9F4-466B-A35F-23EB3B0D8C8C}" type="pres">
      <dgm:prSet presAssocID="{DA8B7D46-B960-41F7-ABD9-6680EF3717AB}" presName="bgRect" presStyleLbl="bgShp" presStyleIdx="3" presStyleCnt="5"/>
      <dgm:spPr/>
    </dgm:pt>
    <dgm:pt modelId="{1CBE9F27-5B56-454A-857B-093659CB6732}" type="pres">
      <dgm:prSet presAssocID="{DA8B7D46-B960-41F7-ABD9-6680EF3717A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2C977A36-8E16-45FB-A600-A799DB7F7343}" type="pres">
      <dgm:prSet presAssocID="{DA8B7D46-B960-41F7-ABD9-6680EF3717AB}" presName="spaceRect" presStyleCnt="0"/>
      <dgm:spPr/>
    </dgm:pt>
    <dgm:pt modelId="{B8E9702D-A50C-4912-9B35-61FB4386B47F}" type="pres">
      <dgm:prSet presAssocID="{DA8B7D46-B960-41F7-ABD9-6680EF3717AB}" presName="parTx" presStyleLbl="revTx" presStyleIdx="3" presStyleCnt="5">
        <dgm:presLayoutVars>
          <dgm:chMax val="0"/>
          <dgm:chPref val="0"/>
        </dgm:presLayoutVars>
      </dgm:prSet>
      <dgm:spPr/>
    </dgm:pt>
    <dgm:pt modelId="{A3C9801E-4E6D-4969-BDA3-F64337A6E650}" type="pres">
      <dgm:prSet presAssocID="{6A09550E-05A3-406E-BC4C-850C3161882B}" presName="sibTrans" presStyleCnt="0"/>
      <dgm:spPr/>
    </dgm:pt>
    <dgm:pt modelId="{AB9D7550-0E5A-48C2-B021-E6C438673252}" type="pres">
      <dgm:prSet presAssocID="{86DAC357-8CF2-4F71-8838-0F88278858F7}" presName="compNode" presStyleCnt="0"/>
      <dgm:spPr/>
    </dgm:pt>
    <dgm:pt modelId="{243DD3B7-456A-43D1-908B-3AEBF070EF3B}" type="pres">
      <dgm:prSet presAssocID="{86DAC357-8CF2-4F71-8838-0F88278858F7}" presName="bgRect" presStyleLbl="bgShp" presStyleIdx="4" presStyleCnt="5"/>
      <dgm:spPr/>
    </dgm:pt>
    <dgm:pt modelId="{884D96A7-BEBD-47A8-AC12-3619883789FB}" type="pres">
      <dgm:prSet presAssocID="{86DAC357-8CF2-4F71-8838-0F88278858F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Megaphone"/>
        </a:ext>
      </dgm:extLst>
    </dgm:pt>
    <dgm:pt modelId="{DDE0C4D0-339A-4625-B532-C30040C2ADD2}" type="pres">
      <dgm:prSet presAssocID="{86DAC357-8CF2-4F71-8838-0F88278858F7}" presName="spaceRect" presStyleCnt="0"/>
      <dgm:spPr/>
    </dgm:pt>
    <dgm:pt modelId="{5F8EDC20-38B4-45D9-BC62-EA00D369D668}" type="pres">
      <dgm:prSet presAssocID="{86DAC357-8CF2-4F71-8838-0F88278858F7}" presName="parTx" presStyleLbl="revTx" presStyleIdx="4" presStyleCnt="5">
        <dgm:presLayoutVars>
          <dgm:chMax val="0"/>
          <dgm:chPref val="0"/>
        </dgm:presLayoutVars>
      </dgm:prSet>
      <dgm:spPr/>
    </dgm:pt>
  </dgm:ptLst>
  <dgm:cxnLst>
    <dgm:cxn modelId="{E5D99C0A-0F8D-4D18-AA09-20D95D3913DE}" type="presOf" srcId="{86DAC357-8CF2-4F71-8838-0F88278858F7}" destId="{5F8EDC20-38B4-45D9-BC62-EA00D369D668}" srcOrd="0" destOrd="0" presId="urn:microsoft.com/office/officeart/2018/2/layout/IconVerticalSolidList"/>
    <dgm:cxn modelId="{F6C4F920-33D5-4FC4-BEE8-BBCE21177E3F}" type="presOf" srcId="{DA8B7D46-B960-41F7-ABD9-6680EF3717AB}" destId="{B8E9702D-A50C-4912-9B35-61FB4386B47F}" srcOrd="0" destOrd="0" presId="urn:microsoft.com/office/officeart/2018/2/layout/IconVerticalSolidList"/>
    <dgm:cxn modelId="{A4B7C624-B7B5-427F-830D-770D942CB512}" type="presOf" srcId="{99688DB4-3EF6-4168-A29F-C64FC08F9A0A}" destId="{00DCFBFE-692D-4DF2-A623-DE1E12184BF0}" srcOrd="0" destOrd="0" presId="urn:microsoft.com/office/officeart/2018/2/layout/IconVerticalSolidList"/>
    <dgm:cxn modelId="{DCD7B839-35A7-4365-AA34-415F62F6124E}" srcId="{609C79FD-5236-470C-AB39-5B848DDD26A0}" destId="{99688DB4-3EF6-4168-A29F-C64FC08F9A0A}" srcOrd="1" destOrd="0" parTransId="{C1FB5BD8-17B1-4202-996B-B21CC0FC79AA}" sibTransId="{24633A2A-9F6D-47FC-9A8E-0B0EEBA298CF}"/>
    <dgm:cxn modelId="{FF731460-9D7B-4F78-B3F3-8BE2380FEB30}" type="presOf" srcId="{2322D756-9741-43E8-8E94-246107FAE52F}" destId="{C680D1AB-B200-4136-85DC-B678DD7567CC}" srcOrd="0" destOrd="0" presId="urn:microsoft.com/office/officeart/2018/2/layout/IconVerticalSolidList"/>
    <dgm:cxn modelId="{35295F64-4F74-4731-8B91-E018A96F56D8}" srcId="{609C79FD-5236-470C-AB39-5B848DDD26A0}" destId="{7FE9234B-7BDC-494B-97F6-F4C2B274D0BF}" srcOrd="2" destOrd="0" parTransId="{5D6E6AB1-38B3-4B16-891C-52B90AD891D8}" sibTransId="{35FE8DBB-A3FA-4E09-B7DB-055D377AB445}"/>
    <dgm:cxn modelId="{60C39C55-6E54-4B0B-BB34-B13656544EBE}" srcId="{609C79FD-5236-470C-AB39-5B848DDD26A0}" destId="{2322D756-9741-43E8-8E94-246107FAE52F}" srcOrd="0" destOrd="0" parTransId="{8F3F2D76-9729-4867-9C72-27137A6979C4}" sibTransId="{D9C85FEF-BC86-4B88-BFC0-5D449E6A1B0A}"/>
    <dgm:cxn modelId="{F390D075-486C-4A7A-91CA-4D2AAE719258}" type="presOf" srcId="{609C79FD-5236-470C-AB39-5B848DDD26A0}" destId="{A305C747-9654-4B6D-AC84-936A67BE4652}" srcOrd="0" destOrd="0" presId="urn:microsoft.com/office/officeart/2018/2/layout/IconVerticalSolidList"/>
    <dgm:cxn modelId="{FB661EAE-01B9-48B6-8B32-798C17BE3B9F}" srcId="{609C79FD-5236-470C-AB39-5B848DDD26A0}" destId="{DA8B7D46-B960-41F7-ABD9-6680EF3717AB}" srcOrd="3" destOrd="0" parTransId="{EAD05935-C657-428C-8D08-E6E598E0BBAF}" sibTransId="{6A09550E-05A3-406E-BC4C-850C3161882B}"/>
    <dgm:cxn modelId="{4ABE37E4-8196-411C-AB9A-CF5B1B9ADED0}" srcId="{609C79FD-5236-470C-AB39-5B848DDD26A0}" destId="{86DAC357-8CF2-4F71-8838-0F88278858F7}" srcOrd="4" destOrd="0" parTransId="{8A35B133-0EB8-4D64-B600-6A6CEE904914}" sibTransId="{E8063F6D-2D0D-440D-B77E-FF94DF1875F5}"/>
    <dgm:cxn modelId="{1504B2F8-CDBD-4979-A885-3460FBE2623E}" type="presOf" srcId="{7FE9234B-7BDC-494B-97F6-F4C2B274D0BF}" destId="{76E6BDDA-AFD2-4B05-A382-09B9AC0489B4}" srcOrd="0" destOrd="0" presId="urn:microsoft.com/office/officeart/2018/2/layout/IconVerticalSolidList"/>
    <dgm:cxn modelId="{8EB5C4F8-4080-455F-95E5-30BF3621982F}" type="presParOf" srcId="{A305C747-9654-4B6D-AC84-936A67BE4652}" destId="{CBE49414-BB7A-4353-BDF8-DA71A1299C0E}" srcOrd="0" destOrd="0" presId="urn:microsoft.com/office/officeart/2018/2/layout/IconVerticalSolidList"/>
    <dgm:cxn modelId="{B8105E99-C18E-42B1-91BD-77EC3DE63662}" type="presParOf" srcId="{CBE49414-BB7A-4353-BDF8-DA71A1299C0E}" destId="{B3119B11-28D5-40FA-A761-25557426BF70}" srcOrd="0" destOrd="0" presId="urn:microsoft.com/office/officeart/2018/2/layout/IconVerticalSolidList"/>
    <dgm:cxn modelId="{E3B47052-139C-4AF0-9016-3F6BF0D29D96}" type="presParOf" srcId="{CBE49414-BB7A-4353-BDF8-DA71A1299C0E}" destId="{ACDF9F7B-9A68-4D7F-B6DB-BD256DB442D8}" srcOrd="1" destOrd="0" presId="urn:microsoft.com/office/officeart/2018/2/layout/IconVerticalSolidList"/>
    <dgm:cxn modelId="{8386FEDD-A837-4F3E-900C-DBDEA1D1DEB4}" type="presParOf" srcId="{CBE49414-BB7A-4353-BDF8-DA71A1299C0E}" destId="{26F116CE-53FE-40B5-8CBE-765DFC107C87}" srcOrd="2" destOrd="0" presId="urn:microsoft.com/office/officeart/2018/2/layout/IconVerticalSolidList"/>
    <dgm:cxn modelId="{B21F7A8C-7436-44AB-95F5-BF352A02FC58}" type="presParOf" srcId="{CBE49414-BB7A-4353-BDF8-DA71A1299C0E}" destId="{C680D1AB-B200-4136-85DC-B678DD7567CC}" srcOrd="3" destOrd="0" presId="urn:microsoft.com/office/officeart/2018/2/layout/IconVerticalSolidList"/>
    <dgm:cxn modelId="{587F254B-8FE3-4273-9F7A-B04C253A73E9}" type="presParOf" srcId="{A305C747-9654-4B6D-AC84-936A67BE4652}" destId="{F554A72E-A132-43F8-8574-B58F2A71C48F}" srcOrd="1" destOrd="0" presId="urn:microsoft.com/office/officeart/2018/2/layout/IconVerticalSolidList"/>
    <dgm:cxn modelId="{7E1C0165-095A-4968-A9D4-1105ADC8072C}" type="presParOf" srcId="{A305C747-9654-4B6D-AC84-936A67BE4652}" destId="{8B34278A-5221-4063-8694-37583DC9477E}" srcOrd="2" destOrd="0" presId="urn:microsoft.com/office/officeart/2018/2/layout/IconVerticalSolidList"/>
    <dgm:cxn modelId="{7394CF7F-9065-4C56-88BF-DD870CFD8FCB}" type="presParOf" srcId="{8B34278A-5221-4063-8694-37583DC9477E}" destId="{37183A8C-5880-47C8-8424-BCF2DE15F0AA}" srcOrd="0" destOrd="0" presId="urn:microsoft.com/office/officeart/2018/2/layout/IconVerticalSolidList"/>
    <dgm:cxn modelId="{774BBE8B-50AC-41DD-A3BB-6F533B2F6068}" type="presParOf" srcId="{8B34278A-5221-4063-8694-37583DC9477E}" destId="{8C298875-3DAF-4947-869A-586C6E7F4A95}" srcOrd="1" destOrd="0" presId="urn:microsoft.com/office/officeart/2018/2/layout/IconVerticalSolidList"/>
    <dgm:cxn modelId="{2E4B6512-E7DE-4E83-9669-46B01C93AF73}" type="presParOf" srcId="{8B34278A-5221-4063-8694-37583DC9477E}" destId="{8B5482F0-BBD9-47F0-A8E5-9552DF48A779}" srcOrd="2" destOrd="0" presId="urn:microsoft.com/office/officeart/2018/2/layout/IconVerticalSolidList"/>
    <dgm:cxn modelId="{471BC754-DB76-4937-94DB-50E9A3542F03}" type="presParOf" srcId="{8B34278A-5221-4063-8694-37583DC9477E}" destId="{00DCFBFE-692D-4DF2-A623-DE1E12184BF0}" srcOrd="3" destOrd="0" presId="urn:microsoft.com/office/officeart/2018/2/layout/IconVerticalSolidList"/>
    <dgm:cxn modelId="{E52BDC88-F938-4955-B4EE-5DAFD13F2F6A}" type="presParOf" srcId="{A305C747-9654-4B6D-AC84-936A67BE4652}" destId="{D715EE5C-6DB7-448B-9B04-97B2D4949FF9}" srcOrd="3" destOrd="0" presId="urn:microsoft.com/office/officeart/2018/2/layout/IconVerticalSolidList"/>
    <dgm:cxn modelId="{1D891763-29BA-45D5-800E-E314C0A55AFD}" type="presParOf" srcId="{A305C747-9654-4B6D-AC84-936A67BE4652}" destId="{AEAB5D04-702B-40BF-9C40-505653479C54}" srcOrd="4" destOrd="0" presId="urn:microsoft.com/office/officeart/2018/2/layout/IconVerticalSolidList"/>
    <dgm:cxn modelId="{39C63A67-A080-4455-9A57-2DE04E00322B}" type="presParOf" srcId="{AEAB5D04-702B-40BF-9C40-505653479C54}" destId="{63CAF6C4-1307-4CC3-BF81-418C5EC51B5F}" srcOrd="0" destOrd="0" presId="urn:microsoft.com/office/officeart/2018/2/layout/IconVerticalSolidList"/>
    <dgm:cxn modelId="{BF588A1F-47F7-4DF5-B803-2B8B4C6CDE95}" type="presParOf" srcId="{AEAB5D04-702B-40BF-9C40-505653479C54}" destId="{BABB6047-DD92-4D9A-ACED-8486ED2103E1}" srcOrd="1" destOrd="0" presId="urn:microsoft.com/office/officeart/2018/2/layout/IconVerticalSolidList"/>
    <dgm:cxn modelId="{5F7DD04B-1718-4956-9C1D-5033F67ABB07}" type="presParOf" srcId="{AEAB5D04-702B-40BF-9C40-505653479C54}" destId="{E072D043-0005-46F5-A281-F9CBC1F4471D}" srcOrd="2" destOrd="0" presId="urn:microsoft.com/office/officeart/2018/2/layout/IconVerticalSolidList"/>
    <dgm:cxn modelId="{E41B3797-1D1C-4A65-81F0-789B8BEBAEFC}" type="presParOf" srcId="{AEAB5D04-702B-40BF-9C40-505653479C54}" destId="{76E6BDDA-AFD2-4B05-A382-09B9AC0489B4}" srcOrd="3" destOrd="0" presId="urn:microsoft.com/office/officeart/2018/2/layout/IconVerticalSolidList"/>
    <dgm:cxn modelId="{E4EF643B-A1F1-4E12-9224-2D1A688E034C}" type="presParOf" srcId="{A305C747-9654-4B6D-AC84-936A67BE4652}" destId="{ECE0525A-8F38-436E-982A-38DA0AA81E2B}" srcOrd="5" destOrd="0" presId="urn:microsoft.com/office/officeart/2018/2/layout/IconVerticalSolidList"/>
    <dgm:cxn modelId="{72771343-638D-4EB3-8973-01A3B1E395D3}" type="presParOf" srcId="{A305C747-9654-4B6D-AC84-936A67BE4652}" destId="{4FF8B263-B544-4C3A-9548-52EBCBF1CFBD}" srcOrd="6" destOrd="0" presId="urn:microsoft.com/office/officeart/2018/2/layout/IconVerticalSolidList"/>
    <dgm:cxn modelId="{CFD37C96-0D4D-41FA-871A-5C631BD3C1C2}" type="presParOf" srcId="{4FF8B263-B544-4C3A-9548-52EBCBF1CFBD}" destId="{20047250-B9F4-466B-A35F-23EB3B0D8C8C}" srcOrd="0" destOrd="0" presId="urn:microsoft.com/office/officeart/2018/2/layout/IconVerticalSolidList"/>
    <dgm:cxn modelId="{51C4D209-411B-446A-B958-4410BD99D79E}" type="presParOf" srcId="{4FF8B263-B544-4C3A-9548-52EBCBF1CFBD}" destId="{1CBE9F27-5B56-454A-857B-093659CB6732}" srcOrd="1" destOrd="0" presId="urn:microsoft.com/office/officeart/2018/2/layout/IconVerticalSolidList"/>
    <dgm:cxn modelId="{FC94A2E5-FBB0-4F12-8C35-581371700A15}" type="presParOf" srcId="{4FF8B263-B544-4C3A-9548-52EBCBF1CFBD}" destId="{2C977A36-8E16-45FB-A600-A799DB7F7343}" srcOrd="2" destOrd="0" presId="urn:microsoft.com/office/officeart/2018/2/layout/IconVerticalSolidList"/>
    <dgm:cxn modelId="{8EEB2574-B65C-46F1-88C4-E6A254B31CA0}" type="presParOf" srcId="{4FF8B263-B544-4C3A-9548-52EBCBF1CFBD}" destId="{B8E9702D-A50C-4912-9B35-61FB4386B47F}" srcOrd="3" destOrd="0" presId="urn:microsoft.com/office/officeart/2018/2/layout/IconVerticalSolidList"/>
    <dgm:cxn modelId="{F6C4E53C-84E0-49B4-8618-A2BAAE54F387}" type="presParOf" srcId="{A305C747-9654-4B6D-AC84-936A67BE4652}" destId="{A3C9801E-4E6D-4969-BDA3-F64337A6E650}" srcOrd="7" destOrd="0" presId="urn:microsoft.com/office/officeart/2018/2/layout/IconVerticalSolidList"/>
    <dgm:cxn modelId="{85E19E1D-03CC-4450-BAB8-743918E3CC13}" type="presParOf" srcId="{A305C747-9654-4B6D-AC84-936A67BE4652}" destId="{AB9D7550-0E5A-48C2-B021-E6C438673252}" srcOrd="8" destOrd="0" presId="urn:microsoft.com/office/officeart/2018/2/layout/IconVerticalSolidList"/>
    <dgm:cxn modelId="{466FE8AE-8204-489E-8E2C-9557EB8A356C}" type="presParOf" srcId="{AB9D7550-0E5A-48C2-B021-E6C438673252}" destId="{243DD3B7-456A-43D1-908B-3AEBF070EF3B}" srcOrd="0" destOrd="0" presId="urn:microsoft.com/office/officeart/2018/2/layout/IconVerticalSolidList"/>
    <dgm:cxn modelId="{1FECFEFA-BF36-4630-848A-E9CAB3E0B87D}" type="presParOf" srcId="{AB9D7550-0E5A-48C2-B021-E6C438673252}" destId="{884D96A7-BEBD-47A8-AC12-3619883789FB}" srcOrd="1" destOrd="0" presId="urn:microsoft.com/office/officeart/2018/2/layout/IconVerticalSolidList"/>
    <dgm:cxn modelId="{B513FA9B-3216-45A9-A59F-54B9A16FC584}" type="presParOf" srcId="{AB9D7550-0E5A-48C2-B021-E6C438673252}" destId="{DDE0C4D0-339A-4625-B532-C30040C2ADD2}" srcOrd="2" destOrd="0" presId="urn:microsoft.com/office/officeart/2018/2/layout/IconVerticalSolidList"/>
    <dgm:cxn modelId="{147791BA-0266-4C8D-91D9-E26C98CE31F1}" type="presParOf" srcId="{AB9D7550-0E5A-48C2-B021-E6C438673252}" destId="{5F8EDC20-38B4-45D9-BC62-EA00D369D66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E996FC2-B171-4C12-9654-685BA48A8E5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FFBB3D8-E207-4484-801C-D2AE5A33A6A5}">
      <dgm:prSet/>
      <dgm:spPr/>
      <dgm:t>
        <a:bodyPr/>
        <a:lstStyle/>
        <a:p>
          <a:r>
            <a:rPr lang="en-US" dirty="0"/>
            <a:t>Not a tax cut overall – redistribution of tax burden</a:t>
          </a:r>
        </a:p>
      </dgm:t>
    </dgm:pt>
    <dgm:pt modelId="{23FE47EC-5F19-40FB-B3B4-F08001C20F9D}" type="parTrans" cxnId="{67325D15-6CBB-4AFA-A139-1B910E4ABC94}">
      <dgm:prSet/>
      <dgm:spPr/>
      <dgm:t>
        <a:bodyPr/>
        <a:lstStyle/>
        <a:p>
          <a:endParaRPr lang="en-US"/>
        </a:p>
      </dgm:t>
    </dgm:pt>
    <dgm:pt modelId="{626D2243-F35D-49CA-8156-27744B058078}" type="sibTrans" cxnId="{67325D15-6CBB-4AFA-A139-1B910E4ABC94}">
      <dgm:prSet/>
      <dgm:spPr/>
      <dgm:t>
        <a:bodyPr/>
        <a:lstStyle/>
        <a:p>
          <a:endParaRPr lang="en-US"/>
        </a:p>
      </dgm:t>
    </dgm:pt>
    <dgm:pt modelId="{1ED56499-8A8E-4BD8-A60B-DA33AD812072}">
      <dgm:prSet/>
      <dgm:spPr/>
      <dgm:t>
        <a:bodyPr/>
        <a:lstStyle/>
        <a:p>
          <a:r>
            <a:rPr lang="en-US" dirty="0"/>
            <a:t>Visible homeowner benefit with corresponding shifts</a:t>
          </a:r>
        </a:p>
      </dgm:t>
    </dgm:pt>
    <dgm:pt modelId="{739FA50D-60FD-4F4A-B961-12BB6E88319F}" type="parTrans" cxnId="{3F8A5765-1691-45F5-B354-14FA755E6FFF}">
      <dgm:prSet/>
      <dgm:spPr/>
      <dgm:t>
        <a:bodyPr/>
        <a:lstStyle/>
        <a:p>
          <a:endParaRPr lang="en-US"/>
        </a:p>
      </dgm:t>
    </dgm:pt>
    <dgm:pt modelId="{AC3A22F9-DCBF-427C-90D7-160AE4C31E33}" type="sibTrans" cxnId="{3F8A5765-1691-45F5-B354-14FA755E6FFF}">
      <dgm:prSet/>
      <dgm:spPr/>
      <dgm:t>
        <a:bodyPr/>
        <a:lstStyle/>
        <a:p>
          <a:endParaRPr lang="en-US"/>
        </a:p>
      </dgm:t>
    </dgm:pt>
    <dgm:pt modelId="{31287F89-C25E-4911-A932-930334368AD0}">
      <dgm:prSet/>
      <dgm:spPr/>
      <dgm:t>
        <a:bodyPr/>
        <a:lstStyle/>
        <a:p>
          <a:r>
            <a:rPr lang="en-US" dirty="0"/>
            <a:t>Important to communicate impacts to business community</a:t>
          </a:r>
        </a:p>
      </dgm:t>
    </dgm:pt>
    <dgm:pt modelId="{33CB754B-052F-40E9-BED7-D09F0D68558E}" type="parTrans" cxnId="{B3323C76-999D-48FF-90E7-9FCBCEEF8533}">
      <dgm:prSet/>
      <dgm:spPr/>
      <dgm:t>
        <a:bodyPr/>
        <a:lstStyle/>
        <a:p>
          <a:endParaRPr lang="en-US"/>
        </a:p>
      </dgm:t>
    </dgm:pt>
    <dgm:pt modelId="{4F78D397-E912-4C25-B9D8-967591148E5C}" type="sibTrans" cxnId="{B3323C76-999D-48FF-90E7-9FCBCEEF8533}">
      <dgm:prSet/>
      <dgm:spPr/>
      <dgm:t>
        <a:bodyPr/>
        <a:lstStyle/>
        <a:p>
          <a:endParaRPr lang="en-US"/>
        </a:p>
      </dgm:t>
    </dgm:pt>
    <dgm:pt modelId="{B4B90F14-3955-49D8-822D-7404F6F03E5E}">
      <dgm:prSet/>
      <dgm:spPr/>
      <dgm:t>
        <a:bodyPr/>
        <a:lstStyle/>
        <a:p>
          <a:r>
            <a:rPr lang="en-US" dirty="0"/>
            <a:t>Understand owner-occupancy relevance</a:t>
          </a:r>
        </a:p>
      </dgm:t>
    </dgm:pt>
    <dgm:pt modelId="{14D1502E-48E3-475A-8AD4-0C45C42AA61F}" type="parTrans" cxnId="{A70A6461-32FE-47E9-AB97-E019C5DB3E0D}">
      <dgm:prSet/>
      <dgm:spPr/>
      <dgm:t>
        <a:bodyPr/>
        <a:lstStyle/>
        <a:p>
          <a:endParaRPr lang="en-US"/>
        </a:p>
      </dgm:t>
    </dgm:pt>
    <dgm:pt modelId="{E2EA3BF5-3F3E-4002-A990-225095ECBAD6}" type="sibTrans" cxnId="{A70A6461-32FE-47E9-AB97-E019C5DB3E0D}">
      <dgm:prSet/>
      <dgm:spPr/>
      <dgm:t>
        <a:bodyPr/>
        <a:lstStyle/>
        <a:p>
          <a:endParaRPr lang="en-US"/>
        </a:p>
      </dgm:t>
    </dgm:pt>
    <dgm:pt modelId="{BCF014D9-D68D-4412-8C5C-358CFEBD5E9E}" type="pres">
      <dgm:prSet presAssocID="{EE996FC2-B171-4C12-9654-685BA48A8E51}" presName="root" presStyleCnt="0">
        <dgm:presLayoutVars>
          <dgm:dir/>
          <dgm:resizeHandles val="exact"/>
        </dgm:presLayoutVars>
      </dgm:prSet>
      <dgm:spPr/>
    </dgm:pt>
    <dgm:pt modelId="{4ED09227-8935-4684-B48B-CEBE2A416EB9}" type="pres">
      <dgm:prSet presAssocID="{DFFBB3D8-E207-4484-801C-D2AE5A33A6A5}" presName="compNode" presStyleCnt="0"/>
      <dgm:spPr/>
    </dgm:pt>
    <dgm:pt modelId="{204F10DE-84CA-4892-B320-45092C8CF935}" type="pres">
      <dgm:prSet presAssocID="{DFFBB3D8-E207-4484-801C-D2AE5A33A6A5}" presName="bgRect" presStyleLbl="bgShp" presStyleIdx="0" presStyleCnt="4"/>
      <dgm:spPr/>
    </dgm:pt>
    <dgm:pt modelId="{96E5A2BE-75D3-4B77-9AB9-3875CA689A92}" type="pres">
      <dgm:prSet presAssocID="{DFFBB3D8-E207-4484-801C-D2AE5A33A6A5}"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oins"/>
        </a:ext>
      </dgm:extLst>
    </dgm:pt>
    <dgm:pt modelId="{3F8B1D08-7F2F-4014-8976-B88D213D7E18}" type="pres">
      <dgm:prSet presAssocID="{DFFBB3D8-E207-4484-801C-D2AE5A33A6A5}" presName="spaceRect" presStyleCnt="0"/>
      <dgm:spPr/>
    </dgm:pt>
    <dgm:pt modelId="{83D34AC6-038A-4F9A-ACFA-609A08539627}" type="pres">
      <dgm:prSet presAssocID="{DFFBB3D8-E207-4484-801C-D2AE5A33A6A5}" presName="parTx" presStyleLbl="revTx" presStyleIdx="0" presStyleCnt="4">
        <dgm:presLayoutVars>
          <dgm:chMax val="0"/>
          <dgm:chPref val="0"/>
        </dgm:presLayoutVars>
      </dgm:prSet>
      <dgm:spPr/>
    </dgm:pt>
    <dgm:pt modelId="{905F0AFE-C79C-4BA1-BA48-C1028807E084}" type="pres">
      <dgm:prSet presAssocID="{626D2243-F35D-49CA-8156-27744B058078}" presName="sibTrans" presStyleCnt="0"/>
      <dgm:spPr/>
    </dgm:pt>
    <dgm:pt modelId="{0BEBD8C3-D2F6-447D-87EA-FDF1AF69C5D1}" type="pres">
      <dgm:prSet presAssocID="{1ED56499-8A8E-4BD8-A60B-DA33AD812072}" presName="compNode" presStyleCnt="0"/>
      <dgm:spPr/>
    </dgm:pt>
    <dgm:pt modelId="{915CB6BD-CA1F-4F27-8343-018A10D8DDC3}" type="pres">
      <dgm:prSet presAssocID="{1ED56499-8A8E-4BD8-A60B-DA33AD812072}" presName="bgRect" presStyleLbl="bgShp" presStyleIdx="1" presStyleCnt="4"/>
      <dgm:spPr/>
    </dgm:pt>
    <dgm:pt modelId="{BE063770-D4C8-49BE-A4FC-665BA3983B98}" type="pres">
      <dgm:prSet presAssocID="{1ED56499-8A8E-4BD8-A60B-DA33AD81207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ouse"/>
        </a:ext>
      </dgm:extLst>
    </dgm:pt>
    <dgm:pt modelId="{800D9FE3-975C-4803-854C-C158F14C6981}" type="pres">
      <dgm:prSet presAssocID="{1ED56499-8A8E-4BD8-A60B-DA33AD812072}" presName="spaceRect" presStyleCnt="0"/>
      <dgm:spPr/>
    </dgm:pt>
    <dgm:pt modelId="{6257BCA4-02E9-4743-A893-E5985B9DD6D5}" type="pres">
      <dgm:prSet presAssocID="{1ED56499-8A8E-4BD8-A60B-DA33AD812072}" presName="parTx" presStyleLbl="revTx" presStyleIdx="1" presStyleCnt="4">
        <dgm:presLayoutVars>
          <dgm:chMax val="0"/>
          <dgm:chPref val="0"/>
        </dgm:presLayoutVars>
      </dgm:prSet>
      <dgm:spPr/>
    </dgm:pt>
    <dgm:pt modelId="{CE47E3C6-07EE-40C8-9FD2-738A60F67701}" type="pres">
      <dgm:prSet presAssocID="{AC3A22F9-DCBF-427C-90D7-160AE4C31E33}" presName="sibTrans" presStyleCnt="0"/>
      <dgm:spPr/>
    </dgm:pt>
    <dgm:pt modelId="{652BA45A-54FE-44EE-B5C0-10CD2ED734E5}" type="pres">
      <dgm:prSet presAssocID="{31287F89-C25E-4911-A932-930334368AD0}" presName="compNode" presStyleCnt="0"/>
      <dgm:spPr/>
    </dgm:pt>
    <dgm:pt modelId="{43ED02D9-C504-400B-9B35-0DCEE54BB98A}" type="pres">
      <dgm:prSet presAssocID="{31287F89-C25E-4911-A932-930334368AD0}" presName="bgRect" presStyleLbl="bgShp" presStyleIdx="2" presStyleCnt="4"/>
      <dgm:spPr/>
    </dgm:pt>
    <dgm:pt modelId="{FAA29397-F4B5-4567-8FD6-12DA5146CE66}" type="pres">
      <dgm:prSet presAssocID="{31287F89-C25E-4911-A932-930334368AD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arketing"/>
        </a:ext>
      </dgm:extLst>
    </dgm:pt>
    <dgm:pt modelId="{2012B258-5316-4965-9639-B60D2D35D653}" type="pres">
      <dgm:prSet presAssocID="{31287F89-C25E-4911-A932-930334368AD0}" presName="spaceRect" presStyleCnt="0"/>
      <dgm:spPr/>
    </dgm:pt>
    <dgm:pt modelId="{8C1D99BC-683A-46E6-9072-56CA5BB190C6}" type="pres">
      <dgm:prSet presAssocID="{31287F89-C25E-4911-A932-930334368AD0}" presName="parTx" presStyleLbl="revTx" presStyleIdx="2" presStyleCnt="4">
        <dgm:presLayoutVars>
          <dgm:chMax val="0"/>
          <dgm:chPref val="0"/>
        </dgm:presLayoutVars>
      </dgm:prSet>
      <dgm:spPr/>
    </dgm:pt>
    <dgm:pt modelId="{A3650FE7-397D-4804-8F18-F5567E9719FD}" type="pres">
      <dgm:prSet presAssocID="{4F78D397-E912-4C25-B9D8-967591148E5C}" presName="sibTrans" presStyleCnt="0"/>
      <dgm:spPr/>
    </dgm:pt>
    <dgm:pt modelId="{85BE36F0-E630-4D07-9A8C-74EEFACDEEFA}" type="pres">
      <dgm:prSet presAssocID="{B4B90F14-3955-49D8-822D-7404F6F03E5E}" presName="compNode" presStyleCnt="0"/>
      <dgm:spPr/>
    </dgm:pt>
    <dgm:pt modelId="{B90D0F59-C9F3-4E6F-A700-7CD718C45440}" type="pres">
      <dgm:prSet presAssocID="{B4B90F14-3955-49D8-822D-7404F6F03E5E}" presName="bgRect" presStyleLbl="bgShp" presStyleIdx="3" presStyleCnt="4" custLinFactNeighborX="12011" custLinFactNeighborY="29804"/>
      <dgm:spPr/>
    </dgm:pt>
    <dgm:pt modelId="{ED96F58F-0F51-4129-AA99-0D58A6DAC69A}" type="pres">
      <dgm:prSet presAssocID="{B4B90F14-3955-49D8-822D-7404F6F03E5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5F6A2E67-AB9F-4FDF-AB73-E9E7AE26D78C}" type="pres">
      <dgm:prSet presAssocID="{B4B90F14-3955-49D8-822D-7404F6F03E5E}" presName="spaceRect" presStyleCnt="0"/>
      <dgm:spPr/>
    </dgm:pt>
    <dgm:pt modelId="{7D431C22-8DA6-4CBA-A9ED-97AB6A4FDB78}" type="pres">
      <dgm:prSet presAssocID="{B4B90F14-3955-49D8-822D-7404F6F03E5E}" presName="parTx" presStyleLbl="revTx" presStyleIdx="3" presStyleCnt="4">
        <dgm:presLayoutVars>
          <dgm:chMax val="0"/>
          <dgm:chPref val="0"/>
        </dgm:presLayoutVars>
      </dgm:prSet>
      <dgm:spPr/>
    </dgm:pt>
  </dgm:ptLst>
  <dgm:cxnLst>
    <dgm:cxn modelId="{67325D15-6CBB-4AFA-A139-1B910E4ABC94}" srcId="{EE996FC2-B171-4C12-9654-685BA48A8E51}" destId="{DFFBB3D8-E207-4484-801C-D2AE5A33A6A5}" srcOrd="0" destOrd="0" parTransId="{23FE47EC-5F19-40FB-B3B4-F08001C20F9D}" sibTransId="{626D2243-F35D-49CA-8156-27744B058078}"/>
    <dgm:cxn modelId="{E116C920-16BA-4416-9306-0F2F5A84C9E8}" type="presOf" srcId="{31287F89-C25E-4911-A932-930334368AD0}" destId="{8C1D99BC-683A-46E6-9072-56CA5BB190C6}" srcOrd="0" destOrd="0" presId="urn:microsoft.com/office/officeart/2018/2/layout/IconVerticalSolidList"/>
    <dgm:cxn modelId="{A70A6461-32FE-47E9-AB97-E019C5DB3E0D}" srcId="{EE996FC2-B171-4C12-9654-685BA48A8E51}" destId="{B4B90F14-3955-49D8-822D-7404F6F03E5E}" srcOrd="3" destOrd="0" parTransId="{14D1502E-48E3-475A-8AD4-0C45C42AA61F}" sibTransId="{E2EA3BF5-3F3E-4002-A990-225095ECBAD6}"/>
    <dgm:cxn modelId="{3F8A5765-1691-45F5-B354-14FA755E6FFF}" srcId="{EE996FC2-B171-4C12-9654-685BA48A8E51}" destId="{1ED56499-8A8E-4BD8-A60B-DA33AD812072}" srcOrd="1" destOrd="0" parTransId="{739FA50D-60FD-4F4A-B961-12BB6E88319F}" sibTransId="{AC3A22F9-DCBF-427C-90D7-160AE4C31E33}"/>
    <dgm:cxn modelId="{B3323C76-999D-48FF-90E7-9FCBCEEF8533}" srcId="{EE996FC2-B171-4C12-9654-685BA48A8E51}" destId="{31287F89-C25E-4911-A932-930334368AD0}" srcOrd="2" destOrd="0" parTransId="{33CB754B-052F-40E9-BED7-D09F0D68558E}" sibTransId="{4F78D397-E912-4C25-B9D8-967591148E5C}"/>
    <dgm:cxn modelId="{CA050378-CC2C-4335-BEBD-8875911E48CF}" type="presOf" srcId="{1ED56499-8A8E-4BD8-A60B-DA33AD812072}" destId="{6257BCA4-02E9-4743-A893-E5985B9DD6D5}" srcOrd="0" destOrd="0" presId="urn:microsoft.com/office/officeart/2018/2/layout/IconVerticalSolidList"/>
    <dgm:cxn modelId="{CB139284-B893-456D-A454-08EEAED49279}" type="presOf" srcId="{DFFBB3D8-E207-4484-801C-D2AE5A33A6A5}" destId="{83D34AC6-038A-4F9A-ACFA-609A08539627}" srcOrd="0" destOrd="0" presId="urn:microsoft.com/office/officeart/2018/2/layout/IconVerticalSolidList"/>
    <dgm:cxn modelId="{C0B638B5-FCDE-4D75-B485-4AB41DC71F3C}" type="presOf" srcId="{EE996FC2-B171-4C12-9654-685BA48A8E51}" destId="{BCF014D9-D68D-4412-8C5C-358CFEBD5E9E}" srcOrd="0" destOrd="0" presId="urn:microsoft.com/office/officeart/2018/2/layout/IconVerticalSolidList"/>
    <dgm:cxn modelId="{FA74D9E0-76DB-41FB-9734-7DC173D423F6}" type="presOf" srcId="{B4B90F14-3955-49D8-822D-7404F6F03E5E}" destId="{7D431C22-8DA6-4CBA-A9ED-97AB6A4FDB78}" srcOrd="0" destOrd="0" presId="urn:microsoft.com/office/officeart/2018/2/layout/IconVerticalSolidList"/>
    <dgm:cxn modelId="{BCF98E2F-C79E-42BB-9DDE-93D793B6D85E}" type="presParOf" srcId="{BCF014D9-D68D-4412-8C5C-358CFEBD5E9E}" destId="{4ED09227-8935-4684-B48B-CEBE2A416EB9}" srcOrd="0" destOrd="0" presId="urn:microsoft.com/office/officeart/2018/2/layout/IconVerticalSolidList"/>
    <dgm:cxn modelId="{D840E9E9-59AC-46EC-B87C-535428B5784E}" type="presParOf" srcId="{4ED09227-8935-4684-B48B-CEBE2A416EB9}" destId="{204F10DE-84CA-4892-B320-45092C8CF935}" srcOrd="0" destOrd="0" presId="urn:microsoft.com/office/officeart/2018/2/layout/IconVerticalSolidList"/>
    <dgm:cxn modelId="{AEBA9B35-5DBD-4336-ABCC-A08120388B2D}" type="presParOf" srcId="{4ED09227-8935-4684-B48B-CEBE2A416EB9}" destId="{96E5A2BE-75D3-4B77-9AB9-3875CA689A92}" srcOrd="1" destOrd="0" presId="urn:microsoft.com/office/officeart/2018/2/layout/IconVerticalSolidList"/>
    <dgm:cxn modelId="{CA6CB5B9-9858-49AD-821A-6F61E8E38664}" type="presParOf" srcId="{4ED09227-8935-4684-B48B-CEBE2A416EB9}" destId="{3F8B1D08-7F2F-4014-8976-B88D213D7E18}" srcOrd="2" destOrd="0" presId="urn:microsoft.com/office/officeart/2018/2/layout/IconVerticalSolidList"/>
    <dgm:cxn modelId="{95E7F66C-29DD-4B8F-8641-EF7B317EFC20}" type="presParOf" srcId="{4ED09227-8935-4684-B48B-CEBE2A416EB9}" destId="{83D34AC6-038A-4F9A-ACFA-609A08539627}" srcOrd="3" destOrd="0" presId="urn:microsoft.com/office/officeart/2018/2/layout/IconVerticalSolidList"/>
    <dgm:cxn modelId="{91430F94-4667-4C6A-9E95-C8874F88C27F}" type="presParOf" srcId="{BCF014D9-D68D-4412-8C5C-358CFEBD5E9E}" destId="{905F0AFE-C79C-4BA1-BA48-C1028807E084}" srcOrd="1" destOrd="0" presId="urn:microsoft.com/office/officeart/2018/2/layout/IconVerticalSolidList"/>
    <dgm:cxn modelId="{3AD6E2F6-C3A3-4E76-A98C-A6E77FEB03BC}" type="presParOf" srcId="{BCF014D9-D68D-4412-8C5C-358CFEBD5E9E}" destId="{0BEBD8C3-D2F6-447D-87EA-FDF1AF69C5D1}" srcOrd="2" destOrd="0" presId="urn:microsoft.com/office/officeart/2018/2/layout/IconVerticalSolidList"/>
    <dgm:cxn modelId="{0FFB05B1-FB5E-4B8E-8AC9-800D9060CE76}" type="presParOf" srcId="{0BEBD8C3-D2F6-447D-87EA-FDF1AF69C5D1}" destId="{915CB6BD-CA1F-4F27-8343-018A10D8DDC3}" srcOrd="0" destOrd="0" presId="urn:microsoft.com/office/officeart/2018/2/layout/IconVerticalSolidList"/>
    <dgm:cxn modelId="{15A919CB-D566-4EC2-A0BA-E8944FEB98AC}" type="presParOf" srcId="{0BEBD8C3-D2F6-447D-87EA-FDF1AF69C5D1}" destId="{BE063770-D4C8-49BE-A4FC-665BA3983B98}" srcOrd="1" destOrd="0" presId="urn:microsoft.com/office/officeart/2018/2/layout/IconVerticalSolidList"/>
    <dgm:cxn modelId="{2606A031-22F1-4DB4-933C-EEDBDEA5BB2F}" type="presParOf" srcId="{0BEBD8C3-D2F6-447D-87EA-FDF1AF69C5D1}" destId="{800D9FE3-975C-4803-854C-C158F14C6981}" srcOrd="2" destOrd="0" presId="urn:microsoft.com/office/officeart/2018/2/layout/IconVerticalSolidList"/>
    <dgm:cxn modelId="{7F5B6A88-2C3D-4BB1-826F-AF439174C27B}" type="presParOf" srcId="{0BEBD8C3-D2F6-447D-87EA-FDF1AF69C5D1}" destId="{6257BCA4-02E9-4743-A893-E5985B9DD6D5}" srcOrd="3" destOrd="0" presId="urn:microsoft.com/office/officeart/2018/2/layout/IconVerticalSolidList"/>
    <dgm:cxn modelId="{B21D6FB1-AB19-452D-9B5E-8344F71B070E}" type="presParOf" srcId="{BCF014D9-D68D-4412-8C5C-358CFEBD5E9E}" destId="{CE47E3C6-07EE-40C8-9FD2-738A60F67701}" srcOrd="3" destOrd="0" presId="urn:microsoft.com/office/officeart/2018/2/layout/IconVerticalSolidList"/>
    <dgm:cxn modelId="{05281E35-087D-4236-8DA2-8173D9DFDFC8}" type="presParOf" srcId="{BCF014D9-D68D-4412-8C5C-358CFEBD5E9E}" destId="{652BA45A-54FE-44EE-B5C0-10CD2ED734E5}" srcOrd="4" destOrd="0" presId="urn:microsoft.com/office/officeart/2018/2/layout/IconVerticalSolidList"/>
    <dgm:cxn modelId="{BC229270-7E98-4CF7-8855-E91DDEDE5AD6}" type="presParOf" srcId="{652BA45A-54FE-44EE-B5C0-10CD2ED734E5}" destId="{43ED02D9-C504-400B-9B35-0DCEE54BB98A}" srcOrd="0" destOrd="0" presId="urn:microsoft.com/office/officeart/2018/2/layout/IconVerticalSolidList"/>
    <dgm:cxn modelId="{56CB4402-EC73-49A5-B501-D5F77D3CD3CD}" type="presParOf" srcId="{652BA45A-54FE-44EE-B5C0-10CD2ED734E5}" destId="{FAA29397-F4B5-4567-8FD6-12DA5146CE66}" srcOrd="1" destOrd="0" presId="urn:microsoft.com/office/officeart/2018/2/layout/IconVerticalSolidList"/>
    <dgm:cxn modelId="{DC450FBB-815E-4AE1-9234-B49BFEE0D2D2}" type="presParOf" srcId="{652BA45A-54FE-44EE-B5C0-10CD2ED734E5}" destId="{2012B258-5316-4965-9639-B60D2D35D653}" srcOrd="2" destOrd="0" presId="urn:microsoft.com/office/officeart/2018/2/layout/IconVerticalSolidList"/>
    <dgm:cxn modelId="{838A695E-FB58-4C37-92FE-A0552AB04C4F}" type="presParOf" srcId="{652BA45A-54FE-44EE-B5C0-10CD2ED734E5}" destId="{8C1D99BC-683A-46E6-9072-56CA5BB190C6}" srcOrd="3" destOrd="0" presId="urn:microsoft.com/office/officeart/2018/2/layout/IconVerticalSolidList"/>
    <dgm:cxn modelId="{35358130-57D6-458A-B11C-C2C3485975C1}" type="presParOf" srcId="{BCF014D9-D68D-4412-8C5C-358CFEBD5E9E}" destId="{A3650FE7-397D-4804-8F18-F5567E9719FD}" srcOrd="5" destOrd="0" presId="urn:microsoft.com/office/officeart/2018/2/layout/IconVerticalSolidList"/>
    <dgm:cxn modelId="{F365CF53-1E0E-4CB8-ACCE-8BC0600F8084}" type="presParOf" srcId="{BCF014D9-D68D-4412-8C5C-358CFEBD5E9E}" destId="{85BE36F0-E630-4D07-9A8C-74EEFACDEEFA}" srcOrd="6" destOrd="0" presId="urn:microsoft.com/office/officeart/2018/2/layout/IconVerticalSolidList"/>
    <dgm:cxn modelId="{9A729B54-E48D-4207-9F32-10BC24B2FBA4}" type="presParOf" srcId="{85BE36F0-E630-4D07-9A8C-74EEFACDEEFA}" destId="{B90D0F59-C9F3-4E6F-A700-7CD718C45440}" srcOrd="0" destOrd="0" presId="urn:microsoft.com/office/officeart/2018/2/layout/IconVerticalSolidList"/>
    <dgm:cxn modelId="{62C08F87-2D7B-49A7-8C30-0A1B449EFA0F}" type="presParOf" srcId="{85BE36F0-E630-4D07-9A8C-74EEFACDEEFA}" destId="{ED96F58F-0F51-4129-AA99-0D58A6DAC69A}" srcOrd="1" destOrd="0" presId="urn:microsoft.com/office/officeart/2018/2/layout/IconVerticalSolidList"/>
    <dgm:cxn modelId="{7910152C-AFF3-4C5E-BF92-5512D2FFDA95}" type="presParOf" srcId="{85BE36F0-E630-4D07-9A8C-74EEFACDEEFA}" destId="{5F6A2E67-AB9F-4FDF-AB73-E9E7AE26D78C}" srcOrd="2" destOrd="0" presId="urn:microsoft.com/office/officeart/2018/2/layout/IconVerticalSolidList"/>
    <dgm:cxn modelId="{52244FC7-9AFC-469C-875D-71F98E8BBA10}" type="presParOf" srcId="{85BE36F0-E630-4D07-9A8C-74EEFACDEEFA}" destId="{7D431C22-8DA6-4CBA-A9ED-97AB6A4FDB78}"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B4CB75A-E867-43FA-BA28-8A1AF053A55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18E5506-DA67-4AF6-8DFD-D134B84B2916}">
      <dgm:prSet/>
      <dgm:spPr/>
      <dgm:t>
        <a:bodyPr/>
        <a:lstStyle/>
        <a:p>
          <a:r>
            <a:rPr lang="en-US" dirty="0"/>
            <a:t>Revaluation is necessary and unavoidable</a:t>
          </a:r>
        </a:p>
      </dgm:t>
    </dgm:pt>
    <dgm:pt modelId="{5A5C771D-72FA-489C-8BC3-E263EB74BA44}" type="parTrans" cxnId="{C0E77BA3-B1A2-4F4B-9CD7-AB3FAEADD665}">
      <dgm:prSet/>
      <dgm:spPr/>
      <dgm:t>
        <a:bodyPr/>
        <a:lstStyle/>
        <a:p>
          <a:endParaRPr lang="en-US"/>
        </a:p>
      </dgm:t>
    </dgm:pt>
    <dgm:pt modelId="{24F4A79B-A07B-4FAA-A56B-68147D562320}" type="sibTrans" cxnId="{C0E77BA3-B1A2-4F4B-9CD7-AB3FAEADD665}">
      <dgm:prSet/>
      <dgm:spPr/>
      <dgm:t>
        <a:bodyPr/>
        <a:lstStyle/>
        <a:p>
          <a:endParaRPr lang="en-US"/>
        </a:p>
      </dgm:t>
    </dgm:pt>
    <dgm:pt modelId="{8D3A106C-B299-4B03-A6B4-CA2807E204F6}">
      <dgm:prSet/>
      <dgm:spPr/>
      <dgm:t>
        <a:bodyPr/>
        <a:lstStyle/>
        <a:p>
          <a:r>
            <a:rPr lang="en-US" dirty="0"/>
            <a:t>Highly visible and sensitive process</a:t>
          </a:r>
        </a:p>
      </dgm:t>
    </dgm:pt>
    <dgm:pt modelId="{ADDF1B4E-DE9E-4196-B88A-5AC11AAB113F}" type="parTrans" cxnId="{E11DC4B8-FA5E-438C-8700-49FBC67EE6B5}">
      <dgm:prSet/>
      <dgm:spPr/>
      <dgm:t>
        <a:bodyPr/>
        <a:lstStyle/>
        <a:p>
          <a:endParaRPr lang="en-US"/>
        </a:p>
      </dgm:t>
    </dgm:pt>
    <dgm:pt modelId="{CAB5E54B-576D-4E02-8D3E-4BFE15AC18C9}" type="sibTrans" cxnId="{E11DC4B8-FA5E-438C-8700-49FBC67EE6B5}">
      <dgm:prSet/>
      <dgm:spPr/>
      <dgm:t>
        <a:bodyPr/>
        <a:lstStyle/>
        <a:p>
          <a:endParaRPr lang="en-US"/>
        </a:p>
      </dgm:t>
    </dgm:pt>
    <dgm:pt modelId="{AD7E2542-8ECE-4AC2-8269-6D2B88B03492}">
      <dgm:prSet/>
      <dgm:spPr/>
      <dgm:t>
        <a:bodyPr/>
        <a:lstStyle/>
        <a:p>
          <a:r>
            <a:rPr lang="en-US" dirty="0"/>
            <a:t>Requires a thoughtful and balanced approach</a:t>
          </a:r>
        </a:p>
      </dgm:t>
    </dgm:pt>
    <dgm:pt modelId="{536A8D34-DAF3-4734-BBF4-B796AF25CBB7}" type="parTrans" cxnId="{36580FD9-A9C4-46FE-978A-55493FF370E8}">
      <dgm:prSet/>
      <dgm:spPr/>
      <dgm:t>
        <a:bodyPr/>
        <a:lstStyle/>
        <a:p>
          <a:endParaRPr lang="en-US"/>
        </a:p>
      </dgm:t>
    </dgm:pt>
    <dgm:pt modelId="{46338D69-23C6-4855-8056-0AF8A1CB6A62}" type="sibTrans" cxnId="{36580FD9-A9C4-46FE-978A-55493FF370E8}">
      <dgm:prSet/>
      <dgm:spPr/>
      <dgm:t>
        <a:bodyPr/>
        <a:lstStyle/>
        <a:p>
          <a:endParaRPr lang="en-US"/>
        </a:p>
      </dgm:t>
    </dgm:pt>
    <dgm:pt modelId="{22F4FC1E-7A1F-486D-98C1-75615892F462}">
      <dgm:prSet/>
      <dgm:spPr/>
      <dgm:t>
        <a:bodyPr/>
        <a:lstStyle/>
        <a:p>
          <a:r>
            <a:rPr lang="en-US" dirty="0"/>
            <a:t>Changing values through phase-in or new exemptions adds confusion </a:t>
          </a:r>
        </a:p>
      </dgm:t>
    </dgm:pt>
    <dgm:pt modelId="{251C3425-6541-4C4F-B55F-0E037A9E7707}" type="parTrans" cxnId="{989AE252-364A-42A2-B3FE-156EE019D02C}">
      <dgm:prSet/>
      <dgm:spPr/>
      <dgm:t>
        <a:bodyPr/>
        <a:lstStyle/>
        <a:p>
          <a:endParaRPr lang="en-US"/>
        </a:p>
      </dgm:t>
    </dgm:pt>
    <dgm:pt modelId="{31917F12-9066-43AC-BA90-3C82304A25E1}" type="sibTrans" cxnId="{989AE252-364A-42A2-B3FE-156EE019D02C}">
      <dgm:prSet/>
      <dgm:spPr/>
      <dgm:t>
        <a:bodyPr/>
        <a:lstStyle/>
        <a:p>
          <a:endParaRPr lang="en-US"/>
        </a:p>
      </dgm:t>
    </dgm:pt>
    <dgm:pt modelId="{70CDA205-8E18-4574-831B-31C0187ECFA4}" type="pres">
      <dgm:prSet presAssocID="{3B4CB75A-E867-43FA-BA28-8A1AF053A554}" presName="linear" presStyleCnt="0">
        <dgm:presLayoutVars>
          <dgm:animLvl val="lvl"/>
          <dgm:resizeHandles val="exact"/>
        </dgm:presLayoutVars>
      </dgm:prSet>
      <dgm:spPr/>
    </dgm:pt>
    <dgm:pt modelId="{CA97705B-5F7E-4702-A52B-54654D6B96DA}" type="pres">
      <dgm:prSet presAssocID="{B18E5506-DA67-4AF6-8DFD-D134B84B2916}" presName="parentText" presStyleLbl="node1" presStyleIdx="0" presStyleCnt="4">
        <dgm:presLayoutVars>
          <dgm:chMax val="0"/>
          <dgm:bulletEnabled val="1"/>
        </dgm:presLayoutVars>
      </dgm:prSet>
      <dgm:spPr/>
    </dgm:pt>
    <dgm:pt modelId="{1C476283-C439-461D-8396-EA653BBCDC21}" type="pres">
      <dgm:prSet presAssocID="{24F4A79B-A07B-4FAA-A56B-68147D562320}" presName="spacer" presStyleCnt="0"/>
      <dgm:spPr/>
    </dgm:pt>
    <dgm:pt modelId="{1002534F-E6EE-4D65-8C67-ACFF08A1825D}" type="pres">
      <dgm:prSet presAssocID="{8D3A106C-B299-4B03-A6B4-CA2807E204F6}" presName="parentText" presStyleLbl="node1" presStyleIdx="1" presStyleCnt="4">
        <dgm:presLayoutVars>
          <dgm:chMax val="0"/>
          <dgm:bulletEnabled val="1"/>
        </dgm:presLayoutVars>
      </dgm:prSet>
      <dgm:spPr/>
    </dgm:pt>
    <dgm:pt modelId="{357D7D18-0448-4476-AA13-3D9E01F8EB34}" type="pres">
      <dgm:prSet presAssocID="{CAB5E54B-576D-4E02-8D3E-4BFE15AC18C9}" presName="spacer" presStyleCnt="0"/>
      <dgm:spPr/>
    </dgm:pt>
    <dgm:pt modelId="{4AB87780-CAE3-48B8-B9F8-C8256CA68BDE}" type="pres">
      <dgm:prSet presAssocID="{AD7E2542-8ECE-4AC2-8269-6D2B88B03492}" presName="parentText" presStyleLbl="node1" presStyleIdx="2" presStyleCnt="4">
        <dgm:presLayoutVars>
          <dgm:chMax val="0"/>
          <dgm:bulletEnabled val="1"/>
        </dgm:presLayoutVars>
      </dgm:prSet>
      <dgm:spPr/>
    </dgm:pt>
    <dgm:pt modelId="{5B6C0675-AD9B-48F2-8894-1DCB3C44BABE}" type="pres">
      <dgm:prSet presAssocID="{46338D69-23C6-4855-8056-0AF8A1CB6A62}" presName="spacer" presStyleCnt="0"/>
      <dgm:spPr/>
    </dgm:pt>
    <dgm:pt modelId="{5D729B0D-8737-4F16-B74B-FAB59038C19F}" type="pres">
      <dgm:prSet presAssocID="{22F4FC1E-7A1F-486D-98C1-75615892F462}" presName="parentText" presStyleLbl="node1" presStyleIdx="3" presStyleCnt="4" custLinFactNeighborY="-20484">
        <dgm:presLayoutVars>
          <dgm:chMax val="0"/>
          <dgm:bulletEnabled val="1"/>
        </dgm:presLayoutVars>
      </dgm:prSet>
      <dgm:spPr/>
    </dgm:pt>
  </dgm:ptLst>
  <dgm:cxnLst>
    <dgm:cxn modelId="{7C218E12-0C2D-4A4E-A719-2E8C55D89901}" type="presOf" srcId="{B18E5506-DA67-4AF6-8DFD-D134B84B2916}" destId="{CA97705B-5F7E-4702-A52B-54654D6B96DA}" srcOrd="0" destOrd="0" presId="urn:microsoft.com/office/officeart/2005/8/layout/vList2"/>
    <dgm:cxn modelId="{DE3BFF1C-30B2-46ED-B8B5-15C11E3F38BE}" type="presOf" srcId="{22F4FC1E-7A1F-486D-98C1-75615892F462}" destId="{5D729B0D-8737-4F16-B74B-FAB59038C19F}" srcOrd="0" destOrd="0" presId="urn:microsoft.com/office/officeart/2005/8/layout/vList2"/>
    <dgm:cxn modelId="{989AE252-364A-42A2-B3FE-156EE019D02C}" srcId="{3B4CB75A-E867-43FA-BA28-8A1AF053A554}" destId="{22F4FC1E-7A1F-486D-98C1-75615892F462}" srcOrd="3" destOrd="0" parTransId="{251C3425-6541-4C4F-B55F-0E037A9E7707}" sibTransId="{31917F12-9066-43AC-BA90-3C82304A25E1}"/>
    <dgm:cxn modelId="{FF8FEA82-D952-437B-B21A-1696D97959D2}" type="presOf" srcId="{AD7E2542-8ECE-4AC2-8269-6D2B88B03492}" destId="{4AB87780-CAE3-48B8-B9F8-C8256CA68BDE}" srcOrd="0" destOrd="0" presId="urn:microsoft.com/office/officeart/2005/8/layout/vList2"/>
    <dgm:cxn modelId="{B6631395-64FC-41A2-A4E4-6CAC09A21C9E}" type="presOf" srcId="{8D3A106C-B299-4B03-A6B4-CA2807E204F6}" destId="{1002534F-E6EE-4D65-8C67-ACFF08A1825D}" srcOrd="0" destOrd="0" presId="urn:microsoft.com/office/officeart/2005/8/layout/vList2"/>
    <dgm:cxn modelId="{C0E77BA3-B1A2-4F4B-9CD7-AB3FAEADD665}" srcId="{3B4CB75A-E867-43FA-BA28-8A1AF053A554}" destId="{B18E5506-DA67-4AF6-8DFD-D134B84B2916}" srcOrd="0" destOrd="0" parTransId="{5A5C771D-72FA-489C-8BC3-E263EB74BA44}" sibTransId="{24F4A79B-A07B-4FAA-A56B-68147D562320}"/>
    <dgm:cxn modelId="{E11DC4B8-FA5E-438C-8700-49FBC67EE6B5}" srcId="{3B4CB75A-E867-43FA-BA28-8A1AF053A554}" destId="{8D3A106C-B299-4B03-A6B4-CA2807E204F6}" srcOrd="1" destOrd="0" parTransId="{ADDF1B4E-DE9E-4196-B88A-5AC11AAB113F}" sibTransId="{CAB5E54B-576D-4E02-8D3E-4BFE15AC18C9}"/>
    <dgm:cxn modelId="{36580FD9-A9C4-46FE-978A-55493FF370E8}" srcId="{3B4CB75A-E867-43FA-BA28-8A1AF053A554}" destId="{AD7E2542-8ECE-4AC2-8269-6D2B88B03492}" srcOrd="2" destOrd="0" parTransId="{536A8D34-DAF3-4734-BBF4-B796AF25CBB7}" sibTransId="{46338D69-23C6-4855-8056-0AF8A1CB6A62}"/>
    <dgm:cxn modelId="{08EECBEB-DD0F-4E49-A717-259926572AFB}" type="presOf" srcId="{3B4CB75A-E867-43FA-BA28-8A1AF053A554}" destId="{70CDA205-8E18-4574-831B-31C0187ECFA4}" srcOrd="0" destOrd="0" presId="urn:microsoft.com/office/officeart/2005/8/layout/vList2"/>
    <dgm:cxn modelId="{0D1A4179-0F70-4649-8DC6-D43633BB6117}" type="presParOf" srcId="{70CDA205-8E18-4574-831B-31C0187ECFA4}" destId="{CA97705B-5F7E-4702-A52B-54654D6B96DA}" srcOrd="0" destOrd="0" presId="urn:microsoft.com/office/officeart/2005/8/layout/vList2"/>
    <dgm:cxn modelId="{4D466D1F-9295-4DE2-A74C-62458CFFB9F5}" type="presParOf" srcId="{70CDA205-8E18-4574-831B-31C0187ECFA4}" destId="{1C476283-C439-461D-8396-EA653BBCDC21}" srcOrd="1" destOrd="0" presId="urn:microsoft.com/office/officeart/2005/8/layout/vList2"/>
    <dgm:cxn modelId="{80807774-F9E0-4AB9-986F-C728B83984CB}" type="presParOf" srcId="{70CDA205-8E18-4574-831B-31C0187ECFA4}" destId="{1002534F-E6EE-4D65-8C67-ACFF08A1825D}" srcOrd="2" destOrd="0" presId="urn:microsoft.com/office/officeart/2005/8/layout/vList2"/>
    <dgm:cxn modelId="{E99D3D5B-B223-4653-8ED6-DA7BA39CF147}" type="presParOf" srcId="{70CDA205-8E18-4574-831B-31C0187ECFA4}" destId="{357D7D18-0448-4476-AA13-3D9E01F8EB34}" srcOrd="3" destOrd="0" presId="urn:microsoft.com/office/officeart/2005/8/layout/vList2"/>
    <dgm:cxn modelId="{424F1507-1096-4264-8B49-3423F6D42A07}" type="presParOf" srcId="{70CDA205-8E18-4574-831B-31C0187ECFA4}" destId="{4AB87780-CAE3-48B8-B9F8-C8256CA68BDE}" srcOrd="4" destOrd="0" presId="urn:microsoft.com/office/officeart/2005/8/layout/vList2"/>
    <dgm:cxn modelId="{A21269A1-6241-4551-9B37-A19AF14D8ABF}" type="presParOf" srcId="{70CDA205-8E18-4574-831B-31C0187ECFA4}" destId="{5B6C0675-AD9B-48F2-8894-1DCB3C44BABE}" srcOrd="5" destOrd="0" presId="urn:microsoft.com/office/officeart/2005/8/layout/vList2"/>
    <dgm:cxn modelId="{313DFD62-6E63-4013-86AD-5D3895940F75}" type="presParOf" srcId="{70CDA205-8E18-4574-831B-31C0187ECFA4}" destId="{5D729B0D-8737-4F16-B74B-FAB59038C19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31A0E-DCB5-4DB9-B9AD-FCE2A9A61985}">
      <dsp:nvSpPr>
        <dsp:cNvPr id="0" name=""/>
        <dsp:cNvSpPr/>
      </dsp:nvSpPr>
      <dsp:spPr>
        <a:xfrm>
          <a:off x="0" y="231684"/>
          <a:ext cx="4231481" cy="105183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Required under Connecticut State Statute</a:t>
          </a:r>
        </a:p>
      </dsp:txBody>
      <dsp:txXfrm>
        <a:off x="51346" y="283030"/>
        <a:ext cx="4128789" cy="949138"/>
      </dsp:txXfrm>
    </dsp:sp>
    <dsp:sp modelId="{660C495D-6718-4CC7-B8C5-9BFDE458DB95}">
      <dsp:nvSpPr>
        <dsp:cNvPr id="0" name=""/>
        <dsp:cNvSpPr/>
      </dsp:nvSpPr>
      <dsp:spPr>
        <a:xfrm>
          <a:off x="0" y="1367034"/>
          <a:ext cx="4231481" cy="1051830"/>
        </a:xfrm>
        <a:prstGeom prst="roundRect">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Ensures assessments reflect current market values</a:t>
          </a:r>
        </a:p>
      </dsp:txBody>
      <dsp:txXfrm>
        <a:off x="51346" y="1418380"/>
        <a:ext cx="4128789" cy="949138"/>
      </dsp:txXfrm>
    </dsp:sp>
    <dsp:sp modelId="{8F8F9F15-0BA9-474D-83E0-714E3540296A}">
      <dsp:nvSpPr>
        <dsp:cNvPr id="0" name=""/>
        <dsp:cNvSpPr/>
      </dsp:nvSpPr>
      <dsp:spPr>
        <a:xfrm>
          <a:off x="0" y="2502385"/>
          <a:ext cx="4231481" cy="1051830"/>
        </a:xfrm>
        <a:prstGeom prst="roundRect">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Promotes fairness and equity across taxpayers</a:t>
          </a:r>
        </a:p>
      </dsp:txBody>
      <dsp:txXfrm>
        <a:off x="51346" y="2553731"/>
        <a:ext cx="4128789" cy="949138"/>
      </dsp:txXfrm>
    </dsp:sp>
    <dsp:sp modelId="{E7E04497-1A37-4C1C-A093-E189E42B4754}">
      <dsp:nvSpPr>
        <dsp:cNvPr id="0" name=""/>
        <dsp:cNvSpPr/>
      </dsp:nvSpPr>
      <dsp:spPr>
        <a:xfrm>
          <a:off x="0" y="3637735"/>
          <a:ext cx="4231481" cy="105183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NOT a revenue increase tool</a:t>
          </a:r>
        </a:p>
      </dsp:txBody>
      <dsp:txXfrm>
        <a:off x="51346" y="3689081"/>
        <a:ext cx="4128789" cy="9491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E7D0F-F055-48BF-B268-A700A908EFF7}">
      <dsp:nvSpPr>
        <dsp:cNvPr id="0" name=""/>
        <dsp:cNvSpPr/>
      </dsp:nvSpPr>
      <dsp:spPr>
        <a:xfrm>
          <a:off x="0" y="186594"/>
          <a:ext cx="4231481" cy="79794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Revaluation redistributes the tax burden</a:t>
          </a:r>
        </a:p>
      </dsp:txBody>
      <dsp:txXfrm>
        <a:off x="38952" y="225546"/>
        <a:ext cx="4153577" cy="720036"/>
      </dsp:txXfrm>
    </dsp:sp>
    <dsp:sp modelId="{AB2CE122-75B0-4191-B812-6C5122A9D4DF}">
      <dsp:nvSpPr>
        <dsp:cNvPr id="0" name=""/>
        <dsp:cNvSpPr/>
      </dsp:nvSpPr>
      <dsp:spPr>
        <a:xfrm>
          <a:off x="0" y="1047895"/>
          <a:ext cx="4231481" cy="797940"/>
        </a:xfrm>
        <a:prstGeom prst="roundRect">
          <a:avLst/>
        </a:prstGeom>
        <a:solidFill>
          <a:schemeClr val="accent5">
            <a:hueOff val="785595"/>
            <a:satOff val="-3757"/>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Some taxpayers will see increases, others decreases</a:t>
          </a:r>
        </a:p>
      </dsp:txBody>
      <dsp:txXfrm>
        <a:off x="38952" y="1086847"/>
        <a:ext cx="4153577" cy="720036"/>
      </dsp:txXfrm>
    </dsp:sp>
    <dsp:sp modelId="{90602177-D033-47C6-98BB-A9987283E4BA}">
      <dsp:nvSpPr>
        <dsp:cNvPr id="0" name=""/>
        <dsp:cNvSpPr/>
      </dsp:nvSpPr>
      <dsp:spPr>
        <a:xfrm>
          <a:off x="0" y="1909195"/>
          <a:ext cx="4231481" cy="797940"/>
        </a:xfrm>
        <a:prstGeom prst="roundRect">
          <a:avLst/>
        </a:prstGeom>
        <a:solidFill>
          <a:schemeClr val="accent5">
            <a:hueOff val="1571189"/>
            <a:satOff val="-7513"/>
            <a:lumOff val="8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Impact varies significantly by property and location</a:t>
          </a:r>
        </a:p>
      </dsp:txBody>
      <dsp:txXfrm>
        <a:off x="38952" y="1948147"/>
        <a:ext cx="4153577" cy="720036"/>
      </dsp:txXfrm>
    </dsp:sp>
    <dsp:sp modelId="{1DE3B041-655C-4774-8398-3EF1154982B3}">
      <dsp:nvSpPr>
        <dsp:cNvPr id="0" name=""/>
        <dsp:cNvSpPr/>
      </dsp:nvSpPr>
      <dsp:spPr>
        <a:xfrm>
          <a:off x="0" y="2707135"/>
          <a:ext cx="4231481" cy="122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35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Residential values are expected to increase based on current market</a:t>
          </a:r>
        </a:p>
        <a:p>
          <a:pPr marL="171450" lvl="1" indent="-171450" algn="l" defTabSz="755650">
            <a:lnSpc>
              <a:spcPct val="90000"/>
            </a:lnSpc>
            <a:spcBef>
              <a:spcPct val="0"/>
            </a:spcBef>
            <a:spcAft>
              <a:spcPct val="20000"/>
            </a:spcAft>
            <a:buChar char="•"/>
          </a:pPr>
          <a:r>
            <a:rPr lang="en-US" sz="1700" kern="1200" dirty="0"/>
            <a:t>Commercial values expected to remain flat</a:t>
          </a:r>
        </a:p>
        <a:p>
          <a:pPr marL="171450" lvl="1" indent="-171450" algn="l" defTabSz="755650">
            <a:lnSpc>
              <a:spcPct val="90000"/>
            </a:lnSpc>
            <a:spcBef>
              <a:spcPct val="0"/>
            </a:spcBef>
            <a:spcAft>
              <a:spcPct val="20000"/>
            </a:spcAft>
            <a:buChar char="•"/>
          </a:pPr>
          <a:r>
            <a:rPr lang="en-US" sz="1700" kern="1200" dirty="0"/>
            <a:t>Certain sectors, including retail, may experience value declines</a:t>
          </a:r>
        </a:p>
      </dsp:txBody>
      <dsp:txXfrm>
        <a:off x="0" y="2707135"/>
        <a:ext cx="4231481" cy="1229580"/>
      </dsp:txXfrm>
    </dsp:sp>
    <dsp:sp modelId="{18A57211-373A-4E8E-8EB0-0B6E1F9A6189}">
      <dsp:nvSpPr>
        <dsp:cNvPr id="0" name=""/>
        <dsp:cNvSpPr/>
      </dsp:nvSpPr>
      <dsp:spPr>
        <a:xfrm>
          <a:off x="0" y="3936715"/>
          <a:ext cx="4231481" cy="797940"/>
        </a:xfrm>
        <a:prstGeom prst="roundRect">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Revaluation does not determine the total amount of revenue raised</a:t>
          </a:r>
        </a:p>
      </dsp:txBody>
      <dsp:txXfrm>
        <a:off x="38952" y="3975667"/>
        <a:ext cx="4153577" cy="7200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E5D1A-A825-41AF-B351-F157C4C04F38}">
      <dsp:nvSpPr>
        <dsp:cNvPr id="0" name=""/>
        <dsp:cNvSpPr/>
      </dsp:nvSpPr>
      <dsp:spPr>
        <a:xfrm>
          <a:off x="0" y="3860"/>
          <a:ext cx="4947047" cy="8223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362FE1-9EA4-4C62-BE42-1EB2843FB325}">
      <dsp:nvSpPr>
        <dsp:cNvPr id="0" name=""/>
        <dsp:cNvSpPr/>
      </dsp:nvSpPr>
      <dsp:spPr>
        <a:xfrm>
          <a:off x="248764" y="188892"/>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D645C5-49FB-4939-9280-F81C05760CB3}">
      <dsp:nvSpPr>
        <dsp:cNvPr id="0" name=""/>
        <dsp:cNvSpPr/>
      </dsp:nvSpPr>
      <dsp:spPr>
        <a:xfrm>
          <a:off x="949827" y="3860"/>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100000"/>
            </a:lnSpc>
            <a:spcBef>
              <a:spcPct val="0"/>
            </a:spcBef>
            <a:spcAft>
              <a:spcPct val="35000"/>
            </a:spcAft>
            <a:buNone/>
          </a:pPr>
          <a:r>
            <a:rPr lang="en-US" sz="1900" kern="1200" dirty="0"/>
            <a:t>Senior and disabled homeowner tax credit- low-income limits</a:t>
          </a:r>
        </a:p>
      </dsp:txBody>
      <dsp:txXfrm>
        <a:off x="949827" y="3860"/>
        <a:ext cx="3997219" cy="822361"/>
      </dsp:txXfrm>
    </dsp:sp>
    <dsp:sp modelId="{D26F8DB1-66EE-477C-AD3D-FDB32F15DEC8}">
      <dsp:nvSpPr>
        <dsp:cNvPr id="0" name=""/>
        <dsp:cNvSpPr/>
      </dsp:nvSpPr>
      <dsp:spPr>
        <a:xfrm>
          <a:off x="0" y="1031812"/>
          <a:ext cx="4947047" cy="8223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2D87C3-F42D-4CB6-95DA-5A3EC4361186}">
      <dsp:nvSpPr>
        <dsp:cNvPr id="0" name=""/>
        <dsp:cNvSpPr/>
      </dsp:nvSpPr>
      <dsp:spPr>
        <a:xfrm>
          <a:off x="248764" y="1216843"/>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190369-863B-4FAE-AC1A-777CE18288B2}">
      <dsp:nvSpPr>
        <dsp:cNvPr id="0" name=""/>
        <dsp:cNvSpPr/>
      </dsp:nvSpPr>
      <dsp:spPr>
        <a:xfrm>
          <a:off x="949827" y="1031812"/>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100000"/>
            </a:lnSpc>
            <a:spcBef>
              <a:spcPct val="0"/>
            </a:spcBef>
            <a:spcAft>
              <a:spcPct val="35000"/>
            </a:spcAft>
            <a:buNone/>
          </a:pPr>
          <a:r>
            <a:rPr lang="en-US" sz="1900" kern="1200" dirty="0"/>
            <a:t>H.E.L.P tax deferral program</a:t>
          </a:r>
        </a:p>
      </dsp:txBody>
      <dsp:txXfrm>
        <a:off x="949827" y="1031812"/>
        <a:ext cx="3997219" cy="822361"/>
      </dsp:txXfrm>
    </dsp:sp>
    <dsp:sp modelId="{56C2D47B-F855-44D1-A8D9-2DC253271CBD}">
      <dsp:nvSpPr>
        <dsp:cNvPr id="0" name=""/>
        <dsp:cNvSpPr/>
      </dsp:nvSpPr>
      <dsp:spPr>
        <a:xfrm>
          <a:off x="0" y="2059763"/>
          <a:ext cx="4947047" cy="8223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2F75AD-9420-4564-A035-8709917323D8}">
      <dsp:nvSpPr>
        <dsp:cNvPr id="0" name=""/>
        <dsp:cNvSpPr/>
      </dsp:nvSpPr>
      <dsp:spPr>
        <a:xfrm>
          <a:off x="248764" y="2244794"/>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2DC265-BF8B-453B-880D-BB216E6B157F}">
      <dsp:nvSpPr>
        <dsp:cNvPr id="0" name=""/>
        <dsp:cNvSpPr/>
      </dsp:nvSpPr>
      <dsp:spPr>
        <a:xfrm>
          <a:off x="949827" y="2059763"/>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100000"/>
            </a:lnSpc>
            <a:spcBef>
              <a:spcPct val="0"/>
            </a:spcBef>
            <a:spcAft>
              <a:spcPct val="35000"/>
            </a:spcAft>
            <a:buNone/>
          </a:pPr>
          <a:r>
            <a:rPr lang="en-US" sz="1900" kern="1200" dirty="0"/>
            <a:t>Renter’s rebate program</a:t>
          </a:r>
        </a:p>
      </dsp:txBody>
      <dsp:txXfrm>
        <a:off x="949827" y="2059763"/>
        <a:ext cx="3997219" cy="822361"/>
      </dsp:txXfrm>
    </dsp:sp>
    <dsp:sp modelId="{0687E887-467D-4B47-8619-1029EEB0ED21}">
      <dsp:nvSpPr>
        <dsp:cNvPr id="0" name=""/>
        <dsp:cNvSpPr/>
      </dsp:nvSpPr>
      <dsp:spPr>
        <a:xfrm>
          <a:off x="0" y="3087714"/>
          <a:ext cx="4947047" cy="8223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D6DE1C-F710-46A2-9230-3824EAFEF48D}">
      <dsp:nvSpPr>
        <dsp:cNvPr id="0" name=""/>
        <dsp:cNvSpPr/>
      </dsp:nvSpPr>
      <dsp:spPr>
        <a:xfrm>
          <a:off x="248764" y="3272746"/>
          <a:ext cx="452298" cy="452298"/>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A09341-8112-4404-B244-8A654F4AEFAA}">
      <dsp:nvSpPr>
        <dsp:cNvPr id="0" name=""/>
        <dsp:cNvSpPr/>
      </dsp:nvSpPr>
      <dsp:spPr>
        <a:xfrm>
          <a:off x="949827" y="3087714"/>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100000"/>
            </a:lnSpc>
            <a:spcBef>
              <a:spcPct val="0"/>
            </a:spcBef>
            <a:spcAft>
              <a:spcPct val="35000"/>
            </a:spcAft>
            <a:buNone/>
          </a:pPr>
          <a:r>
            <a:rPr lang="en-US" sz="1900" kern="1200" dirty="0"/>
            <a:t>Veteran Exemptions, including enhanced benefits</a:t>
          </a:r>
        </a:p>
      </dsp:txBody>
      <dsp:txXfrm>
        <a:off x="949827" y="3087714"/>
        <a:ext cx="3997219" cy="822361"/>
      </dsp:txXfrm>
    </dsp:sp>
    <dsp:sp modelId="{C8338AA0-A9BD-4220-AFA1-E002F4FCA422}">
      <dsp:nvSpPr>
        <dsp:cNvPr id="0" name=""/>
        <dsp:cNvSpPr/>
      </dsp:nvSpPr>
      <dsp:spPr>
        <a:xfrm>
          <a:off x="0" y="4115666"/>
          <a:ext cx="4947047" cy="8223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DFFEA0-9BA6-4B4B-BB86-D8A3FFF0369E}">
      <dsp:nvSpPr>
        <dsp:cNvPr id="0" name=""/>
        <dsp:cNvSpPr/>
      </dsp:nvSpPr>
      <dsp:spPr>
        <a:xfrm>
          <a:off x="248764" y="4300697"/>
          <a:ext cx="452298" cy="452298"/>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C5016B-13B8-4ACC-8498-8823BC42CBFC}">
      <dsp:nvSpPr>
        <dsp:cNvPr id="0" name=""/>
        <dsp:cNvSpPr/>
      </dsp:nvSpPr>
      <dsp:spPr>
        <a:xfrm>
          <a:off x="949827" y="4115666"/>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100000"/>
            </a:lnSpc>
            <a:spcBef>
              <a:spcPct val="0"/>
            </a:spcBef>
            <a:spcAft>
              <a:spcPct val="35000"/>
            </a:spcAft>
            <a:buNone/>
          </a:pPr>
          <a:r>
            <a:rPr lang="en-US" sz="1900" kern="1200" dirty="0"/>
            <a:t>Senior volunteer tax credit- small program</a:t>
          </a:r>
        </a:p>
      </dsp:txBody>
      <dsp:txXfrm>
        <a:off x="949827" y="4115666"/>
        <a:ext cx="3997219" cy="8223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3E53CE-4A4A-4752-8A62-C2A75F83BDE7}">
      <dsp:nvSpPr>
        <dsp:cNvPr id="0" name=""/>
        <dsp:cNvSpPr/>
      </dsp:nvSpPr>
      <dsp:spPr>
        <a:xfrm>
          <a:off x="0" y="3844"/>
          <a:ext cx="4231481" cy="8189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983E35-89B6-4C0B-8BCD-2897FC06091F}">
      <dsp:nvSpPr>
        <dsp:cNvPr id="0" name=""/>
        <dsp:cNvSpPr/>
      </dsp:nvSpPr>
      <dsp:spPr>
        <a:xfrm>
          <a:off x="247725" y="188103"/>
          <a:ext cx="450409" cy="4504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CD1C63-05F1-419D-BB0E-81A03A20FC1E}">
      <dsp:nvSpPr>
        <dsp:cNvPr id="0" name=""/>
        <dsp:cNvSpPr/>
      </dsp:nvSpPr>
      <dsp:spPr>
        <a:xfrm>
          <a:off x="945860" y="3844"/>
          <a:ext cx="3285620" cy="81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670" tIns="86670" rIns="86670" bIns="86670" numCol="1" spcCol="1270" anchor="ctr" anchorCtr="0">
          <a:noAutofit/>
        </a:bodyPr>
        <a:lstStyle/>
        <a:p>
          <a:pPr marL="0" lvl="0" indent="0" algn="l" defTabSz="666750">
            <a:lnSpc>
              <a:spcPct val="100000"/>
            </a:lnSpc>
            <a:spcBef>
              <a:spcPct val="0"/>
            </a:spcBef>
            <a:spcAft>
              <a:spcPct val="35000"/>
            </a:spcAft>
            <a:buNone/>
          </a:pPr>
          <a:r>
            <a:rPr lang="en-US" sz="1500" kern="1200" dirty="0"/>
            <a:t>Faster-appreciating properties will see tax increases </a:t>
          </a:r>
        </a:p>
      </dsp:txBody>
      <dsp:txXfrm>
        <a:off x="945860" y="3844"/>
        <a:ext cx="3285620" cy="818926"/>
      </dsp:txXfrm>
    </dsp:sp>
    <dsp:sp modelId="{A005A903-57A8-47E6-90F3-7FAC387EB452}">
      <dsp:nvSpPr>
        <dsp:cNvPr id="0" name=""/>
        <dsp:cNvSpPr/>
      </dsp:nvSpPr>
      <dsp:spPr>
        <a:xfrm>
          <a:off x="0" y="1027503"/>
          <a:ext cx="4231481" cy="8189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15015C-69DA-4433-9107-E76A4E606481}">
      <dsp:nvSpPr>
        <dsp:cNvPr id="0" name=""/>
        <dsp:cNvSpPr/>
      </dsp:nvSpPr>
      <dsp:spPr>
        <a:xfrm>
          <a:off x="247725" y="1211761"/>
          <a:ext cx="450409" cy="4504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D8F2181-09D9-40F6-9505-25EBFFAAE8B3}">
      <dsp:nvSpPr>
        <dsp:cNvPr id="0" name=""/>
        <dsp:cNvSpPr/>
      </dsp:nvSpPr>
      <dsp:spPr>
        <a:xfrm>
          <a:off x="945860" y="1027503"/>
          <a:ext cx="3285620" cy="81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670" tIns="86670" rIns="86670" bIns="86670" numCol="1" spcCol="1270" anchor="ctr" anchorCtr="0">
          <a:noAutofit/>
        </a:bodyPr>
        <a:lstStyle/>
        <a:p>
          <a:pPr marL="0" lvl="0" indent="0" algn="l" defTabSz="666750">
            <a:lnSpc>
              <a:spcPct val="100000"/>
            </a:lnSpc>
            <a:spcBef>
              <a:spcPct val="0"/>
            </a:spcBef>
            <a:spcAft>
              <a:spcPct val="35000"/>
            </a:spcAft>
            <a:buNone/>
          </a:pPr>
          <a:r>
            <a:rPr lang="en-US" sz="1500" kern="1200" dirty="0"/>
            <a:t>Residential values may outpace commercial</a:t>
          </a:r>
        </a:p>
      </dsp:txBody>
      <dsp:txXfrm>
        <a:off x="945860" y="1027503"/>
        <a:ext cx="3285620" cy="818926"/>
      </dsp:txXfrm>
    </dsp:sp>
    <dsp:sp modelId="{5A10DEF1-7C4D-4C27-A922-ACA4DFB953FD}">
      <dsp:nvSpPr>
        <dsp:cNvPr id="0" name=""/>
        <dsp:cNvSpPr/>
      </dsp:nvSpPr>
      <dsp:spPr>
        <a:xfrm>
          <a:off x="0" y="2051161"/>
          <a:ext cx="4231481" cy="8189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2585CA-A727-4925-A859-EAF03674603E}">
      <dsp:nvSpPr>
        <dsp:cNvPr id="0" name=""/>
        <dsp:cNvSpPr/>
      </dsp:nvSpPr>
      <dsp:spPr>
        <a:xfrm>
          <a:off x="247725" y="2235420"/>
          <a:ext cx="450409" cy="4504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9D65AB-A814-4979-A9C6-4F1CB9FD6CEB}">
      <dsp:nvSpPr>
        <dsp:cNvPr id="0" name=""/>
        <dsp:cNvSpPr/>
      </dsp:nvSpPr>
      <dsp:spPr>
        <a:xfrm>
          <a:off x="945860" y="2051161"/>
          <a:ext cx="3285620" cy="81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670" tIns="86670" rIns="86670" bIns="86670" numCol="1" spcCol="1270" anchor="ctr" anchorCtr="0">
          <a:noAutofit/>
        </a:bodyPr>
        <a:lstStyle/>
        <a:p>
          <a:pPr marL="0" lvl="0" indent="0" algn="l" defTabSz="666750">
            <a:lnSpc>
              <a:spcPct val="100000"/>
            </a:lnSpc>
            <a:spcBef>
              <a:spcPct val="0"/>
            </a:spcBef>
            <a:spcAft>
              <a:spcPct val="35000"/>
            </a:spcAft>
            <a:buNone/>
          </a:pPr>
          <a:r>
            <a:rPr lang="en-US" sz="1500" kern="1200" dirty="0"/>
            <a:t>Revenue-neutral mill rate still results in tax changes</a:t>
          </a:r>
        </a:p>
      </dsp:txBody>
      <dsp:txXfrm>
        <a:off x="945860" y="2051161"/>
        <a:ext cx="3285620" cy="818926"/>
      </dsp:txXfrm>
    </dsp:sp>
    <dsp:sp modelId="{DDF7A9F2-A78E-4F9C-A416-580B4DF22206}">
      <dsp:nvSpPr>
        <dsp:cNvPr id="0" name=""/>
        <dsp:cNvSpPr/>
      </dsp:nvSpPr>
      <dsp:spPr>
        <a:xfrm>
          <a:off x="0" y="3074820"/>
          <a:ext cx="4231481" cy="8189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81B54A-392C-439E-A344-DD978B278D57}">
      <dsp:nvSpPr>
        <dsp:cNvPr id="0" name=""/>
        <dsp:cNvSpPr/>
      </dsp:nvSpPr>
      <dsp:spPr>
        <a:xfrm>
          <a:off x="247725" y="3259078"/>
          <a:ext cx="450409" cy="4504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04F19C-99EA-47C5-8EBB-8144943E6354}">
      <dsp:nvSpPr>
        <dsp:cNvPr id="0" name=""/>
        <dsp:cNvSpPr/>
      </dsp:nvSpPr>
      <dsp:spPr>
        <a:xfrm>
          <a:off x="945860" y="3074820"/>
          <a:ext cx="3285620" cy="81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670" tIns="86670" rIns="86670" bIns="86670" numCol="1" spcCol="1270" anchor="ctr" anchorCtr="0">
          <a:noAutofit/>
        </a:bodyPr>
        <a:lstStyle/>
        <a:p>
          <a:pPr marL="0" lvl="0" indent="0" algn="l" defTabSz="666750">
            <a:lnSpc>
              <a:spcPct val="100000"/>
            </a:lnSpc>
            <a:spcBef>
              <a:spcPct val="0"/>
            </a:spcBef>
            <a:spcAft>
              <a:spcPct val="35000"/>
            </a:spcAft>
            <a:buNone/>
          </a:pPr>
          <a:r>
            <a:rPr lang="en-US" sz="1500" kern="1200" dirty="0"/>
            <a:t>Impacts will vary by neighborhood</a:t>
          </a:r>
        </a:p>
      </dsp:txBody>
      <dsp:txXfrm>
        <a:off x="945860" y="3074820"/>
        <a:ext cx="3285620" cy="818926"/>
      </dsp:txXfrm>
    </dsp:sp>
    <dsp:sp modelId="{D6E50DE4-ED5C-46DF-AB7F-3D2A3264A2DC}">
      <dsp:nvSpPr>
        <dsp:cNvPr id="0" name=""/>
        <dsp:cNvSpPr/>
      </dsp:nvSpPr>
      <dsp:spPr>
        <a:xfrm>
          <a:off x="0" y="4098478"/>
          <a:ext cx="4231481" cy="8189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314D4D-0698-4816-9CB4-BF40EA0436B6}">
      <dsp:nvSpPr>
        <dsp:cNvPr id="0" name=""/>
        <dsp:cNvSpPr/>
      </dsp:nvSpPr>
      <dsp:spPr>
        <a:xfrm>
          <a:off x="247725" y="4282737"/>
          <a:ext cx="450409" cy="450409"/>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736279-8D71-4CD1-93F0-18BF3083CF92}">
      <dsp:nvSpPr>
        <dsp:cNvPr id="0" name=""/>
        <dsp:cNvSpPr/>
      </dsp:nvSpPr>
      <dsp:spPr>
        <a:xfrm>
          <a:off x="945860" y="4098478"/>
          <a:ext cx="3285620" cy="818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670" tIns="86670" rIns="86670" bIns="86670" numCol="1" spcCol="1270" anchor="ctr" anchorCtr="0">
          <a:noAutofit/>
        </a:bodyPr>
        <a:lstStyle/>
        <a:p>
          <a:pPr marL="0" lvl="0" indent="0" algn="l" defTabSz="666750">
            <a:lnSpc>
              <a:spcPct val="100000"/>
            </a:lnSpc>
            <a:spcBef>
              <a:spcPct val="0"/>
            </a:spcBef>
            <a:spcAft>
              <a:spcPct val="35000"/>
            </a:spcAft>
            <a:buNone/>
          </a:pPr>
          <a:r>
            <a:rPr lang="en-US" sz="1500" kern="1200" dirty="0"/>
            <a:t>Revaluation does not increase total tax revenue- it changes how the tax levy is distributed</a:t>
          </a:r>
        </a:p>
      </dsp:txBody>
      <dsp:txXfrm>
        <a:off x="945860" y="4098478"/>
        <a:ext cx="3285620" cy="8189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7705B-5F7E-4702-A52B-54654D6B96DA}">
      <dsp:nvSpPr>
        <dsp:cNvPr id="0" name=""/>
        <dsp:cNvSpPr/>
      </dsp:nvSpPr>
      <dsp:spPr>
        <a:xfrm>
          <a:off x="0" y="569499"/>
          <a:ext cx="4231481" cy="57037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Reduce Budgeted Expenditures </a:t>
          </a:r>
        </a:p>
      </dsp:txBody>
      <dsp:txXfrm>
        <a:off x="27843" y="597342"/>
        <a:ext cx="4175795" cy="514689"/>
      </dsp:txXfrm>
    </dsp:sp>
    <dsp:sp modelId="{1002534F-E6EE-4D65-8C67-ACFF08A1825D}">
      <dsp:nvSpPr>
        <dsp:cNvPr id="0" name=""/>
        <dsp:cNvSpPr/>
      </dsp:nvSpPr>
      <dsp:spPr>
        <a:xfrm>
          <a:off x="0" y="1211875"/>
          <a:ext cx="4231481" cy="570375"/>
        </a:xfrm>
        <a:prstGeom prst="roundRect">
          <a:avLst/>
        </a:prstGeom>
        <a:solidFill>
          <a:schemeClr val="accent2">
            <a:hueOff val="-264675"/>
            <a:satOff val="298"/>
            <a:lumOff val="7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Mill Rate Adjustment</a:t>
          </a:r>
        </a:p>
      </dsp:txBody>
      <dsp:txXfrm>
        <a:off x="27843" y="1239718"/>
        <a:ext cx="4175795" cy="514689"/>
      </dsp:txXfrm>
    </dsp:sp>
    <dsp:sp modelId="{4AB87780-CAE3-48B8-B9F8-C8256CA68BDE}">
      <dsp:nvSpPr>
        <dsp:cNvPr id="0" name=""/>
        <dsp:cNvSpPr/>
      </dsp:nvSpPr>
      <dsp:spPr>
        <a:xfrm>
          <a:off x="0" y="1854250"/>
          <a:ext cx="4231481" cy="570375"/>
        </a:xfrm>
        <a:prstGeom prst="roundRect">
          <a:avLst/>
        </a:prstGeom>
        <a:solidFill>
          <a:schemeClr val="accent2">
            <a:hueOff val="-529349"/>
            <a:satOff val="597"/>
            <a:lumOff val="14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Enhance Existing Programs</a:t>
          </a:r>
        </a:p>
      </dsp:txBody>
      <dsp:txXfrm>
        <a:off x="27843" y="1882093"/>
        <a:ext cx="4175795" cy="514689"/>
      </dsp:txXfrm>
    </dsp:sp>
    <dsp:sp modelId="{5D729B0D-8737-4F16-B74B-FAB59038C19F}">
      <dsp:nvSpPr>
        <dsp:cNvPr id="0" name=""/>
        <dsp:cNvSpPr/>
      </dsp:nvSpPr>
      <dsp:spPr>
        <a:xfrm>
          <a:off x="0" y="2496625"/>
          <a:ext cx="4231481" cy="570375"/>
        </a:xfrm>
        <a:prstGeom prst="roundRect">
          <a:avLst/>
        </a:prstGeom>
        <a:solidFill>
          <a:schemeClr val="accent2">
            <a:hueOff val="-794024"/>
            <a:satOff val="895"/>
            <a:lumOff val="2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Use of Fund Balance</a:t>
          </a:r>
        </a:p>
      </dsp:txBody>
      <dsp:txXfrm>
        <a:off x="27843" y="2524468"/>
        <a:ext cx="4175795" cy="514689"/>
      </dsp:txXfrm>
    </dsp:sp>
    <dsp:sp modelId="{DC0D3B65-4CD4-4C6C-8567-4984C0D6DC71}">
      <dsp:nvSpPr>
        <dsp:cNvPr id="0" name=""/>
        <dsp:cNvSpPr/>
      </dsp:nvSpPr>
      <dsp:spPr>
        <a:xfrm>
          <a:off x="0" y="3139000"/>
          <a:ext cx="4231481" cy="570375"/>
        </a:xfrm>
        <a:prstGeom prst="roundRect">
          <a:avLst/>
        </a:prstGeom>
        <a:solidFill>
          <a:schemeClr val="accent2">
            <a:hueOff val="-1058698"/>
            <a:satOff val="1194"/>
            <a:lumOff val="282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Phase-in of Assessments</a:t>
          </a:r>
        </a:p>
      </dsp:txBody>
      <dsp:txXfrm>
        <a:off x="27843" y="3166843"/>
        <a:ext cx="4175795" cy="514689"/>
      </dsp:txXfrm>
    </dsp:sp>
    <dsp:sp modelId="{1D9970B0-FA16-455B-9B68-792137ED77CD}">
      <dsp:nvSpPr>
        <dsp:cNvPr id="0" name=""/>
        <dsp:cNvSpPr/>
      </dsp:nvSpPr>
      <dsp:spPr>
        <a:xfrm>
          <a:off x="0" y="3781375"/>
          <a:ext cx="4231481" cy="570375"/>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Homestead Exemption</a:t>
          </a:r>
        </a:p>
      </dsp:txBody>
      <dsp:txXfrm>
        <a:off x="27843" y="3809218"/>
        <a:ext cx="4175795" cy="5146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D011C6-91B1-4A69-9359-2450C7246475}">
      <dsp:nvSpPr>
        <dsp:cNvPr id="0" name=""/>
        <dsp:cNvSpPr/>
      </dsp:nvSpPr>
      <dsp:spPr>
        <a:xfrm>
          <a:off x="481598" y="796362"/>
          <a:ext cx="1303875" cy="130387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F904B2-61EC-4366-BC2E-A2F7D31B2736}">
      <dsp:nvSpPr>
        <dsp:cNvPr id="0" name=""/>
        <dsp:cNvSpPr/>
      </dsp:nvSpPr>
      <dsp:spPr>
        <a:xfrm>
          <a:off x="759473" y="1074237"/>
          <a:ext cx="748125" cy="7481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FA106A-0108-4D4D-8AA5-15BAB397AEE3}">
      <dsp:nvSpPr>
        <dsp:cNvPr id="0" name=""/>
        <dsp:cNvSpPr/>
      </dsp:nvSpPr>
      <dsp:spPr>
        <a:xfrm>
          <a:off x="64785" y="2506362"/>
          <a:ext cx="213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dirty="0"/>
            <a:t>Creates temporary inequities between similar properties </a:t>
          </a:r>
        </a:p>
      </dsp:txBody>
      <dsp:txXfrm>
        <a:off x="64785" y="2506362"/>
        <a:ext cx="2137500" cy="720000"/>
      </dsp:txXfrm>
    </dsp:sp>
    <dsp:sp modelId="{F21539D8-538B-47E5-A368-E2AA2A4CD326}">
      <dsp:nvSpPr>
        <dsp:cNvPr id="0" name=""/>
        <dsp:cNvSpPr/>
      </dsp:nvSpPr>
      <dsp:spPr>
        <a:xfrm>
          <a:off x="2993160" y="796362"/>
          <a:ext cx="1303875" cy="130387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2F1181-65C2-4085-B6E8-69F6972E9E0C}">
      <dsp:nvSpPr>
        <dsp:cNvPr id="0" name=""/>
        <dsp:cNvSpPr/>
      </dsp:nvSpPr>
      <dsp:spPr>
        <a:xfrm>
          <a:off x="3271035" y="1074237"/>
          <a:ext cx="748125" cy="7481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82267D-842F-45C1-AF5E-CA65D7B26ABE}">
      <dsp:nvSpPr>
        <dsp:cNvPr id="0" name=""/>
        <dsp:cNvSpPr/>
      </dsp:nvSpPr>
      <dsp:spPr>
        <a:xfrm>
          <a:off x="2576348" y="2506362"/>
          <a:ext cx="213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dirty="0"/>
            <a:t>Taxpayers may pay different taxes for similar homes</a:t>
          </a:r>
        </a:p>
      </dsp:txBody>
      <dsp:txXfrm>
        <a:off x="2576348" y="2506362"/>
        <a:ext cx="2137500" cy="720000"/>
      </dsp:txXfrm>
    </dsp:sp>
    <dsp:sp modelId="{2474F90E-4A73-486E-BC6A-9ED0A7EE47EF}">
      <dsp:nvSpPr>
        <dsp:cNvPr id="0" name=""/>
        <dsp:cNvSpPr/>
      </dsp:nvSpPr>
      <dsp:spPr>
        <a:xfrm>
          <a:off x="5504723" y="796362"/>
          <a:ext cx="1303875" cy="130387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962715-E492-4C91-AEB9-EDB0D8137A41}">
      <dsp:nvSpPr>
        <dsp:cNvPr id="0" name=""/>
        <dsp:cNvSpPr/>
      </dsp:nvSpPr>
      <dsp:spPr>
        <a:xfrm>
          <a:off x="5782598" y="1074237"/>
          <a:ext cx="748125" cy="748125"/>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2B8FEC-1712-4DAD-BC62-175ACD986A78}">
      <dsp:nvSpPr>
        <dsp:cNvPr id="0" name=""/>
        <dsp:cNvSpPr/>
      </dsp:nvSpPr>
      <dsp:spPr>
        <a:xfrm>
          <a:off x="5087911" y="2506362"/>
          <a:ext cx="213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dirty="0"/>
            <a:t>Large increases vs small increases treated differently</a:t>
          </a:r>
        </a:p>
      </dsp:txBody>
      <dsp:txXfrm>
        <a:off x="5087911" y="2506362"/>
        <a:ext cx="21375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C12EDE-E7A4-42E6-A313-6DE6E4B23283}">
      <dsp:nvSpPr>
        <dsp:cNvPr id="0" name=""/>
        <dsp:cNvSpPr/>
      </dsp:nvSpPr>
      <dsp:spPr>
        <a:xfrm>
          <a:off x="247818" y="788330"/>
          <a:ext cx="769886" cy="76988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EAC7DB-E83E-49A2-8FB8-1049D5D7697F}">
      <dsp:nvSpPr>
        <dsp:cNvPr id="0" name=""/>
        <dsp:cNvSpPr/>
      </dsp:nvSpPr>
      <dsp:spPr>
        <a:xfrm>
          <a:off x="411892" y="952404"/>
          <a:ext cx="441738" cy="4417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E036493-1C06-4AF5-B368-89B3EBB211CD}">
      <dsp:nvSpPr>
        <dsp:cNvPr id="0" name=""/>
        <dsp:cNvSpPr/>
      </dsp:nvSpPr>
      <dsp:spPr>
        <a:xfrm>
          <a:off x="1707" y="1798017"/>
          <a:ext cx="1262109" cy="50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Delays full market-based assessments</a:t>
          </a:r>
        </a:p>
      </dsp:txBody>
      <dsp:txXfrm>
        <a:off x="1707" y="1798017"/>
        <a:ext cx="1262109" cy="504843"/>
      </dsp:txXfrm>
    </dsp:sp>
    <dsp:sp modelId="{6F73856C-0910-4EE5-BBD7-8026DAB8C283}">
      <dsp:nvSpPr>
        <dsp:cNvPr id="0" name=""/>
        <dsp:cNvSpPr/>
      </dsp:nvSpPr>
      <dsp:spPr>
        <a:xfrm>
          <a:off x="1730797" y="788330"/>
          <a:ext cx="769886" cy="76988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442F5-9E8D-4350-9E2F-86C6029D9468}">
      <dsp:nvSpPr>
        <dsp:cNvPr id="0" name=""/>
        <dsp:cNvSpPr/>
      </dsp:nvSpPr>
      <dsp:spPr>
        <a:xfrm>
          <a:off x="1894871" y="952404"/>
          <a:ext cx="441738" cy="4417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3F05BE-073C-4DBF-99FA-E089E518EE57}">
      <dsp:nvSpPr>
        <dsp:cNvPr id="0" name=""/>
        <dsp:cNvSpPr/>
      </dsp:nvSpPr>
      <dsp:spPr>
        <a:xfrm>
          <a:off x="1484685" y="1798017"/>
          <a:ext cx="1262109" cy="50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Limits flexibility in future budgeting</a:t>
          </a:r>
        </a:p>
      </dsp:txBody>
      <dsp:txXfrm>
        <a:off x="1484685" y="1798017"/>
        <a:ext cx="1262109" cy="504843"/>
      </dsp:txXfrm>
    </dsp:sp>
    <dsp:sp modelId="{ADE1FC3E-357F-459C-B881-8E722D07B085}">
      <dsp:nvSpPr>
        <dsp:cNvPr id="0" name=""/>
        <dsp:cNvSpPr/>
      </dsp:nvSpPr>
      <dsp:spPr>
        <a:xfrm>
          <a:off x="3213775" y="788330"/>
          <a:ext cx="769886" cy="76988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FF3E25-52FE-432E-97B7-193CCE9DC569}">
      <dsp:nvSpPr>
        <dsp:cNvPr id="0" name=""/>
        <dsp:cNvSpPr/>
      </dsp:nvSpPr>
      <dsp:spPr>
        <a:xfrm>
          <a:off x="3377849" y="952404"/>
          <a:ext cx="441738" cy="441738"/>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D0EE069-0405-442C-AF6F-AC2E580A968D}">
      <dsp:nvSpPr>
        <dsp:cNvPr id="0" name=""/>
        <dsp:cNvSpPr/>
      </dsp:nvSpPr>
      <dsp:spPr>
        <a:xfrm>
          <a:off x="2967664" y="1798017"/>
          <a:ext cx="1262109" cy="50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Can complicate response to economic changes</a:t>
          </a:r>
        </a:p>
      </dsp:txBody>
      <dsp:txXfrm>
        <a:off x="2967664" y="1798017"/>
        <a:ext cx="1262109" cy="504843"/>
      </dsp:txXfrm>
    </dsp:sp>
    <dsp:sp modelId="{D47C183B-0259-438A-90B1-E581D712A8A2}">
      <dsp:nvSpPr>
        <dsp:cNvPr id="0" name=""/>
        <dsp:cNvSpPr/>
      </dsp:nvSpPr>
      <dsp:spPr>
        <a:xfrm>
          <a:off x="989307" y="2618388"/>
          <a:ext cx="769886" cy="76988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283331-4815-4857-8E25-93C77A3C86F3}">
      <dsp:nvSpPr>
        <dsp:cNvPr id="0" name=""/>
        <dsp:cNvSpPr/>
      </dsp:nvSpPr>
      <dsp:spPr>
        <a:xfrm>
          <a:off x="1153382" y="2782462"/>
          <a:ext cx="441738" cy="4417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E34BA1-B22E-47EA-8AC4-28F50916D7E1}">
      <dsp:nvSpPr>
        <dsp:cNvPr id="0" name=""/>
        <dsp:cNvSpPr/>
      </dsp:nvSpPr>
      <dsp:spPr>
        <a:xfrm>
          <a:off x="743196" y="3628076"/>
          <a:ext cx="1262109" cy="50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 actual grand list growth is muted in subsequent budgets</a:t>
          </a:r>
        </a:p>
      </dsp:txBody>
      <dsp:txXfrm>
        <a:off x="743196" y="3628076"/>
        <a:ext cx="1262109" cy="504843"/>
      </dsp:txXfrm>
    </dsp:sp>
    <dsp:sp modelId="{367BB230-DF9F-43A0-87F9-D18AD2406917}">
      <dsp:nvSpPr>
        <dsp:cNvPr id="0" name=""/>
        <dsp:cNvSpPr/>
      </dsp:nvSpPr>
      <dsp:spPr>
        <a:xfrm>
          <a:off x="2472286" y="2618388"/>
          <a:ext cx="769886" cy="76988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2C8AC8-331E-4870-9997-E1606B44326B}">
      <dsp:nvSpPr>
        <dsp:cNvPr id="0" name=""/>
        <dsp:cNvSpPr/>
      </dsp:nvSpPr>
      <dsp:spPr>
        <a:xfrm>
          <a:off x="2636360" y="2782462"/>
          <a:ext cx="441738" cy="441738"/>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D1747C-F84B-4BA0-B320-3EB7BE49A109}">
      <dsp:nvSpPr>
        <dsp:cNvPr id="0" name=""/>
        <dsp:cNvSpPr/>
      </dsp:nvSpPr>
      <dsp:spPr>
        <a:xfrm>
          <a:off x="2226175" y="3628076"/>
          <a:ext cx="1262109" cy="504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Multi-year commitment- limits future board decisions</a:t>
          </a:r>
        </a:p>
      </dsp:txBody>
      <dsp:txXfrm>
        <a:off x="2226175" y="3628076"/>
        <a:ext cx="1262109" cy="5048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7705B-5F7E-4702-A52B-54654D6B96DA}">
      <dsp:nvSpPr>
        <dsp:cNvPr id="0" name=""/>
        <dsp:cNvSpPr/>
      </dsp:nvSpPr>
      <dsp:spPr>
        <a:xfrm>
          <a:off x="0" y="184521"/>
          <a:ext cx="5657851" cy="1285318"/>
        </a:xfrm>
        <a:prstGeom prst="roundRect">
          <a:avLst/>
        </a:prstGeom>
        <a:solidFill>
          <a:schemeClr val="accent2">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A Phase-In Temporarily Shifts Taxes to Property That is Not Phased In</a:t>
          </a:r>
        </a:p>
      </dsp:txBody>
      <dsp:txXfrm>
        <a:off x="62744" y="247265"/>
        <a:ext cx="5532363" cy="1159830"/>
      </dsp:txXfrm>
    </dsp:sp>
    <dsp:sp modelId="{1002534F-E6EE-4D65-8C67-ACFF08A1825D}">
      <dsp:nvSpPr>
        <dsp:cNvPr id="0" name=""/>
        <dsp:cNvSpPr/>
      </dsp:nvSpPr>
      <dsp:spPr>
        <a:xfrm>
          <a:off x="0" y="1443237"/>
          <a:ext cx="5657851" cy="1285318"/>
        </a:xfrm>
        <a:prstGeom prst="roundRect">
          <a:avLst/>
        </a:prstGeom>
        <a:solidFill>
          <a:schemeClr val="accent2">
            <a:alpha val="90000"/>
            <a:hueOff val="0"/>
            <a:satOff val="0"/>
            <a:lumOff val="0"/>
            <a:alphaOff val="-1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u="none" kern="1200" dirty="0"/>
            <a:t>Same Revenue Required:</a:t>
          </a:r>
          <a:r>
            <a:rPr lang="en-US" sz="1600" b="0" u="none" kern="1200" dirty="0"/>
            <a:t> </a:t>
          </a:r>
        </a:p>
        <a:p>
          <a:pPr marL="0" lvl="0" indent="0" algn="l" defTabSz="711200">
            <a:lnSpc>
              <a:spcPct val="90000"/>
            </a:lnSpc>
            <a:spcBef>
              <a:spcPct val="0"/>
            </a:spcBef>
            <a:spcAft>
              <a:spcPct val="35000"/>
            </a:spcAft>
            <a:buNone/>
          </a:pPr>
          <a:r>
            <a:rPr lang="en-US" sz="1600" b="0" u="none" kern="1200" dirty="0"/>
            <a:t>	A phase-in does not reduce the Town budget or the</a:t>
          </a:r>
        </a:p>
        <a:p>
          <a:pPr marL="0" lvl="0" indent="0" algn="l" defTabSz="711200">
            <a:lnSpc>
              <a:spcPct val="90000"/>
            </a:lnSpc>
            <a:spcBef>
              <a:spcPct val="0"/>
            </a:spcBef>
            <a:spcAft>
              <a:spcPct val="35000"/>
            </a:spcAft>
            <a:buNone/>
          </a:pPr>
          <a:r>
            <a:rPr lang="en-US" sz="1600" b="0" u="none" kern="1200" dirty="0"/>
            <a:t>	amount of taxes needed.</a:t>
          </a:r>
          <a:endParaRPr lang="en-US" sz="1600" kern="1200" dirty="0"/>
        </a:p>
      </dsp:txBody>
      <dsp:txXfrm>
        <a:off x="62744" y="1505981"/>
        <a:ext cx="5532363" cy="1159830"/>
      </dsp:txXfrm>
    </dsp:sp>
    <dsp:sp modelId="{4AB87780-CAE3-48B8-B9F8-C8256CA68BDE}">
      <dsp:nvSpPr>
        <dsp:cNvPr id="0" name=""/>
        <dsp:cNvSpPr/>
      </dsp:nvSpPr>
      <dsp:spPr>
        <a:xfrm>
          <a:off x="0" y="2780933"/>
          <a:ext cx="5657851" cy="1285318"/>
        </a:xfrm>
        <a:prstGeom prst="roundRect">
          <a:avLst/>
        </a:prstGeom>
        <a:solidFill>
          <a:schemeClr val="accent2">
            <a:alpha val="90000"/>
            <a:hueOff val="0"/>
            <a:satOff val="0"/>
            <a:lumOff val="0"/>
            <a:alphaOff val="-2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u="none" kern="1200" dirty="0"/>
            <a:t>The Real Estate Shift:</a:t>
          </a:r>
          <a:r>
            <a:rPr lang="en-US" sz="1600" kern="1200" dirty="0"/>
            <a:t> </a:t>
          </a:r>
        </a:p>
        <a:p>
          <a:pPr marL="0" lvl="0" indent="0" algn="l" defTabSz="711200">
            <a:lnSpc>
              <a:spcPct val="90000"/>
            </a:lnSpc>
            <a:spcBef>
              <a:spcPct val="0"/>
            </a:spcBef>
            <a:spcAft>
              <a:spcPct val="35000"/>
            </a:spcAft>
            <a:buNone/>
          </a:pPr>
          <a:r>
            <a:rPr lang="en-US" sz="1600" kern="1200" dirty="0"/>
            <a:t>	Lowering the residential tax impact in Year 1 means</a:t>
          </a:r>
        </a:p>
        <a:p>
          <a:pPr marL="0" lvl="0" indent="0" algn="l" defTabSz="711200">
            <a:lnSpc>
              <a:spcPct val="90000"/>
            </a:lnSpc>
            <a:spcBef>
              <a:spcPct val="0"/>
            </a:spcBef>
            <a:spcAft>
              <a:spcPct val="35000"/>
            </a:spcAft>
            <a:buNone/>
          </a:pPr>
          <a:r>
            <a:rPr lang="en-US" sz="1600" kern="1200" dirty="0"/>
            <a:t>	 the general mill rate must be set higher to cover the</a:t>
          </a:r>
        </a:p>
        <a:p>
          <a:pPr marL="0" lvl="0" indent="0" algn="l" defTabSz="711200">
            <a:lnSpc>
              <a:spcPct val="90000"/>
            </a:lnSpc>
            <a:spcBef>
              <a:spcPct val="0"/>
            </a:spcBef>
            <a:spcAft>
              <a:spcPct val="35000"/>
            </a:spcAft>
            <a:buNone/>
          </a:pPr>
          <a:r>
            <a:rPr lang="en-US" sz="1600" kern="1200" dirty="0"/>
            <a:t>	difference.</a:t>
          </a:r>
        </a:p>
      </dsp:txBody>
      <dsp:txXfrm>
        <a:off x="62744" y="2843677"/>
        <a:ext cx="5532363" cy="1159830"/>
      </dsp:txXfrm>
    </dsp:sp>
    <dsp:sp modelId="{5D729B0D-8737-4F16-B74B-FAB59038C19F}">
      <dsp:nvSpPr>
        <dsp:cNvPr id="0" name=""/>
        <dsp:cNvSpPr/>
      </dsp:nvSpPr>
      <dsp:spPr>
        <a:xfrm>
          <a:off x="0" y="4117738"/>
          <a:ext cx="5657851" cy="1285318"/>
        </a:xfrm>
        <a:prstGeom prst="roundRect">
          <a:avLst/>
        </a:prstGeom>
        <a:solidFill>
          <a:schemeClr val="accent2">
            <a:alpha val="90000"/>
            <a:hueOff val="0"/>
            <a:satOff val="0"/>
            <a:lumOff val="0"/>
            <a:alphaOff val="-3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Higher General Mill Rate</a:t>
          </a:r>
          <a:br>
            <a:rPr lang="en-US" sz="1600" kern="1200" dirty="0"/>
          </a:br>
          <a:r>
            <a:rPr lang="en-US" sz="1600" kern="1200" dirty="0"/>
            <a:t>	Delaying residential increases requires a higher mill rate</a:t>
          </a:r>
        </a:p>
        <a:p>
          <a:pPr marL="0" lvl="0" indent="0" algn="l" defTabSz="711200">
            <a:lnSpc>
              <a:spcPct val="90000"/>
            </a:lnSpc>
            <a:spcBef>
              <a:spcPct val="0"/>
            </a:spcBef>
            <a:spcAft>
              <a:spcPct val="35000"/>
            </a:spcAft>
            <a:buNone/>
          </a:pPr>
          <a:r>
            <a:rPr lang="en-US" sz="1600" kern="1200" dirty="0"/>
            <a:t>	to raise the same revenue.	</a:t>
          </a:r>
        </a:p>
      </dsp:txBody>
      <dsp:txXfrm>
        <a:off x="62744" y="4180482"/>
        <a:ext cx="5532363" cy="1159830"/>
      </dsp:txXfrm>
    </dsp:sp>
    <dsp:sp modelId="{DC0D3B65-4CD4-4C6C-8567-4984C0D6DC71}">
      <dsp:nvSpPr>
        <dsp:cNvPr id="0" name=""/>
        <dsp:cNvSpPr/>
      </dsp:nvSpPr>
      <dsp:spPr>
        <a:xfrm>
          <a:off x="0" y="5449136"/>
          <a:ext cx="5657851" cy="1285318"/>
        </a:xfrm>
        <a:prstGeom prst="roundRect">
          <a:avLst/>
        </a:prstGeom>
        <a:solidFill>
          <a:schemeClr val="accent2">
            <a:alpha val="90000"/>
            <a:hueOff val="0"/>
            <a:satOff val="0"/>
            <a:lumOff val="0"/>
            <a:alpha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Impact on Businesses</a:t>
          </a:r>
          <a:br>
            <a:rPr lang="en-US" sz="1600" kern="1200" dirty="0"/>
          </a:br>
          <a:r>
            <a:rPr lang="en-US" sz="1600" kern="1200" dirty="0"/>
            <a:t>	Motor vehicles are capped, so the shift falls on</a:t>
          </a:r>
        </a:p>
        <a:p>
          <a:pPr marL="0" lvl="0" indent="0" algn="l" defTabSz="711200">
            <a:lnSpc>
              <a:spcPct val="90000"/>
            </a:lnSpc>
            <a:spcBef>
              <a:spcPct val="0"/>
            </a:spcBef>
            <a:spcAft>
              <a:spcPct val="35000"/>
            </a:spcAft>
            <a:buNone/>
          </a:pPr>
          <a:r>
            <a:rPr lang="en-US" sz="1600" kern="1200" dirty="0"/>
            <a:t>	commercial property and business equipment.</a:t>
          </a:r>
        </a:p>
      </dsp:txBody>
      <dsp:txXfrm>
        <a:off x="62744" y="5511880"/>
        <a:ext cx="5532363" cy="11598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7705B-5F7E-4702-A52B-54654D6B96DA}">
      <dsp:nvSpPr>
        <dsp:cNvPr id="0" name=""/>
        <dsp:cNvSpPr/>
      </dsp:nvSpPr>
      <dsp:spPr>
        <a:xfrm>
          <a:off x="0" y="205525"/>
          <a:ext cx="5657851" cy="1606647"/>
        </a:xfrm>
        <a:prstGeom prst="roundRect">
          <a:avLst/>
        </a:prstGeom>
        <a:gradFill rotWithShape="0">
          <a:gsLst>
            <a:gs pos="0">
              <a:schemeClr val="accent2">
                <a:hueOff val="0"/>
                <a:satOff val="0"/>
                <a:lumOff val="0"/>
                <a:alphaOff val="0"/>
                <a:tint val="83000"/>
                <a:satMod val="100000"/>
                <a:lumMod val="100000"/>
              </a:schemeClr>
            </a:gs>
            <a:gs pos="100000">
              <a:schemeClr val="accent2">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What  Connecticut Assessors Reported After Implementing a Phase-In</a:t>
          </a:r>
        </a:p>
      </dsp:txBody>
      <dsp:txXfrm>
        <a:off x="78430" y="283955"/>
        <a:ext cx="5500991" cy="1449787"/>
      </dsp:txXfrm>
    </dsp:sp>
    <dsp:sp modelId="{1002534F-E6EE-4D65-8C67-ACFF08A1825D}">
      <dsp:nvSpPr>
        <dsp:cNvPr id="0" name=""/>
        <dsp:cNvSpPr/>
      </dsp:nvSpPr>
      <dsp:spPr>
        <a:xfrm>
          <a:off x="0" y="1746648"/>
          <a:ext cx="5657851" cy="1606647"/>
        </a:xfrm>
        <a:prstGeom prst="roundRect">
          <a:avLst/>
        </a:prstGeom>
        <a:gradFill rotWithShape="0">
          <a:gsLst>
            <a:gs pos="0">
              <a:schemeClr val="accent2">
                <a:hueOff val="-441124"/>
                <a:satOff val="497"/>
                <a:lumOff val="1177"/>
                <a:alphaOff val="0"/>
                <a:tint val="83000"/>
                <a:satMod val="100000"/>
                <a:lumMod val="100000"/>
              </a:schemeClr>
            </a:gs>
            <a:gs pos="100000">
              <a:schemeClr val="accent2">
                <a:hueOff val="-441124"/>
                <a:satOff val="497"/>
                <a:lumOff val="1177"/>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u="none" kern="1200" dirty="0"/>
            <a:t>Year 1: A Softer Landing</a:t>
          </a:r>
          <a:r>
            <a:rPr lang="en-US" sz="2000" kern="1200" dirty="0"/>
            <a:t> </a:t>
          </a:r>
        </a:p>
        <a:p>
          <a:pPr marL="0" lvl="0" indent="0" algn="l" defTabSz="889000">
            <a:lnSpc>
              <a:spcPct val="90000"/>
            </a:lnSpc>
            <a:spcBef>
              <a:spcPct val="0"/>
            </a:spcBef>
            <a:spcAft>
              <a:spcPct val="35000"/>
            </a:spcAft>
            <a:buNone/>
          </a:pPr>
          <a:r>
            <a:rPr lang="en-US" sz="2000" kern="1200" dirty="0"/>
            <a:t>	Taxpayers expected a larger increase and</a:t>
          </a:r>
        </a:p>
        <a:p>
          <a:pPr marL="0" lvl="0" indent="0" algn="l" defTabSz="889000">
            <a:lnSpc>
              <a:spcPct val="90000"/>
            </a:lnSpc>
            <a:spcBef>
              <a:spcPct val="0"/>
            </a:spcBef>
            <a:spcAft>
              <a:spcPct val="35000"/>
            </a:spcAft>
            <a:buNone/>
          </a:pPr>
          <a:r>
            <a:rPr lang="en-US" sz="2000" kern="1200" dirty="0"/>
            <a:t>	welcomed the smaller first-year impact.</a:t>
          </a:r>
        </a:p>
      </dsp:txBody>
      <dsp:txXfrm>
        <a:off x="78430" y="1825078"/>
        <a:ext cx="5500991" cy="1449787"/>
      </dsp:txXfrm>
    </dsp:sp>
    <dsp:sp modelId="{4AB87780-CAE3-48B8-B9F8-C8256CA68BDE}">
      <dsp:nvSpPr>
        <dsp:cNvPr id="0" name=""/>
        <dsp:cNvSpPr/>
      </dsp:nvSpPr>
      <dsp:spPr>
        <a:xfrm>
          <a:off x="0" y="3451040"/>
          <a:ext cx="5657851" cy="1606647"/>
        </a:xfrm>
        <a:prstGeom prst="roundRect">
          <a:avLst/>
        </a:prstGeom>
        <a:gradFill rotWithShape="0">
          <a:gsLst>
            <a:gs pos="0">
              <a:schemeClr val="accent2">
                <a:hueOff val="-882249"/>
                <a:satOff val="995"/>
                <a:lumOff val="2353"/>
                <a:alphaOff val="0"/>
                <a:tint val="83000"/>
                <a:satMod val="100000"/>
                <a:lumMod val="100000"/>
              </a:schemeClr>
            </a:gs>
            <a:gs pos="100000">
              <a:schemeClr val="accent2">
                <a:hueOff val="-882249"/>
                <a:satOff val="995"/>
                <a:lumOff val="2353"/>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u="none" kern="1200" dirty="0"/>
            <a:t>Year 2: Continued Increases</a:t>
          </a:r>
          <a:r>
            <a:rPr lang="en-US" sz="2000" kern="1200" dirty="0"/>
            <a:t> </a:t>
          </a:r>
        </a:p>
        <a:p>
          <a:pPr marL="0" lvl="0" indent="0" algn="l" defTabSz="889000">
            <a:lnSpc>
              <a:spcPct val="90000"/>
            </a:lnSpc>
            <a:spcBef>
              <a:spcPct val="0"/>
            </a:spcBef>
            <a:spcAft>
              <a:spcPct val="35000"/>
            </a:spcAft>
            <a:buNone/>
          </a:pPr>
          <a:r>
            <a:rPr lang="en-US" sz="2000" kern="1200" dirty="0"/>
            <a:t>	Many were surprised and frustrated when</a:t>
          </a:r>
        </a:p>
        <a:p>
          <a:pPr marL="0" lvl="0" indent="0" algn="l" defTabSz="889000">
            <a:lnSpc>
              <a:spcPct val="90000"/>
            </a:lnSpc>
            <a:spcBef>
              <a:spcPct val="0"/>
            </a:spcBef>
            <a:spcAft>
              <a:spcPct val="35000"/>
            </a:spcAft>
            <a:buNone/>
          </a:pPr>
          <a:r>
            <a:rPr lang="en-US" sz="2000" kern="1200" dirty="0"/>
            <a:t>	value and taxes increased again.</a:t>
          </a:r>
        </a:p>
      </dsp:txBody>
      <dsp:txXfrm>
        <a:off x="78430" y="3529470"/>
        <a:ext cx="5500991" cy="1449787"/>
      </dsp:txXfrm>
    </dsp:sp>
    <dsp:sp modelId="{5D729B0D-8737-4F16-B74B-FAB59038C19F}">
      <dsp:nvSpPr>
        <dsp:cNvPr id="0" name=""/>
        <dsp:cNvSpPr/>
      </dsp:nvSpPr>
      <dsp:spPr>
        <a:xfrm>
          <a:off x="0" y="5122047"/>
          <a:ext cx="5657851" cy="1606647"/>
        </a:xfrm>
        <a:prstGeom prst="roundRect">
          <a:avLst/>
        </a:prstGeom>
        <a:gradFill rotWithShape="0">
          <a:gsLst>
            <a:gs pos="0">
              <a:schemeClr val="accent2">
                <a:hueOff val="-1323373"/>
                <a:satOff val="1492"/>
                <a:lumOff val="3530"/>
                <a:alphaOff val="0"/>
                <a:tint val="83000"/>
                <a:satMod val="100000"/>
                <a:lumMod val="100000"/>
              </a:schemeClr>
            </a:gs>
            <a:gs pos="100000">
              <a:schemeClr val="accent2">
                <a:hueOff val="-1323373"/>
                <a:satOff val="1492"/>
                <a:lumOff val="353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u="none" kern="1200" dirty="0"/>
            <a:t>Planning and Communication:</a:t>
          </a:r>
          <a:r>
            <a:rPr lang="en-US" sz="2000" kern="1200" dirty="0"/>
            <a:t> </a:t>
          </a:r>
        </a:p>
        <a:p>
          <a:pPr marL="0" lvl="0" indent="0" algn="l" defTabSz="889000">
            <a:lnSpc>
              <a:spcPct val="90000"/>
            </a:lnSpc>
            <a:spcBef>
              <a:spcPct val="0"/>
            </a:spcBef>
            <a:spcAft>
              <a:spcPct val="35000"/>
            </a:spcAft>
            <a:buNone/>
          </a:pPr>
          <a:r>
            <a:rPr lang="en-US" sz="2000" kern="1200" dirty="0"/>
            <a:t>	Towns reported ongoing challenges</a:t>
          </a:r>
        </a:p>
        <a:p>
          <a:pPr marL="0" lvl="0" indent="0" algn="l" defTabSz="889000">
            <a:lnSpc>
              <a:spcPct val="90000"/>
            </a:lnSpc>
            <a:spcBef>
              <a:spcPct val="0"/>
            </a:spcBef>
            <a:spcAft>
              <a:spcPct val="35000"/>
            </a:spcAft>
            <a:buNone/>
          </a:pPr>
          <a:r>
            <a:rPr lang="en-US" sz="2000" kern="1200" dirty="0"/>
            <a:t>	explaining the phase-in and planning</a:t>
          </a:r>
        </a:p>
        <a:p>
          <a:pPr marL="0" lvl="0" indent="0" algn="l" defTabSz="889000">
            <a:lnSpc>
              <a:spcPct val="90000"/>
            </a:lnSpc>
            <a:spcBef>
              <a:spcPct val="0"/>
            </a:spcBef>
            <a:spcAft>
              <a:spcPct val="35000"/>
            </a:spcAft>
            <a:buNone/>
          </a:pPr>
          <a:r>
            <a:rPr lang="en-US" sz="2000" kern="1200" dirty="0"/>
            <a:t>	around phased values.</a:t>
          </a:r>
        </a:p>
      </dsp:txBody>
      <dsp:txXfrm>
        <a:off x="78430" y="5200477"/>
        <a:ext cx="5500991" cy="14497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B2AFA-7AC9-406A-9FBA-71C189DD7F29}">
      <dsp:nvSpPr>
        <dsp:cNvPr id="0" name=""/>
        <dsp:cNvSpPr/>
      </dsp:nvSpPr>
      <dsp:spPr>
        <a:xfrm>
          <a:off x="0" y="23201"/>
          <a:ext cx="4626864" cy="1171232"/>
        </a:xfrm>
        <a:prstGeom prst="roundRect">
          <a:avLst/>
        </a:prstGeom>
        <a:gradFill rotWithShape="0">
          <a:gsLst>
            <a:gs pos="0">
              <a:schemeClr val="accent2">
                <a:hueOff val="0"/>
                <a:satOff val="0"/>
                <a:lumOff val="0"/>
                <a:alphaOff val="0"/>
                <a:tint val="83000"/>
                <a:satMod val="100000"/>
                <a:lumMod val="100000"/>
              </a:schemeClr>
            </a:gs>
            <a:gs pos="100000">
              <a:schemeClr val="accent2">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Annual Notices</a:t>
          </a:r>
        </a:p>
        <a:p>
          <a:pPr marL="0" lvl="0" indent="0" algn="l" defTabSz="800100">
            <a:lnSpc>
              <a:spcPct val="90000"/>
            </a:lnSpc>
            <a:spcBef>
              <a:spcPct val="0"/>
            </a:spcBef>
            <a:spcAft>
              <a:spcPct val="35000"/>
            </a:spcAft>
            <a:buNone/>
          </a:pPr>
          <a:r>
            <a:rPr lang="en-US" sz="1800" kern="1200" dirty="0"/>
            <a:t>New assessment notices must be sent to affected properties each year of the phase-in.</a:t>
          </a:r>
        </a:p>
      </dsp:txBody>
      <dsp:txXfrm>
        <a:off x="57175" y="80376"/>
        <a:ext cx="4512514" cy="1056882"/>
      </dsp:txXfrm>
    </dsp:sp>
    <dsp:sp modelId="{4AB87780-CAE3-48B8-B9F8-C8256CA68BDE}">
      <dsp:nvSpPr>
        <dsp:cNvPr id="0" name=""/>
        <dsp:cNvSpPr/>
      </dsp:nvSpPr>
      <dsp:spPr>
        <a:xfrm>
          <a:off x="0" y="1257985"/>
          <a:ext cx="4626864" cy="1725750"/>
        </a:xfrm>
        <a:prstGeom prst="roundRect">
          <a:avLst/>
        </a:prstGeom>
        <a:gradFill rotWithShape="0">
          <a:gsLst>
            <a:gs pos="0">
              <a:schemeClr val="accent2">
                <a:hueOff val="-661686"/>
                <a:satOff val="746"/>
                <a:lumOff val="1765"/>
                <a:alphaOff val="0"/>
                <a:tint val="83000"/>
                <a:satMod val="100000"/>
                <a:lumMod val="100000"/>
              </a:schemeClr>
            </a:gs>
            <a:gs pos="100000">
              <a:schemeClr val="accent2">
                <a:hueOff val="-661686"/>
                <a:satOff val="746"/>
                <a:lumOff val="1765"/>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Annual Costs</a:t>
          </a:r>
          <a:br>
            <a:rPr lang="en-US" sz="1800" kern="1200" dirty="0"/>
          </a:br>
          <a:r>
            <a:rPr lang="en-US" sz="1800" kern="1200" dirty="0"/>
            <a:t>Printing, mailing, and postage costs continue throughout the phase-in.</a:t>
          </a:r>
        </a:p>
      </dsp:txBody>
      <dsp:txXfrm>
        <a:off x="84244" y="1342229"/>
        <a:ext cx="4458376" cy="1557262"/>
      </dsp:txXfrm>
    </dsp:sp>
    <dsp:sp modelId="{5D729B0D-8737-4F16-B74B-FAB59038C19F}">
      <dsp:nvSpPr>
        <dsp:cNvPr id="0" name=""/>
        <dsp:cNvSpPr/>
      </dsp:nvSpPr>
      <dsp:spPr>
        <a:xfrm>
          <a:off x="0" y="2928313"/>
          <a:ext cx="4626864" cy="1725750"/>
        </a:xfrm>
        <a:prstGeom prst="roundRect">
          <a:avLst/>
        </a:prstGeom>
        <a:gradFill rotWithShape="0">
          <a:gsLst>
            <a:gs pos="0">
              <a:schemeClr val="accent2">
                <a:hueOff val="-1323373"/>
                <a:satOff val="1492"/>
                <a:lumOff val="3530"/>
                <a:alphaOff val="0"/>
                <a:tint val="83000"/>
                <a:satMod val="100000"/>
                <a:lumMod val="100000"/>
              </a:schemeClr>
            </a:gs>
            <a:gs pos="100000">
              <a:schemeClr val="accent2">
                <a:hueOff val="-1323373"/>
                <a:satOff val="1492"/>
                <a:lumOff val="353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Annual Questions</a:t>
          </a:r>
          <a:br>
            <a:rPr lang="en-US" sz="1800" kern="1200" dirty="0"/>
          </a:br>
          <a:r>
            <a:rPr lang="en-US" sz="1800" kern="1200" dirty="0"/>
            <a:t>Each notice is likely to generate another round of calls, emails, and explanations.</a:t>
          </a:r>
        </a:p>
      </dsp:txBody>
      <dsp:txXfrm>
        <a:off x="84244" y="3012557"/>
        <a:ext cx="4458376" cy="15572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2534F-E6EE-4D65-8C67-ACFF08A1825D}">
      <dsp:nvSpPr>
        <dsp:cNvPr id="0" name=""/>
        <dsp:cNvSpPr/>
      </dsp:nvSpPr>
      <dsp:spPr>
        <a:xfrm>
          <a:off x="0" y="80245"/>
          <a:ext cx="4535424" cy="1517976"/>
        </a:xfrm>
        <a:prstGeom prst="roundRect">
          <a:avLst/>
        </a:prstGeom>
        <a:gradFill rotWithShape="0">
          <a:gsLst>
            <a:gs pos="0">
              <a:schemeClr val="accent2">
                <a:hueOff val="0"/>
                <a:satOff val="0"/>
                <a:lumOff val="0"/>
                <a:alphaOff val="0"/>
                <a:tint val="83000"/>
                <a:satMod val="100000"/>
                <a:lumMod val="100000"/>
              </a:schemeClr>
            </a:gs>
            <a:gs pos="100000">
              <a:schemeClr val="accent2">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The Schedule Is Set</a:t>
          </a:r>
          <a:br>
            <a:rPr lang="en-US" sz="2300" kern="1200" dirty="0"/>
          </a:br>
          <a:r>
            <a:rPr lang="en-US" sz="2300" kern="1200" dirty="0"/>
            <a:t>A phase-in follows a fixed, multi-year schedule.</a:t>
          </a:r>
        </a:p>
      </dsp:txBody>
      <dsp:txXfrm>
        <a:off x="74101" y="154346"/>
        <a:ext cx="4387222" cy="1369774"/>
      </dsp:txXfrm>
    </dsp:sp>
    <dsp:sp modelId="{4AB87780-CAE3-48B8-B9F8-C8256CA68BDE}">
      <dsp:nvSpPr>
        <dsp:cNvPr id="0" name=""/>
        <dsp:cNvSpPr/>
      </dsp:nvSpPr>
      <dsp:spPr>
        <a:xfrm>
          <a:off x="0" y="1673514"/>
          <a:ext cx="4535424" cy="1482572"/>
        </a:xfrm>
        <a:prstGeom prst="roundRect">
          <a:avLst/>
        </a:prstGeom>
        <a:gradFill rotWithShape="0">
          <a:gsLst>
            <a:gs pos="0">
              <a:schemeClr val="accent2">
                <a:hueOff val="-661686"/>
                <a:satOff val="746"/>
                <a:lumOff val="1765"/>
                <a:alphaOff val="0"/>
                <a:tint val="83000"/>
                <a:satMod val="100000"/>
                <a:lumMod val="100000"/>
              </a:schemeClr>
            </a:gs>
            <a:gs pos="100000">
              <a:schemeClr val="accent2">
                <a:hueOff val="-661686"/>
                <a:satOff val="746"/>
                <a:lumOff val="1765"/>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The Market May Change</a:t>
          </a:r>
          <a:br>
            <a:rPr lang="en-US" sz="2300" kern="1200" dirty="0"/>
          </a:br>
          <a:r>
            <a:rPr lang="en-US" sz="2300" kern="1200" dirty="0"/>
            <a:t>Scheduled increases may continue even if the real estate market slows or declines.</a:t>
          </a:r>
        </a:p>
      </dsp:txBody>
      <dsp:txXfrm>
        <a:off x="72373" y="1745887"/>
        <a:ext cx="4390678" cy="1337826"/>
      </dsp:txXfrm>
    </dsp:sp>
    <dsp:sp modelId="{5D729B0D-8737-4F16-B74B-FAB59038C19F}">
      <dsp:nvSpPr>
        <dsp:cNvPr id="0" name=""/>
        <dsp:cNvSpPr/>
      </dsp:nvSpPr>
      <dsp:spPr>
        <a:xfrm>
          <a:off x="0" y="3230100"/>
          <a:ext cx="4535424" cy="1482572"/>
        </a:xfrm>
        <a:prstGeom prst="roundRect">
          <a:avLst/>
        </a:prstGeom>
        <a:gradFill rotWithShape="0">
          <a:gsLst>
            <a:gs pos="0">
              <a:schemeClr val="accent2">
                <a:hueOff val="-1323373"/>
                <a:satOff val="1492"/>
                <a:lumOff val="3530"/>
                <a:alphaOff val="0"/>
                <a:tint val="83000"/>
                <a:satMod val="100000"/>
                <a:lumMod val="100000"/>
              </a:schemeClr>
            </a:gs>
            <a:gs pos="100000">
              <a:schemeClr val="accent2">
                <a:hueOff val="-1323373"/>
                <a:satOff val="1492"/>
                <a:lumOff val="353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More Questions and Appeals</a:t>
          </a:r>
          <a:br>
            <a:rPr lang="en-US" sz="2300" kern="1200" dirty="0"/>
          </a:br>
          <a:r>
            <a:rPr lang="en-US" sz="2300" kern="1200" dirty="0"/>
            <a:t>Taxpayers may question rising assessments when current market conditions appear weaker.</a:t>
          </a:r>
        </a:p>
      </dsp:txBody>
      <dsp:txXfrm>
        <a:off x="72373" y="3302473"/>
        <a:ext cx="4390678" cy="133782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7705B-5F7E-4702-A52B-54654D6B96DA}">
      <dsp:nvSpPr>
        <dsp:cNvPr id="0" name=""/>
        <dsp:cNvSpPr/>
      </dsp:nvSpPr>
      <dsp:spPr>
        <a:xfrm>
          <a:off x="0" y="273994"/>
          <a:ext cx="5410962" cy="1559610"/>
        </a:xfrm>
        <a:prstGeom prst="roundRect">
          <a:avLst/>
        </a:prstGeom>
        <a:gradFill rotWithShape="0">
          <a:gsLst>
            <a:gs pos="0">
              <a:schemeClr val="accent2">
                <a:hueOff val="0"/>
                <a:satOff val="0"/>
                <a:lumOff val="0"/>
                <a:alphaOff val="0"/>
                <a:tint val="83000"/>
                <a:satMod val="100000"/>
                <a:lumMod val="100000"/>
              </a:schemeClr>
            </a:gs>
            <a:gs pos="100000">
              <a:schemeClr val="accent2">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Separate Computer Required</a:t>
          </a:r>
          <a:br>
            <a:rPr lang="en-US" sz="1600" kern="1200" dirty="0"/>
          </a:br>
          <a:r>
            <a:rPr lang="en-US" sz="1600" kern="1200" dirty="0"/>
            <a:t>Pre-revaluation values are preserved on one stand-alone computer throughout the phase-in.</a:t>
          </a:r>
          <a:endParaRPr lang="en-US" sz="1600" b="1" kern="1200" dirty="0"/>
        </a:p>
      </dsp:txBody>
      <dsp:txXfrm>
        <a:off x="76134" y="350128"/>
        <a:ext cx="5258694" cy="1407342"/>
      </dsp:txXfrm>
    </dsp:sp>
    <dsp:sp modelId="{1002534F-E6EE-4D65-8C67-ACFF08A1825D}">
      <dsp:nvSpPr>
        <dsp:cNvPr id="0" name=""/>
        <dsp:cNvSpPr/>
      </dsp:nvSpPr>
      <dsp:spPr>
        <a:xfrm>
          <a:off x="0" y="1803824"/>
          <a:ext cx="5410962" cy="1559610"/>
        </a:xfrm>
        <a:prstGeom prst="roundRect">
          <a:avLst/>
        </a:prstGeom>
        <a:gradFill rotWithShape="0">
          <a:gsLst>
            <a:gs pos="0">
              <a:schemeClr val="accent2">
                <a:hueOff val="-441124"/>
                <a:satOff val="497"/>
                <a:lumOff val="1177"/>
                <a:alphaOff val="0"/>
                <a:tint val="83000"/>
                <a:satMod val="100000"/>
                <a:lumMod val="100000"/>
              </a:schemeClr>
            </a:gs>
            <a:gs pos="100000">
              <a:schemeClr val="accent2">
                <a:hueOff val="-441124"/>
                <a:satOff val="497"/>
                <a:lumOff val="1177"/>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Every (Value-Adding) Permit Requires a Manual Calculation</a:t>
          </a:r>
          <a:br>
            <a:rPr lang="en-US" sz="1600" kern="1200" dirty="0"/>
          </a:br>
          <a:r>
            <a:rPr lang="en-US" sz="1600" kern="1200" dirty="0"/>
            <a:t>Staff retrieves the old value, subtracts it from the new revaluation value, and calculates the phased amount of the difference. </a:t>
          </a:r>
        </a:p>
        <a:p>
          <a:pPr marL="0" lvl="0" indent="0" algn="l" defTabSz="711200">
            <a:lnSpc>
              <a:spcPct val="90000"/>
            </a:lnSpc>
            <a:spcBef>
              <a:spcPct val="0"/>
            </a:spcBef>
            <a:spcAft>
              <a:spcPct val="35000"/>
            </a:spcAft>
            <a:buNone/>
          </a:pPr>
          <a:r>
            <a:rPr lang="en-US" sz="1600" kern="1200" dirty="0"/>
            <a:t>For example, a four-year phase-in would calculate 25% of the difference be manually added each year for 4 years. </a:t>
          </a:r>
        </a:p>
      </dsp:txBody>
      <dsp:txXfrm>
        <a:off x="76134" y="1879958"/>
        <a:ext cx="5258694" cy="1407342"/>
      </dsp:txXfrm>
    </dsp:sp>
    <dsp:sp modelId="{4AB87780-CAE3-48B8-B9F8-C8256CA68BDE}">
      <dsp:nvSpPr>
        <dsp:cNvPr id="0" name=""/>
        <dsp:cNvSpPr/>
      </dsp:nvSpPr>
      <dsp:spPr>
        <a:xfrm>
          <a:off x="0" y="3415811"/>
          <a:ext cx="5410962" cy="1559610"/>
        </a:xfrm>
        <a:prstGeom prst="roundRect">
          <a:avLst/>
        </a:prstGeom>
        <a:gradFill rotWithShape="0">
          <a:gsLst>
            <a:gs pos="0">
              <a:schemeClr val="accent2">
                <a:hueOff val="-882249"/>
                <a:satOff val="995"/>
                <a:lumOff val="2353"/>
                <a:alphaOff val="0"/>
                <a:tint val="83000"/>
                <a:satMod val="100000"/>
                <a:lumMod val="100000"/>
              </a:schemeClr>
            </a:gs>
            <a:gs pos="100000">
              <a:schemeClr val="accent2">
                <a:hueOff val="-882249"/>
                <a:satOff val="995"/>
                <a:lumOff val="2353"/>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No Automated Updates</a:t>
          </a:r>
          <a:br>
            <a:rPr lang="en-US" sz="1600" kern="1200" dirty="0"/>
          </a:br>
          <a:r>
            <a:rPr lang="en-US" sz="1600" kern="1200" dirty="0"/>
            <a:t>Each calculation is then hand-keyed into each property account every year of the phase-in.</a:t>
          </a:r>
        </a:p>
      </dsp:txBody>
      <dsp:txXfrm>
        <a:off x="76134" y="3491945"/>
        <a:ext cx="5258694" cy="1407342"/>
      </dsp:txXfrm>
    </dsp:sp>
    <dsp:sp modelId="{5D729B0D-8737-4F16-B74B-FAB59038C19F}">
      <dsp:nvSpPr>
        <dsp:cNvPr id="0" name=""/>
        <dsp:cNvSpPr/>
      </dsp:nvSpPr>
      <dsp:spPr>
        <a:xfrm>
          <a:off x="0" y="5026909"/>
          <a:ext cx="5410962" cy="1559610"/>
        </a:xfrm>
        <a:prstGeom prst="roundRect">
          <a:avLst/>
        </a:prstGeom>
        <a:gradFill rotWithShape="0">
          <a:gsLst>
            <a:gs pos="0">
              <a:schemeClr val="accent2">
                <a:hueOff val="-1323373"/>
                <a:satOff val="1492"/>
                <a:lumOff val="3530"/>
                <a:alphaOff val="0"/>
                <a:tint val="83000"/>
                <a:satMod val="100000"/>
                <a:lumMod val="100000"/>
              </a:schemeClr>
            </a:gs>
            <a:gs pos="100000">
              <a:schemeClr val="accent2">
                <a:hueOff val="-1323373"/>
                <a:satOff val="1492"/>
                <a:lumOff val="353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Staffing Impact</a:t>
          </a:r>
          <a:br>
            <a:rPr lang="en-US" sz="1600" kern="1200" dirty="0"/>
          </a:br>
          <a:r>
            <a:rPr lang="en-US" sz="1600" kern="1200" dirty="0"/>
            <a:t>Two of our staff members currently perform real estate work. Additional staff would need technical training and oversight while continuing their regular duties.</a:t>
          </a:r>
        </a:p>
      </dsp:txBody>
      <dsp:txXfrm>
        <a:off x="76134" y="5103043"/>
        <a:ext cx="5258694" cy="140734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119B11-28D5-40FA-A761-25557426BF70}">
      <dsp:nvSpPr>
        <dsp:cNvPr id="0" name=""/>
        <dsp:cNvSpPr/>
      </dsp:nvSpPr>
      <dsp:spPr>
        <a:xfrm>
          <a:off x="0" y="3860"/>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DF9F7B-9A68-4D7F-B6DB-BD256DB442D8}">
      <dsp:nvSpPr>
        <dsp:cNvPr id="0" name=""/>
        <dsp:cNvSpPr/>
      </dsp:nvSpPr>
      <dsp:spPr>
        <a:xfrm>
          <a:off x="248764" y="188892"/>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80D1AB-B200-4136-85DC-B678DD7567CC}">
      <dsp:nvSpPr>
        <dsp:cNvPr id="0" name=""/>
        <dsp:cNvSpPr/>
      </dsp:nvSpPr>
      <dsp:spPr>
        <a:xfrm>
          <a:off x="949827" y="3860"/>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Learn from comparable municipality’s experiences with phase-in</a:t>
          </a:r>
        </a:p>
      </dsp:txBody>
      <dsp:txXfrm>
        <a:off x="949827" y="3860"/>
        <a:ext cx="3997219" cy="822361"/>
      </dsp:txXfrm>
    </dsp:sp>
    <dsp:sp modelId="{37183A8C-5880-47C8-8424-BCF2DE15F0AA}">
      <dsp:nvSpPr>
        <dsp:cNvPr id="0" name=""/>
        <dsp:cNvSpPr/>
      </dsp:nvSpPr>
      <dsp:spPr>
        <a:xfrm>
          <a:off x="0" y="1031812"/>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298875-3DAF-4947-869A-586C6E7F4A95}">
      <dsp:nvSpPr>
        <dsp:cNvPr id="0" name=""/>
        <dsp:cNvSpPr/>
      </dsp:nvSpPr>
      <dsp:spPr>
        <a:xfrm>
          <a:off x="248764" y="1216843"/>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0DCFBFE-692D-4DF2-A623-DE1E12184BF0}">
      <dsp:nvSpPr>
        <dsp:cNvPr id="0" name=""/>
        <dsp:cNvSpPr/>
      </dsp:nvSpPr>
      <dsp:spPr>
        <a:xfrm>
          <a:off x="949827" y="1031812"/>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Emphasize increases are delayed, not eliminated</a:t>
          </a:r>
        </a:p>
      </dsp:txBody>
      <dsp:txXfrm>
        <a:off x="949827" y="1031812"/>
        <a:ext cx="3997219" cy="822361"/>
      </dsp:txXfrm>
    </dsp:sp>
    <dsp:sp modelId="{63CAF6C4-1307-4CC3-BF81-418C5EC51B5F}">
      <dsp:nvSpPr>
        <dsp:cNvPr id="0" name=""/>
        <dsp:cNvSpPr/>
      </dsp:nvSpPr>
      <dsp:spPr>
        <a:xfrm>
          <a:off x="0" y="2059763"/>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BB6047-DD92-4D9A-ACED-8486ED2103E1}">
      <dsp:nvSpPr>
        <dsp:cNvPr id="0" name=""/>
        <dsp:cNvSpPr/>
      </dsp:nvSpPr>
      <dsp:spPr>
        <a:xfrm>
          <a:off x="248764" y="2244794"/>
          <a:ext cx="452298" cy="452298"/>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E6BDDA-AFD2-4B05-A382-09B9AC0489B4}">
      <dsp:nvSpPr>
        <dsp:cNvPr id="0" name=""/>
        <dsp:cNvSpPr/>
      </dsp:nvSpPr>
      <dsp:spPr>
        <a:xfrm>
          <a:off x="949827" y="2059763"/>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Consider shorter duration (3 years vs 5 years)</a:t>
          </a:r>
        </a:p>
      </dsp:txBody>
      <dsp:txXfrm>
        <a:off x="949827" y="2059763"/>
        <a:ext cx="3997219" cy="822361"/>
      </dsp:txXfrm>
    </dsp:sp>
    <dsp:sp modelId="{20047250-B9F4-466B-A35F-23EB3B0D8C8C}">
      <dsp:nvSpPr>
        <dsp:cNvPr id="0" name=""/>
        <dsp:cNvSpPr/>
      </dsp:nvSpPr>
      <dsp:spPr>
        <a:xfrm>
          <a:off x="0" y="3087714"/>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BE9F27-5B56-454A-857B-093659CB6732}">
      <dsp:nvSpPr>
        <dsp:cNvPr id="0" name=""/>
        <dsp:cNvSpPr/>
      </dsp:nvSpPr>
      <dsp:spPr>
        <a:xfrm>
          <a:off x="248764" y="3272746"/>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8E9702D-A50C-4912-9B35-61FB4386B47F}">
      <dsp:nvSpPr>
        <dsp:cNvPr id="0" name=""/>
        <dsp:cNvSpPr/>
      </dsp:nvSpPr>
      <dsp:spPr>
        <a:xfrm>
          <a:off x="949827" y="3087714"/>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Monitor impacts annually</a:t>
          </a:r>
        </a:p>
      </dsp:txBody>
      <dsp:txXfrm>
        <a:off x="949827" y="3087714"/>
        <a:ext cx="3997219" cy="822361"/>
      </dsp:txXfrm>
    </dsp:sp>
    <dsp:sp modelId="{243DD3B7-456A-43D1-908B-3AEBF070EF3B}">
      <dsp:nvSpPr>
        <dsp:cNvPr id="0" name=""/>
        <dsp:cNvSpPr/>
      </dsp:nvSpPr>
      <dsp:spPr>
        <a:xfrm>
          <a:off x="0" y="4115666"/>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4D96A7-BEBD-47A8-AC12-3619883789FB}">
      <dsp:nvSpPr>
        <dsp:cNvPr id="0" name=""/>
        <dsp:cNvSpPr/>
      </dsp:nvSpPr>
      <dsp:spPr>
        <a:xfrm>
          <a:off x="248764" y="4300697"/>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8EDC20-38B4-45D9-BC62-EA00D369D668}">
      <dsp:nvSpPr>
        <dsp:cNvPr id="0" name=""/>
        <dsp:cNvSpPr/>
      </dsp:nvSpPr>
      <dsp:spPr>
        <a:xfrm>
          <a:off x="949827" y="4115666"/>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Focus on public communication and manage expectations</a:t>
          </a:r>
        </a:p>
      </dsp:txBody>
      <dsp:txXfrm>
        <a:off x="949827" y="4115666"/>
        <a:ext cx="3997219" cy="82236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E7D0F-F055-48BF-B268-A700A908EFF7}">
      <dsp:nvSpPr>
        <dsp:cNvPr id="0" name=""/>
        <dsp:cNvSpPr/>
      </dsp:nvSpPr>
      <dsp:spPr>
        <a:xfrm>
          <a:off x="0" y="175555"/>
          <a:ext cx="4231481" cy="79794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Fixed exemption: $50,000 (effective FY29)</a:t>
          </a:r>
        </a:p>
      </dsp:txBody>
      <dsp:txXfrm>
        <a:off x="38952" y="214507"/>
        <a:ext cx="4153577" cy="720036"/>
      </dsp:txXfrm>
    </dsp:sp>
    <dsp:sp modelId="{AB2CE122-75B0-4191-B812-6C5122A9D4DF}">
      <dsp:nvSpPr>
        <dsp:cNvPr id="0" name=""/>
        <dsp:cNvSpPr/>
      </dsp:nvSpPr>
      <dsp:spPr>
        <a:xfrm>
          <a:off x="0" y="1036855"/>
          <a:ext cx="4231481" cy="797940"/>
        </a:xfrm>
        <a:prstGeom prst="roundRect">
          <a:avLst/>
        </a:prstGeom>
        <a:solidFill>
          <a:schemeClr val="accent5">
            <a:hueOff val="589196"/>
            <a:satOff val="-2817"/>
            <a:lumOff val="30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Percentage exemption: 5% to 35%</a:t>
          </a:r>
        </a:p>
      </dsp:txBody>
      <dsp:txXfrm>
        <a:off x="38952" y="1075807"/>
        <a:ext cx="4153577" cy="720036"/>
      </dsp:txXfrm>
    </dsp:sp>
    <dsp:sp modelId="{90602177-D033-47C6-98BB-A9987283E4BA}">
      <dsp:nvSpPr>
        <dsp:cNvPr id="0" name=""/>
        <dsp:cNvSpPr/>
      </dsp:nvSpPr>
      <dsp:spPr>
        <a:xfrm>
          <a:off x="0" y="1898155"/>
          <a:ext cx="4231481" cy="797940"/>
        </a:xfrm>
        <a:prstGeom prst="roundRect">
          <a:avLst/>
        </a:prstGeom>
        <a:solidFill>
          <a:schemeClr val="accent5">
            <a:hueOff val="1178392"/>
            <a:satOff val="-5635"/>
            <a:lumOff val="6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Eligibility criteria, determined by Board, must include:</a:t>
          </a:r>
        </a:p>
      </dsp:txBody>
      <dsp:txXfrm>
        <a:off x="38952" y="1937107"/>
        <a:ext cx="4153577" cy="720036"/>
      </dsp:txXfrm>
    </dsp:sp>
    <dsp:sp modelId="{1DE3B041-655C-4774-8398-3EF1154982B3}">
      <dsp:nvSpPr>
        <dsp:cNvPr id="0" name=""/>
        <dsp:cNvSpPr/>
      </dsp:nvSpPr>
      <dsp:spPr>
        <a:xfrm>
          <a:off x="0" y="2696095"/>
          <a:ext cx="4231481" cy="796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35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Primary residence (with proof requirements)</a:t>
          </a:r>
        </a:p>
        <a:p>
          <a:pPr marL="171450" lvl="1" indent="-171450" algn="l" defTabSz="755650">
            <a:lnSpc>
              <a:spcPct val="90000"/>
            </a:lnSpc>
            <a:spcBef>
              <a:spcPct val="0"/>
            </a:spcBef>
            <a:spcAft>
              <a:spcPct val="20000"/>
            </a:spcAft>
            <a:buChar char="•"/>
          </a:pPr>
          <a:r>
            <a:rPr lang="en-US" sz="1700" kern="1200" dirty="0"/>
            <a:t>Length of residency</a:t>
          </a:r>
        </a:p>
        <a:p>
          <a:pPr marL="171450" lvl="1" indent="-171450" algn="l" defTabSz="755650">
            <a:lnSpc>
              <a:spcPct val="90000"/>
            </a:lnSpc>
            <a:spcBef>
              <a:spcPct val="0"/>
            </a:spcBef>
            <a:spcAft>
              <a:spcPct val="20000"/>
            </a:spcAft>
            <a:buChar char="•"/>
          </a:pPr>
          <a:r>
            <a:rPr lang="en-US" sz="1700" kern="1200" dirty="0"/>
            <a:t>Property value cap</a:t>
          </a:r>
        </a:p>
      </dsp:txBody>
      <dsp:txXfrm>
        <a:off x="0" y="2696095"/>
        <a:ext cx="4231481" cy="796950"/>
      </dsp:txXfrm>
    </dsp:sp>
    <dsp:sp modelId="{020147BD-E908-4EDF-A40A-2A526AA19748}">
      <dsp:nvSpPr>
        <dsp:cNvPr id="0" name=""/>
        <dsp:cNvSpPr/>
      </dsp:nvSpPr>
      <dsp:spPr>
        <a:xfrm>
          <a:off x="0" y="3493045"/>
          <a:ext cx="4231481" cy="797940"/>
        </a:xfrm>
        <a:prstGeom prst="roundRect">
          <a:avLst/>
        </a:prstGeom>
        <a:solidFill>
          <a:schemeClr val="accent5">
            <a:hueOff val="1767588"/>
            <a:satOff val="-8452"/>
            <a:lumOff val="92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Annual application and verification process must be established</a:t>
          </a:r>
        </a:p>
      </dsp:txBody>
      <dsp:txXfrm>
        <a:off x="38952" y="3531997"/>
        <a:ext cx="4153577" cy="720036"/>
      </dsp:txXfrm>
    </dsp:sp>
    <dsp:sp modelId="{7254DEAB-EE09-4CD6-8606-8A3DB82B9948}">
      <dsp:nvSpPr>
        <dsp:cNvPr id="0" name=""/>
        <dsp:cNvSpPr/>
      </dsp:nvSpPr>
      <dsp:spPr>
        <a:xfrm>
          <a:off x="0" y="4354345"/>
          <a:ext cx="4231481" cy="797940"/>
        </a:xfrm>
        <a:prstGeom prst="roundRect">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Filing deadline and proof requirements must be established</a:t>
          </a:r>
        </a:p>
      </dsp:txBody>
      <dsp:txXfrm>
        <a:off x="38952" y="4393297"/>
        <a:ext cx="4153577" cy="72003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E5D1A-A825-41AF-B351-F157C4C04F38}">
      <dsp:nvSpPr>
        <dsp:cNvPr id="0" name=""/>
        <dsp:cNvSpPr/>
      </dsp:nvSpPr>
      <dsp:spPr>
        <a:xfrm>
          <a:off x="0" y="603"/>
          <a:ext cx="4947047" cy="141162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362FE1-9EA4-4C62-BE42-1EB2843FB325}">
      <dsp:nvSpPr>
        <dsp:cNvPr id="0" name=""/>
        <dsp:cNvSpPr/>
      </dsp:nvSpPr>
      <dsp:spPr>
        <a:xfrm>
          <a:off x="427016" y="318218"/>
          <a:ext cx="776392" cy="7763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5D645C5-49FB-4939-9280-F81C05760CB3}">
      <dsp:nvSpPr>
        <dsp:cNvPr id="0" name=""/>
        <dsp:cNvSpPr/>
      </dsp:nvSpPr>
      <dsp:spPr>
        <a:xfrm>
          <a:off x="1630424" y="603"/>
          <a:ext cx="3316622" cy="1411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97" tIns="149397" rIns="149397" bIns="149397" numCol="1" spcCol="1270" anchor="ctr" anchorCtr="0">
          <a:noAutofit/>
        </a:bodyPr>
        <a:lstStyle/>
        <a:p>
          <a:pPr marL="0" lvl="0" indent="0" algn="l" defTabSz="800100">
            <a:lnSpc>
              <a:spcPct val="90000"/>
            </a:lnSpc>
            <a:spcBef>
              <a:spcPct val="0"/>
            </a:spcBef>
            <a:spcAft>
              <a:spcPct val="35000"/>
            </a:spcAft>
            <a:buNone/>
          </a:pPr>
          <a:r>
            <a:rPr lang="en-US" sz="1800" kern="1200" dirty="0"/>
            <a:t>Percentage of owner-occupied vs renter-occupied. What type of housing exists within the community?</a:t>
          </a:r>
        </a:p>
      </dsp:txBody>
      <dsp:txXfrm>
        <a:off x="1630424" y="603"/>
        <a:ext cx="3316622" cy="1411623"/>
      </dsp:txXfrm>
    </dsp:sp>
    <dsp:sp modelId="{D26F8DB1-66EE-477C-AD3D-FDB32F15DEC8}">
      <dsp:nvSpPr>
        <dsp:cNvPr id="0" name=""/>
        <dsp:cNvSpPr/>
      </dsp:nvSpPr>
      <dsp:spPr>
        <a:xfrm>
          <a:off x="0" y="1765132"/>
          <a:ext cx="4947047" cy="141162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2D87C3-F42D-4CB6-95DA-5A3EC4361186}">
      <dsp:nvSpPr>
        <dsp:cNvPr id="0" name=""/>
        <dsp:cNvSpPr/>
      </dsp:nvSpPr>
      <dsp:spPr>
        <a:xfrm>
          <a:off x="427016" y="2082747"/>
          <a:ext cx="776392" cy="7763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E190369-863B-4FAE-AC1A-777CE18288B2}">
      <dsp:nvSpPr>
        <dsp:cNvPr id="0" name=""/>
        <dsp:cNvSpPr/>
      </dsp:nvSpPr>
      <dsp:spPr>
        <a:xfrm>
          <a:off x="1630424" y="1765132"/>
          <a:ext cx="3316622" cy="1411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97" tIns="149397" rIns="149397" bIns="149397" numCol="1" spcCol="1270" anchor="ctr" anchorCtr="0">
          <a:noAutofit/>
        </a:bodyPr>
        <a:lstStyle/>
        <a:p>
          <a:pPr marL="0" lvl="0" indent="0" algn="l" defTabSz="800100">
            <a:lnSpc>
              <a:spcPct val="90000"/>
            </a:lnSpc>
            <a:spcBef>
              <a:spcPct val="0"/>
            </a:spcBef>
            <a:spcAft>
              <a:spcPct val="35000"/>
            </a:spcAft>
            <a:buNone/>
          </a:pPr>
          <a:r>
            <a:rPr lang="en-US" sz="1800" kern="1200" dirty="0"/>
            <a:t>How would exempting a portion of owner-occupied residential value affect the distribution of the tax levy?</a:t>
          </a:r>
        </a:p>
      </dsp:txBody>
      <dsp:txXfrm>
        <a:off x="1630424" y="1765132"/>
        <a:ext cx="3316622" cy="1411623"/>
      </dsp:txXfrm>
    </dsp:sp>
    <dsp:sp modelId="{56C2D47B-F855-44D1-A8D9-2DC253271CBD}">
      <dsp:nvSpPr>
        <dsp:cNvPr id="0" name=""/>
        <dsp:cNvSpPr/>
      </dsp:nvSpPr>
      <dsp:spPr>
        <a:xfrm>
          <a:off x="0" y="3529661"/>
          <a:ext cx="4947047" cy="141162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2F75AD-9420-4564-A035-8709917323D8}">
      <dsp:nvSpPr>
        <dsp:cNvPr id="0" name=""/>
        <dsp:cNvSpPr/>
      </dsp:nvSpPr>
      <dsp:spPr>
        <a:xfrm>
          <a:off x="427016" y="3847276"/>
          <a:ext cx="776392" cy="7763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2DC265-BF8B-453B-880D-BB216E6B157F}">
      <dsp:nvSpPr>
        <dsp:cNvPr id="0" name=""/>
        <dsp:cNvSpPr/>
      </dsp:nvSpPr>
      <dsp:spPr>
        <a:xfrm>
          <a:off x="1630424" y="3529661"/>
          <a:ext cx="3316622" cy="1411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97" tIns="149397" rIns="149397" bIns="149397" numCol="1" spcCol="1270" anchor="ctr" anchorCtr="0">
          <a:noAutofit/>
        </a:bodyPr>
        <a:lstStyle/>
        <a:p>
          <a:pPr marL="0" lvl="0" indent="0" algn="l" defTabSz="800100">
            <a:lnSpc>
              <a:spcPct val="90000"/>
            </a:lnSpc>
            <a:spcBef>
              <a:spcPct val="0"/>
            </a:spcBef>
            <a:spcAft>
              <a:spcPct val="35000"/>
            </a:spcAft>
            <a:buNone/>
          </a:pPr>
          <a:r>
            <a:rPr lang="en-US" sz="1800" kern="1200" dirty="0"/>
            <a:t>What resources and ongoing administrative processes would be required to implement and maintain the exemption?</a:t>
          </a:r>
        </a:p>
      </dsp:txBody>
      <dsp:txXfrm>
        <a:off x="1630424" y="3529661"/>
        <a:ext cx="3316622" cy="141162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3E53CE-4A4A-4752-8A62-C2A75F83BDE7}">
      <dsp:nvSpPr>
        <dsp:cNvPr id="0" name=""/>
        <dsp:cNvSpPr/>
      </dsp:nvSpPr>
      <dsp:spPr>
        <a:xfrm>
          <a:off x="0" y="2042"/>
          <a:ext cx="4231481" cy="10351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983E35-89B6-4C0B-8BCD-2897FC06091F}">
      <dsp:nvSpPr>
        <dsp:cNvPr id="0" name=""/>
        <dsp:cNvSpPr/>
      </dsp:nvSpPr>
      <dsp:spPr>
        <a:xfrm>
          <a:off x="313145" y="234960"/>
          <a:ext cx="569355" cy="5693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CD1C63-05F1-419D-BB0E-81A03A20FC1E}">
      <dsp:nvSpPr>
        <dsp:cNvPr id="0" name=""/>
        <dsp:cNvSpPr/>
      </dsp:nvSpPr>
      <dsp:spPr>
        <a:xfrm>
          <a:off x="1195647" y="2042"/>
          <a:ext cx="3035833" cy="1035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8" tIns="109558" rIns="109558" bIns="109558" numCol="1" spcCol="1270" anchor="ctr" anchorCtr="0">
          <a:noAutofit/>
        </a:bodyPr>
        <a:lstStyle/>
        <a:p>
          <a:pPr marL="0" lvl="0" indent="0" algn="l" defTabSz="977900">
            <a:lnSpc>
              <a:spcPct val="90000"/>
            </a:lnSpc>
            <a:spcBef>
              <a:spcPct val="0"/>
            </a:spcBef>
            <a:spcAft>
              <a:spcPct val="35000"/>
            </a:spcAft>
            <a:buNone/>
          </a:pPr>
          <a:r>
            <a:rPr lang="en-US" sz="2200" kern="1200" dirty="0"/>
            <a:t>Homeowners: tax reduction</a:t>
          </a:r>
        </a:p>
      </dsp:txBody>
      <dsp:txXfrm>
        <a:off x="1195647" y="2042"/>
        <a:ext cx="3035833" cy="1035192"/>
      </dsp:txXfrm>
    </dsp:sp>
    <dsp:sp modelId="{A005A903-57A8-47E6-90F3-7FAC387EB452}">
      <dsp:nvSpPr>
        <dsp:cNvPr id="0" name=""/>
        <dsp:cNvSpPr/>
      </dsp:nvSpPr>
      <dsp:spPr>
        <a:xfrm>
          <a:off x="0" y="1296033"/>
          <a:ext cx="4231481" cy="10351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15015C-69DA-4433-9107-E76A4E606481}">
      <dsp:nvSpPr>
        <dsp:cNvPr id="0" name=""/>
        <dsp:cNvSpPr/>
      </dsp:nvSpPr>
      <dsp:spPr>
        <a:xfrm>
          <a:off x="313145" y="1528951"/>
          <a:ext cx="569355" cy="5693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D8F2181-09D9-40F6-9505-25EBFFAAE8B3}">
      <dsp:nvSpPr>
        <dsp:cNvPr id="0" name=""/>
        <dsp:cNvSpPr/>
      </dsp:nvSpPr>
      <dsp:spPr>
        <a:xfrm>
          <a:off x="1195647" y="1296033"/>
          <a:ext cx="3035833" cy="1035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8" tIns="109558" rIns="109558" bIns="109558" numCol="1" spcCol="1270" anchor="ctr" anchorCtr="0">
          <a:noAutofit/>
        </a:bodyPr>
        <a:lstStyle/>
        <a:p>
          <a:pPr marL="0" lvl="0" indent="0" algn="l" defTabSz="977900">
            <a:lnSpc>
              <a:spcPct val="90000"/>
            </a:lnSpc>
            <a:spcBef>
              <a:spcPct val="0"/>
            </a:spcBef>
            <a:spcAft>
              <a:spcPct val="35000"/>
            </a:spcAft>
            <a:buNone/>
          </a:pPr>
          <a:r>
            <a:rPr lang="en-US" sz="2200" kern="1200" dirty="0"/>
            <a:t>Apartments: tax increase</a:t>
          </a:r>
        </a:p>
      </dsp:txBody>
      <dsp:txXfrm>
        <a:off x="1195647" y="1296033"/>
        <a:ext cx="3035833" cy="1035192"/>
      </dsp:txXfrm>
    </dsp:sp>
    <dsp:sp modelId="{5A10DEF1-7C4D-4C27-A922-ACA4DFB953FD}">
      <dsp:nvSpPr>
        <dsp:cNvPr id="0" name=""/>
        <dsp:cNvSpPr/>
      </dsp:nvSpPr>
      <dsp:spPr>
        <a:xfrm>
          <a:off x="0" y="2590024"/>
          <a:ext cx="4231481" cy="10351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2585CA-A727-4925-A859-EAF03674603E}">
      <dsp:nvSpPr>
        <dsp:cNvPr id="0" name=""/>
        <dsp:cNvSpPr/>
      </dsp:nvSpPr>
      <dsp:spPr>
        <a:xfrm>
          <a:off x="313145" y="2822942"/>
          <a:ext cx="569355" cy="5693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9D65AB-A814-4979-A9C6-4F1CB9FD6CEB}">
      <dsp:nvSpPr>
        <dsp:cNvPr id="0" name=""/>
        <dsp:cNvSpPr/>
      </dsp:nvSpPr>
      <dsp:spPr>
        <a:xfrm>
          <a:off x="1195647" y="2590024"/>
          <a:ext cx="3035833" cy="1035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8" tIns="109558" rIns="109558" bIns="109558" numCol="1" spcCol="1270" anchor="ctr" anchorCtr="0">
          <a:noAutofit/>
        </a:bodyPr>
        <a:lstStyle/>
        <a:p>
          <a:pPr marL="0" lvl="0" indent="0" algn="l" defTabSz="977900">
            <a:lnSpc>
              <a:spcPct val="90000"/>
            </a:lnSpc>
            <a:spcBef>
              <a:spcPct val="0"/>
            </a:spcBef>
            <a:spcAft>
              <a:spcPct val="35000"/>
            </a:spcAft>
            <a:buNone/>
          </a:pPr>
          <a:r>
            <a:rPr lang="en-US" sz="2200" kern="1200" dirty="0"/>
            <a:t>Commercial: tax increase</a:t>
          </a:r>
        </a:p>
      </dsp:txBody>
      <dsp:txXfrm>
        <a:off x="1195647" y="2590024"/>
        <a:ext cx="3035833" cy="1035192"/>
      </dsp:txXfrm>
    </dsp:sp>
    <dsp:sp modelId="{DDF7A9F2-A78E-4F9C-A416-580B4DF22206}">
      <dsp:nvSpPr>
        <dsp:cNvPr id="0" name=""/>
        <dsp:cNvSpPr/>
      </dsp:nvSpPr>
      <dsp:spPr>
        <a:xfrm>
          <a:off x="0" y="3884014"/>
          <a:ext cx="4231481" cy="10351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81B54A-392C-439E-A344-DD978B278D57}">
      <dsp:nvSpPr>
        <dsp:cNvPr id="0" name=""/>
        <dsp:cNvSpPr/>
      </dsp:nvSpPr>
      <dsp:spPr>
        <a:xfrm>
          <a:off x="313145" y="4116933"/>
          <a:ext cx="569355" cy="5693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04F19C-99EA-47C5-8EBB-8144943E6354}">
      <dsp:nvSpPr>
        <dsp:cNvPr id="0" name=""/>
        <dsp:cNvSpPr/>
      </dsp:nvSpPr>
      <dsp:spPr>
        <a:xfrm>
          <a:off x="1195647" y="3884014"/>
          <a:ext cx="3035833" cy="1035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8" tIns="109558" rIns="109558" bIns="109558" numCol="1" spcCol="1270" anchor="ctr" anchorCtr="0">
          <a:noAutofit/>
        </a:bodyPr>
        <a:lstStyle/>
        <a:p>
          <a:pPr marL="0" lvl="0" indent="0" algn="l" defTabSz="977900">
            <a:lnSpc>
              <a:spcPct val="90000"/>
            </a:lnSpc>
            <a:spcBef>
              <a:spcPct val="0"/>
            </a:spcBef>
            <a:spcAft>
              <a:spcPct val="35000"/>
            </a:spcAft>
            <a:buNone/>
          </a:pPr>
          <a:r>
            <a:rPr lang="en-US" sz="2200" kern="1200" dirty="0"/>
            <a:t>Potential indirect rent increases</a:t>
          </a:r>
        </a:p>
      </dsp:txBody>
      <dsp:txXfrm>
        <a:off x="1195647" y="3884014"/>
        <a:ext cx="3035833" cy="103519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D011C6-91B1-4A69-9359-2450C7246475}">
      <dsp:nvSpPr>
        <dsp:cNvPr id="0" name=""/>
        <dsp:cNvSpPr/>
      </dsp:nvSpPr>
      <dsp:spPr>
        <a:xfrm>
          <a:off x="874135" y="329"/>
          <a:ext cx="906064" cy="90606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F904B2-61EC-4366-BC2E-A2F7D31B2736}">
      <dsp:nvSpPr>
        <dsp:cNvPr id="0" name=""/>
        <dsp:cNvSpPr/>
      </dsp:nvSpPr>
      <dsp:spPr>
        <a:xfrm>
          <a:off x="1067230" y="193424"/>
          <a:ext cx="519873" cy="5198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FA106A-0108-4D4D-8AA5-15BAB397AEE3}">
      <dsp:nvSpPr>
        <dsp:cNvPr id="0" name=""/>
        <dsp:cNvSpPr/>
      </dsp:nvSpPr>
      <dsp:spPr>
        <a:xfrm>
          <a:off x="584491" y="1188610"/>
          <a:ext cx="1485351" cy="59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Homeowner ($300K assessed): saves ~$876</a:t>
          </a:r>
        </a:p>
      </dsp:txBody>
      <dsp:txXfrm>
        <a:off x="584491" y="1188610"/>
        <a:ext cx="1485351" cy="594140"/>
      </dsp:txXfrm>
    </dsp:sp>
    <dsp:sp modelId="{F21539D8-538B-47E5-A368-E2AA2A4CD326}">
      <dsp:nvSpPr>
        <dsp:cNvPr id="0" name=""/>
        <dsp:cNvSpPr/>
      </dsp:nvSpPr>
      <dsp:spPr>
        <a:xfrm>
          <a:off x="2619423" y="329"/>
          <a:ext cx="906064" cy="90606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2F1181-65C2-4085-B6E8-69F6972E9E0C}">
      <dsp:nvSpPr>
        <dsp:cNvPr id="0" name=""/>
        <dsp:cNvSpPr/>
      </dsp:nvSpPr>
      <dsp:spPr>
        <a:xfrm>
          <a:off x="2812518" y="193424"/>
          <a:ext cx="519873" cy="5198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82267D-842F-45C1-AF5E-CA65D7B26ABE}">
      <dsp:nvSpPr>
        <dsp:cNvPr id="0" name=""/>
        <dsp:cNvSpPr/>
      </dsp:nvSpPr>
      <dsp:spPr>
        <a:xfrm>
          <a:off x="2329779" y="1188610"/>
          <a:ext cx="1485351" cy="59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Apartment ($10M): +$12,000 tax</a:t>
          </a:r>
        </a:p>
      </dsp:txBody>
      <dsp:txXfrm>
        <a:off x="2329779" y="1188610"/>
        <a:ext cx="1485351" cy="594140"/>
      </dsp:txXfrm>
    </dsp:sp>
    <dsp:sp modelId="{2474F90E-4A73-486E-BC6A-9ED0A7EE47EF}">
      <dsp:nvSpPr>
        <dsp:cNvPr id="0" name=""/>
        <dsp:cNvSpPr/>
      </dsp:nvSpPr>
      <dsp:spPr>
        <a:xfrm>
          <a:off x="4364711" y="329"/>
          <a:ext cx="906064" cy="90606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962715-E492-4C91-AEB9-EDB0D8137A41}">
      <dsp:nvSpPr>
        <dsp:cNvPr id="0" name=""/>
        <dsp:cNvSpPr/>
      </dsp:nvSpPr>
      <dsp:spPr>
        <a:xfrm>
          <a:off x="4557807" y="193424"/>
          <a:ext cx="519873" cy="519873"/>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2B8FEC-1712-4DAD-BC62-175ACD986A78}">
      <dsp:nvSpPr>
        <dsp:cNvPr id="0" name=""/>
        <dsp:cNvSpPr/>
      </dsp:nvSpPr>
      <dsp:spPr>
        <a:xfrm>
          <a:off x="4075067" y="1188610"/>
          <a:ext cx="1485351" cy="594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Small business ($1M): +$1,200 tax</a:t>
          </a:r>
        </a:p>
      </dsp:txBody>
      <dsp:txXfrm>
        <a:off x="4075067" y="1188610"/>
        <a:ext cx="1485351" cy="59414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CCFB5-8038-4548-A04D-47AAFB3F6FD0}">
      <dsp:nvSpPr>
        <dsp:cNvPr id="0" name=""/>
        <dsp:cNvSpPr/>
      </dsp:nvSpPr>
      <dsp:spPr>
        <a:xfrm>
          <a:off x="0" y="3632"/>
          <a:ext cx="4550112" cy="7957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5FB5CA-9B15-4E50-863C-C51D394B8B7E}">
      <dsp:nvSpPr>
        <dsp:cNvPr id="0" name=""/>
        <dsp:cNvSpPr/>
      </dsp:nvSpPr>
      <dsp:spPr>
        <a:xfrm>
          <a:off x="240716" y="182678"/>
          <a:ext cx="438095" cy="4376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1D7319B-33AC-4EF7-97FF-F6A1EB31D1B9}">
      <dsp:nvSpPr>
        <dsp:cNvPr id="0" name=""/>
        <dsp:cNvSpPr/>
      </dsp:nvSpPr>
      <dsp:spPr>
        <a:xfrm>
          <a:off x="919529" y="3632"/>
          <a:ext cx="3602731" cy="845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81" tIns="89481" rIns="89481" bIns="89481" numCol="1" spcCol="1270" anchor="ctr" anchorCtr="0">
          <a:noAutofit/>
        </a:bodyPr>
        <a:lstStyle/>
        <a:p>
          <a:pPr marL="0" lvl="0" indent="0" algn="l" defTabSz="622300">
            <a:lnSpc>
              <a:spcPct val="90000"/>
            </a:lnSpc>
            <a:spcBef>
              <a:spcPct val="0"/>
            </a:spcBef>
            <a:spcAft>
              <a:spcPct val="35000"/>
            </a:spcAft>
            <a:buNone/>
          </a:pPr>
          <a:r>
            <a:rPr lang="en-US" sz="1400" kern="1200" dirty="0"/>
            <a:t>10/1/26- REVALUATION- FULL EFFECTS UNKNOWN UNTIL HEARINGS HAVE TAKEN PLACE AND GRAND LIST IS SIGNED</a:t>
          </a:r>
        </a:p>
      </dsp:txBody>
      <dsp:txXfrm>
        <a:off x="919529" y="3632"/>
        <a:ext cx="3602731" cy="845493"/>
      </dsp:txXfrm>
    </dsp:sp>
    <dsp:sp modelId="{9D04A274-7358-4AF6-9FCD-21BC8C2A9B3A}">
      <dsp:nvSpPr>
        <dsp:cNvPr id="0" name=""/>
        <dsp:cNvSpPr/>
      </dsp:nvSpPr>
      <dsp:spPr>
        <a:xfrm>
          <a:off x="0" y="1060499"/>
          <a:ext cx="4550112" cy="7957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CE97B7-30A8-47AA-B774-E6D9E328DBB6}">
      <dsp:nvSpPr>
        <dsp:cNvPr id="0" name=""/>
        <dsp:cNvSpPr/>
      </dsp:nvSpPr>
      <dsp:spPr>
        <a:xfrm>
          <a:off x="240716" y="1239545"/>
          <a:ext cx="438095" cy="4376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377A650-3158-4009-A41B-CD2952EF25E0}">
      <dsp:nvSpPr>
        <dsp:cNvPr id="0" name=""/>
        <dsp:cNvSpPr/>
      </dsp:nvSpPr>
      <dsp:spPr>
        <a:xfrm>
          <a:off x="919529" y="1060499"/>
          <a:ext cx="3602731" cy="845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81" tIns="89481" rIns="89481" bIns="89481" numCol="1" spcCol="1270" anchor="ctr" anchorCtr="0">
          <a:noAutofit/>
        </a:bodyPr>
        <a:lstStyle/>
        <a:p>
          <a:pPr marL="0" lvl="0" indent="0" algn="l" defTabSz="622300">
            <a:lnSpc>
              <a:spcPct val="90000"/>
            </a:lnSpc>
            <a:spcBef>
              <a:spcPct val="0"/>
            </a:spcBef>
            <a:spcAft>
              <a:spcPct val="35000"/>
            </a:spcAft>
            <a:buNone/>
          </a:pPr>
          <a:r>
            <a:rPr lang="en-US" sz="1400" kern="1200" dirty="0"/>
            <a:t>FULL IMPACT OF PERSONAL PROPERTY AND MV LEGISLATION NOT YET DETERMINED</a:t>
          </a:r>
        </a:p>
      </dsp:txBody>
      <dsp:txXfrm>
        <a:off x="919529" y="1060499"/>
        <a:ext cx="3602731" cy="845493"/>
      </dsp:txXfrm>
    </dsp:sp>
    <dsp:sp modelId="{7A939618-ED9C-45A1-A9F7-B015CC30403C}">
      <dsp:nvSpPr>
        <dsp:cNvPr id="0" name=""/>
        <dsp:cNvSpPr/>
      </dsp:nvSpPr>
      <dsp:spPr>
        <a:xfrm>
          <a:off x="0" y="2117366"/>
          <a:ext cx="4550112" cy="7957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B30367-227D-46DC-9A1F-E6E3A450E238}">
      <dsp:nvSpPr>
        <dsp:cNvPr id="0" name=""/>
        <dsp:cNvSpPr/>
      </dsp:nvSpPr>
      <dsp:spPr>
        <a:xfrm>
          <a:off x="240716" y="2296412"/>
          <a:ext cx="438095" cy="4376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E4C559-FB12-422A-9066-44CEDF44F836}">
      <dsp:nvSpPr>
        <dsp:cNvPr id="0" name=""/>
        <dsp:cNvSpPr/>
      </dsp:nvSpPr>
      <dsp:spPr>
        <a:xfrm>
          <a:off x="919529" y="2117366"/>
          <a:ext cx="3602731" cy="845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81" tIns="89481" rIns="89481" bIns="89481"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FF0000"/>
              </a:solidFill>
            </a:rPr>
            <a:t>DEFERRING A DECISION UNTIL REVALUATION RESULTS ARE KNOWN WOULD ALLOW THE BOARD TO EVALUATE IMPACTS USING A COMPLETE PICTURE OF THE TAX BASE</a:t>
          </a:r>
        </a:p>
      </dsp:txBody>
      <dsp:txXfrm>
        <a:off x="919529" y="2117366"/>
        <a:ext cx="3602731" cy="845493"/>
      </dsp:txXfrm>
    </dsp:sp>
    <dsp:sp modelId="{31F906B5-44E8-48F4-86A0-E6103E11BB2F}">
      <dsp:nvSpPr>
        <dsp:cNvPr id="0" name=""/>
        <dsp:cNvSpPr/>
      </dsp:nvSpPr>
      <dsp:spPr>
        <a:xfrm>
          <a:off x="0" y="3174233"/>
          <a:ext cx="4550112" cy="79575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A86EEE-DCEC-481F-B752-7F370CEC60FF}">
      <dsp:nvSpPr>
        <dsp:cNvPr id="0" name=""/>
        <dsp:cNvSpPr/>
      </dsp:nvSpPr>
      <dsp:spPr>
        <a:xfrm>
          <a:off x="240716" y="3353279"/>
          <a:ext cx="438095" cy="4376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475A97-D159-4899-BE84-3BE634C14048}">
      <dsp:nvSpPr>
        <dsp:cNvPr id="0" name=""/>
        <dsp:cNvSpPr/>
      </dsp:nvSpPr>
      <dsp:spPr>
        <a:xfrm>
          <a:off x="919529" y="3174233"/>
          <a:ext cx="3602731" cy="845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81" tIns="89481" rIns="89481" bIns="89481" numCol="1" spcCol="1270" anchor="ctr" anchorCtr="0">
          <a:noAutofit/>
        </a:bodyPr>
        <a:lstStyle/>
        <a:p>
          <a:pPr marL="0" lvl="0" indent="0" algn="l" defTabSz="622300">
            <a:lnSpc>
              <a:spcPct val="90000"/>
            </a:lnSpc>
            <a:spcBef>
              <a:spcPct val="0"/>
            </a:spcBef>
            <a:spcAft>
              <a:spcPct val="35000"/>
            </a:spcAft>
            <a:buNone/>
          </a:pPr>
          <a:r>
            <a:rPr lang="en-US" sz="1400" kern="1200" dirty="0"/>
            <a:t>ADMINISTRATIVE BURDEN</a:t>
          </a:r>
        </a:p>
      </dsp:txBody>
      <dsp:txXfrm>
        <a:off x="919529" y="3174233"/>
        <a:ext cx="3602731" cy="84549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119B11-28D5-40FA-A761-25557426BF70}">
      <dsp:nvSpPr>
        <dsp:cNvPr id="0" name=""/>
        <dsp:cNvSpPr/>
      </dsp:nvSpPr>
      <dsp:spPr>
        <a:xfrm>
          <a:off x="0" y="3860"/>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DF9F7B-9A68-4D7F-B6DB-BD256DB442D8}">
      <dsp:nvSpPr>
        <dsp:cNvPr id="0" name=""/>
        <dsp:cNvSpPr/>
      </dsp:nvSpPr>
      <dsp:spPr>
        <a:xfrm>
          <a:off x="248764" y="188892"/>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80D1AB-B200-4136-85DC-B678DD7567CC}">
      <dsp:nvSpPr>
        <dsp:cNvPr id="0" name=""/>
        <dsp:cNvSpPr/>
      </dsp:nvSpPr>
      <dsp:spPr>
        <a:xfrm>
          <a:off x="949827" y="3860"/>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Adoption Required by Board</a:t>
          </a:r>
        </a:p>
      </dsp:txBody>
      <dsp:txXfrm>
        <a:off x="949827" y="3860"/>
        <a:ext cx="3997219" cy="822361"/>
      </dsp:txXfrm>
    </dsp:sp>
    <dsp:sp modelId="{37183A8C-5880-47C8-8424-BCF2DE15F0AA}">
      <dsp:nvSpPr>
        <dsp:cNvPr id="0" name=""/>
        <dsp:cNvSpPr/>
      </dsp:nvSpPr>
      <dsp:spPr>
        <a:xfrm>
          <a:off x="0" y="1031812"/>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298875-3DAF-4947-869A-586C6E7F4A95}">
      <dsp:nvSpPr>
        <dsp:cNvPr id="0" name=""/>
        <dsp:cNvSpPr/>
      </dsp:nvSpPr>
      <dsp:spPr>
        <a:xfrm>
          <a:off x="248764" y="1216843"/>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0DCFBFE-692D-4DF2-A623-DE1E12184BF0}">
      <dsp:nvSpPr>
        <dsp:cNvPr id="0" name=""/>
        <dsp:cNvSpPr/>
      </dsp:nvSpPr>
      <dsp:spPr>
        <a:xfrm>
          <a:off x="949827" y="1031812"/>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Define Eligibility Criteria</a:t>
          </a:r>
        </a:p>
      </dsp:txBody>
      <dsp:txXfrm>
        <a:off x="949827" y="1031812"/>
        <a:ext cx="3997219" cy="822361"/>
      </dsp:txXfrm>
    </dsp:sp>
    <dsp:sp modelId="{63CAF6C4-1307-4CC3-BF81-418C5EC51B5F}">
      <dsp:nvSpPr>
        <dsp:cNvPr id="0" name=""/>
        <dsp:cNvSpPr/>
      </dsp:nvSpPr>
      <dsp:spPr>
        <a:xfrm>
          <a:off x="0" y="2059763"/>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BB6047-DD92-4D9A-ACED-8486ED2103E1}">
      <dsp:nvSpPr>
        <dsp:cNvPr id="0" name=""/>
        <dsp:cNvSpPr/>
      </dsp:nvSpPr>
      <dsp:spPr>
        <a:xfrm>
          <a:off x="248764" y="2244794"/>
          <a:ext cx="452298" cy="452298"/>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E6BDDA-AFD2-4B05-A382-09B9AC0489B4}">
      <dsp:nvSpPr>
        <dsp:cNvPr id="0" name=""/>
        <dsp:cNvSpPr/>
      </dsp:nvSpPr>
      <dsp:spPr>
        <a:xfrm>
          <a:off x="949827" y="2059763"/>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Create Application and Define Verification Process </a:t>
          </a:r>
        </a:p>
      </dsp:txBody>
      <dsp:txXfrm>
        <a:off x="949827" y="2059763"/>
        <a:ext cx="3997219" cy="822361"/>
      </dsp:txXfrm>
    </dsp:sp>
    <dsp:sp modelId="{20047250-B9F4-466B-A35F-23EB3B0D8C8C}">
      <dsp:nvSpPr>
        <dsp:cNvPr id="0" name=""/>
        <dsp:cNvSpPr/>
      </dsp:nvSpPr>
      <dsp:spPr>
        <a:xfrm>
          <a:off x="0" y="3087714"/>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BE9F27-5B56-454A-857B-093659CB6732}">
      <dsp:nvSpPr>
        <dsp:cNvPr id="0" name=""/>
        <dsp:cNvSpPr/>
      </dsp:nvSpPr>
      <dsp:spPr>
        <a:xfrm>
          <a:off x="248764" y="3272746"/>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8E9702D-A50C-4912-9B35-61FB4386B47F}">
      <dsp:nvSpPr>
        <dsp:cNvPr id="0" name=""/>
        <dsp:cNvSpPr/>
      </dsp:nvSpPr>
      <dsp:spPr>
        <a:xfrm>
          <a:off x="949827" y="3087714"/>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Complex Manual Implementation of Assessment Adjustments</a:t>
          </a:r>
        </a:p>
      </dsp:txBody>
      <dsp:txXfrm>
        <a:off x="949827" y="3087714"/>
        <a:ext cx="3997219" cy="822361"/>
      </dsp:txXfrm>
    </dsp:sp>
    <dsp:sp modelId="{243DD3B7-456A-43D1-908B-3AEBF070EF3B}">
      <dsp:nvSpPr>
        <dsp:cNvPr id="0" name=""/>
        <dsp:cNvSpPr/>
      </dsp:nvSpPr>
      <dsp:spPr>
        <a:xfrm>
          <a:off x="0" y="4115666"/>
          <a:ext cx="4947047" cy="82236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4D96A7-BEBD-47A8-AC12-3619883789FB}">
      <dsp:nvSpPr>
        <dsp:cNvPr id="0" name=""/>
        <dsp:cNvSpPr/>
      </dsp:nvSpPr>
      <dsp:spPr>
        <a:xfrm>
          <a:off x="248764" y="4300697"/>
          <a:ext cx="452298" cy="4522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8EDC20-38B4-45D9-BC62-EA00D369D668}">
      <dsp:nvSpPr>
        <dsp:cNvPr id="0" name=""/>
        <dsp:cNvSpPr/>
      </dsp:nvSpPr>
      <dsp:spPr>
        <a:xfrm>
          <a:off x="949827" y="4115666"/>
          <a:ext cx="3997219" cy="8223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033" tIns="87033" rIns="87033" bIns="87033" numCol="1" spcCol="1270" anchor="ctr" anchorCtr="0">
          <a:noAutofit/>
        </a:bodyPr>
        <a:lstStyle/>
        <a:p>
          <a:pPr marL="0" lvl="0" indent="0" algn="l" defTabSz="844550">
            <a:lnSpc>
              <a:spcPct val="90000"/>
            </a:lnSpc>
            <a:spcBef>
              <a:spcPct val="0"/>
            </a:spcBef>
            <a:spcAft>
              <a:spcPct val="35000"/>
            </a:spcAft>
            <a:buNone/>
          </a:pPr>
          <a:r>
            <a:rPr lang="en-US" sz="1900" kern="1200" dirty="0"/>
            <a:t>Public Communication and Expectations</a:t>
          </a:r>
        </a:p>
      </dsp:txBody>
      <dsp:txXfrm>
        <a:off x="949827" y="4115666"/>
        <a:ext cx="3997219" cy="82236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4F10DE-84CA-4892-B320-45092C8CF935}">
      <dsp:nvSpPr>
        <dsp:cNvPr id="0" name=""/>
        <dsp:cNvSpPr/>
      </dsp:nvSpPr>
      <dsp:spPr>
        <a:xfrm>
          <a:off x="0" y="1023"/>
          <a:ext cx="3906128" cy="5186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E5A2BE-75D3-4B77-9AB9-3875CA689A92}">
      <dsp:nvSpPr>
        <dsp:cNvPr id="0" name=""/>
        <dsp:cNvSpPr/>
      </dsp:nvSpPr>
      <dsp:spPr>
        <a:xfrm>
          <a:off x="156882" y="117712"/>
          <a:ext cx="285241" cy="2852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3D34AC6-038A-4F9A-ACFA-609A08539627}">
      <dsp:nvSpPr>
        <dsp:cNvPr id="0" name=""/>
        <dsp:cNvSpPr/>
      </dsp:nvSpPr>
      <dsp:spPr>
        <a:xfrm>
          <a:off x="599006" y="1023"/>
          <a:ext cx="3307121" cy="51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887" tIns="54887" rIns="54887" bIns="54887" numCol="1" spcCol="1270" anchor="ctr" anchorCtr="0">
          <a:noAutofit/>
        </a:bodyPr>
        <a:lstStyle/>
        <a:p>
          <a:pPr marL="0" lvl="0" indent="0" algn="l" defTabSz="711200">
            <a:lnSpc>
              <a:spcPct val="90000"/>
            </a:lnSpc>
            <a:spcBef>
              <a:spcPct val="0"/>
            </a:spcBef>
            <a:spcAft>
              <a:spcPct val="35000"/>
            </a:spcAft>
            <a:buNone/>
          </a:pPr>
          <a:r>
            <a:rPr lang="en-US" sz="1600" kern="1200" dirty="0"/>
            <a:t>Not a tax cut overall – redistribution of tax burden</a:t>
          </a:r>
        </a:p>
      </dsp:txBody>
      <dsp:txXfrm>
        <a:off x="599006" y="1023"/>
        <a:ext cx="3307121" cy="518620"/>
      </dsp:txXfrm>
    </dsp:sp>
    <dsp:sp modelId="{915CB6BD-CA1F-4F27-8343-018A10D8DDC3}">
      <dsp:nvSpPr>
        <dsp:cNvPr id="0" name=""/>
        <dsp:cNvSpPr/>
      </dsp:nvSpPr>
      <dsp:spPr>
        <a:xfrm>
          <a:off x="0" y="649298"/>
          <a:ext cx="3906128" cy="5186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063770-D4C8-49BE-A4FC-665BA3983B98}">
      <dsp:nvSpPr>
        <dsp:cNvPr id="0" name=""/>
        <dsp:cNvSpPr/>
      </dsp:nvSpPr>
      <dsp:spPr>
        <a:xfrm>
          <a:off x="156882" y="765988"/>
          <a:ext cx="285241" cy="2852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257BCA4-02E9-4743-A893-E5985B9DD6D5}">
      <dsp:nvSpPr>
        <dsp:cNvPr id="0" name=""/>
        <dsp:cNvSpPr/>
      </dsp:nvSpPr>
      <dsp:spPr>
        <a:xfrm>
          <a:off x="599006" y="649298"/>
          <a:ext cx="3307121" cy="51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887" tIns="54887" rIns="54887" bIns="54887" numCol="1" spcCol="1270" anchor="ctr" anchorCtr="0">
          <a:noAutofit/>
        </a:bodyPr>
        <a:lstStyle/>
        <a:p>
          <a:pPr marL="0" lvl="0" indent="0" algn="l" defTabSz="711200">
            <a:lnSpc>
              <a:spcPct val="90000"/>
            </a:lnSpc>
            <a:spcBef>
              <a:spcPct val="0"/>
            </a:spcBef>
            <a:spcAft>
              <a:spcPct val="35000"/>
            </a:spcAft>
            <a:buNone/>
          </a:pPr>
          <a:r>
            <a:rPr lang="en-US" sz="1600" kern="1200" dirty="0"/>
            <a:t>Visible homeowner benefit with corresponding shifts</a:t>
          </a:r>
        </a:p>
      </dsp:txBody>
      <dsp:txXfrm>
        <a:off x="599006" y="649298"/>
        <a:ext cx="3307121" cy="518620"/>
      </dsp:txXfrm>
    </dsp:sp>
    <dsp:sp modelId="{43ED02D9-C504-400B-9B35-0DCEE54BB98A}">
      <dsp:nvSpPr>
        <dsp:cNvPr id="0" name=""/>
        <dsp:cNvSpPr/>
      </dsp:nvSpPr>
      <dsp:spPr>
        <a:xfrm>
          <a:off x="0" y="1297574"/>
          <a:ext cx="3906128" cy="5186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A29397-F4B5-4567-8FD6-12DA5146CE66}">
      <dsp:nvSpPr>
        <dsp:cNvPr id="0" name=""/>
        <dsp:cNvSpPr/>
      </dsp:nvSpPr>
      <dsp:spPr>
        <a:xfrm>
          <a:off x="156882" y="1414263"/>
          <a:ext cx="285241" cy="2852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1D99BC-683A-46E6-9072-56CA5BB190C6}">
      <dsp:nvSpPr>
        <dsp:cNvPr id="0" name=""/>
        <dsp:cNvSpPr/>
      </dsp:nvSpPr>
      <dsp:spPr>
        <a:xfrm>
          <a:off x="599006" y="1297574"/>
          <a:ext cx="3307121" cy="51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887" tIns="54887" rIns="54887" bIns="54887" numCol="1" spcCol="1270" anchor="ctr" anchorCtr="0">
          <a:noAutofit/>
        </a:bodyPr>
        <a:lstStyle/>
        <a:p>
          <a:pPr marL="0" lvl="0" indent="0" algn="l" defTabSz="711200">
            <a:lnSpc>
              <a:spcPct val="90000"/>
            </a:lnSpc>
            <a:spcBef>
              <a:spcPct val="0"/>
            </a:spcBef>
            <a:spcAft>
              <a:spcPct val="35000"/>
            </a:spcAft>
            <a:buNone/>
          </a:pPr>
          <a:r>
            <a:rPr lang="en-US" sz="1600" kern="1200" dirty="0"/>
            <a:t>Important to communicate impacts to business community</a:t>
          </a:r>
        </a:p>
      </dsp:txBody>
      <dsp:txXfrm>
        <a:off x="599006" y="1297574"/>
        <a:ext cx="3307121" cy="518620"/>
      </dsp:txXfrm>
    </dsp:sp>
    <dsp:sp modelId="{B90D0F59-C9F3-4E6F-A700-7CD718C45440}">
      <dsp:nvSpPr>
        <dsp:cNvPr id="0" name=""/>
        <dsp:cNvSpPr/>
      </dsp:nvSpPr>
      <dsp:spPr>
        <a:xfrm>
          <a:off x="0" y="1946872"/>
          <a:ext cx="3906128" cy="51862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96F58F-0F51-4129-AA99-0D58A6DAC69A}">
      <dsp:nvSpPr>
        <dsp:cNvPr id="0" name=""/>
        <dsp:cNvSpPr/>
      </dsp:nvSpPr>
      <dsp:spPr>
        <a:xfrm>
          <a:off x="156882" y="2062538"/>
          <a:ext cx="285241" cy="2852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D431C22-8DA6-4CBA-A9ED-97AB6A4FDB78}">
      <dsp:nvSpPr>
        <dsp:cNvPr id="0" name=""/>
        <dsp:cNvSpPr/>
      </dsp:nvSpPr>
      <dsp:spPr>
        <a:xfrm>
          <a:off x="599006" y="1945849"/>
          <a:ext cx="3307121" cy="51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887" tIns="54887" rIns="54887" bIns="54887" numCol="1" spcCol="1270" anchor="ctr" anchorCtr="0">
          <a:noAutofit/>
        </a:bodyPr>
        <a:lstStyle/>
        <a:p>
          <a:pPr marL="0" lvl="0" indent="0" algn="l" defTabSz="711200">
            <a:lnSpc>
              <a:spcPct val="90000"/>
            </a:lnSpc>
            <a:spcBef>
              <a:spcPct val="0"/>
            </a:spcBef>
            <a:spcAft>
              <a:spcPct val="35000"/>
            </a:spcAft>
            <a:buNone/>
          </a:pPr>
          <a:r>
            <a:rPr lang="en-US" sz="1600" kern="1200" dirty="0"/>
            <a:t>Understand owner-occupancy relevance</a:t>
          </a:r>
        </a:p>
      </dsp:txBody>
      <dsp:txXfrm>
        <a:off x="599006" y="1945849"/>
        <a:ext cx="3307121" cy="51862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7705B-5F7E-4702-A52B-54654D6B96DA}">
      <dsp:nvSpPr>
        <dsp:cNvPr id="0" name=""/>
        <dsp:cNvSpPr/>
      </dsp:nvSpPr>
      <dsp:spPr>
        <a:xfrm>
          <a:off x="0" y="692844"/>
          <a:ext cx="4231481" cy="83421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Revaluation is necessary and unavoidable</a:t>
          </a:r>
        </a:p>
      </dsp:txBody>
      <dsp:txXfrm>
        <a:off x="40723" y="733567"/>
        <a:ext cx="4150035" cy="752764"/>
      </dsp:txXfrm>
    </dsp:sp>
    <dsp:sp modelId="{1002534F-E6EE-4D65-8C67-ACFF08A1825D}">
      <dsp:nvSpPr>
        <dsp:cNvPr id="0" name=""/>
        <dsp:cNvSpPr/>
      </dsp:nvSpPr>
      <dsp:spPr>
        <a:xfrm>
          <a:off x="0" y="1593294"/>
          <a:ext cx="4231481" cy="834210"/>
        </a:xfrm>
        <a:prstGeom prst="roundRect">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Highly visible and sensitive process</a:t>
          </a:r>
        </a:p>
      </dsp:txBody>
      <dsp:txXfrm>
        <a:off x="40723" y="1634017"/>
        <a:ext cx="4150035" cy="752764"/>
      </dsp:txXfrm>
    </dsp:sp>
    <dsp:sp modelId="{4AB87780-CAE3-48B8-B9F8-C8256CA68BDE}">
      <dsp:nvSpPr>
        <dsp:cNvPr id="0" name=""/>
        <dsp:cNvSpPr/>
      </dsp:nvSpPr>
      <dsp:spPr>
        <a:xfrm>
          <a:off x="0" y="2493745"/>
          <a:ext cx="4231481" cy="834210"/>
        </a:xfrm>
        <a:prstGeom prst="roundRect">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Requires a thoughtful and balanced approach</a:t>
          </a:r>
        </a:p>
      </dsp:txBody>
      <dsp:txXfrm>
        <a:off x="40723" y="2534468"/>
        <a:ext cx="4150035" cy="752764"/>
      </dsp:txXfrm>
    </dsp:sp>
    <dsp:sp modelId="{5D729B0D-8737-4F16-B74B-FAB59038C19F}">
      <dsp:nvSpPr>
        <dsp:cNvPr id="0" name=""/>
        <dsp:cNvSpPr/>
      </dsp:nvSpPr>
      <dsp:spPr>
        <a:xfrm>
          <a:off x="0" y="3380626"/>
          <a:ext cx="4231481" cy="83421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Changing values through phase-in or new exemptions adds confusion </a:t>
          </a:r>
        </a:p>
      </dsp:txBody>
      <dsp:txXfrm>
        <a:off x="40723" y="3421349"/>
        <a:ext cx="4150035" cy="7527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4E2E52-63FB-4C72-A0D2-FA730250607F}" type="datetimeFigureOut">
              <a:rPr lang="en-US" smtClean="0"/>
              <a:t>8/31/2026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7266E5-EFEC-4387-B8AC-8EC2A742F3FF}" type="slidenum">
              <a:rPr lang="en-US" smtClean="0"/>
              <a:t>‹#›</a:t>
            </a:fld>
            <a:endParaRPr lang="en-US"/>
          </a:p>
        </p:txBody>
      </p:sp>
    </p:spTree>
    <p:extLst>
      <p:ext uri="{BB962C8B-B14F-4D97-AF65-F5344CB8AC3E}">
        <p14:creationId xmlns:p14="http://schemas.microsoft.com/office/powerpoint/2010/main" val="3512116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Tonight’s purpose is to explain what revaluation does, what choices are available to the Board to address the tax changes revaluation may bring, and how those choices could affect taxpayers and Town operations. We are providing information for discussion, with the understanding that final revaluation results are not yet known.</a:t>
            </a:r>
          </a:p>
        </p:txBody>
      </p:sp>
      <p:sp>
        <p:nvSpPr>
          <p:cNvPr id="4" name="Slide Number Placeholder 3"/>
          <p:cNvSpPr>
            <a:spLocks noGrp="1"/>
          </p:cNvSpPr>
          <p:nvPr>
            <p:ph type="sldNum" sz="quarter" idx="5"/>
          </p:nvPr>
        </p:nvSpPr>
        <p:spPr/>
        <p:txBody>
          <a:bodyPr/>
          <a:lstStyle/>
          <a:p>
            <a:fld id="{107266E5-EFEC-4387-B8AC-8EC2A742F3FF}" type="slidenum">
              <a:rPr lang="en-US" smtClean="0"/>
              <a:t>1</a:t>
            </a:fld>
            <a:endParaRPr lang="en-US"/>
          </a:p>
        </p:txBody>
      </p:sp>
    </p:spTree>
    <p:extLst>
      <p:ext uri="{BB962C8B-B14F-4D97-AF65-F5344CB8AC3E}">
        <p14:creationId xmlns:p14="http://schemas.microsoft.com/office/powerpoint/2010/main" val="2542366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Revaluation is required by state law and updates assessments to reflect the current real estate market. It does not determine how much revenue the Town raises; that is decided through the budget process. Revaluation itself is revenue neutral, </a:t>
            </a:r>
            <a:r>
              <a:rPr lang="en-US" dirty="0"/>
              <a:t>It does not determine how much the Town collects, but it can change how the tax burden is distributed among taxpayers.</a:t>
            </a:r>
          </a:p>
        </p:txBody>
      </p:sp>
      <p:sp>
        <p:nvSpPr>
          <p:cNvPr id="4" name="Slide Number Placeholder 3"/>
          <p:cNvSpPr>
            <a:spLocks noGrp="1"/>
          </p:cNvSpPr>
          <p:nvPr>
            <p:ph type="sldNum" sz="quarter" idx="5"/>
          </p:nvPr>
        </p:nvSpPr>
        <p:spPr/>
        <p:txBody>
          <a:bodyPr/>
          <a:lstStyle/>
          <a:p>
            <a:fld id="{107266E5-EFEC-4387-B8AC-8EC2A742F3FF}" type="slidenum">
              <a:rPr lang="en-US" smtClean="0"/>
              <a:t>2</a:t>
            </a:fld>
            <a:endParaRPr lang="en-US"/>
          </a:p>
        </p:txBody>
      </p:sp>
    </p:spTree>
    <p:extLst>
      <p:ext uri="{BB962C8B-B14F-4D97-AF65-F5344CB8AC3E}">
        <p14:creationId xmlns:p14="http://schemas.microsoft.com/office/powerpoint/2010/main" val="2532167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Revaluation changes how the existing tax burden is distributed. Because different property types and neighborhoods do not change in value at the same rate, some taxpayers will pay a larger share and others a smaller share.</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3</a:t>
            </a:fld>
            <a:endParaRPr lang="en-US"/>
          </a:p>
        </p:txBody>
      </p:sp>
    </p:spTree>
    <p:extLst>
      <p:ext uri="{BB962C8B-B14F-4D97-AF65-F5344CB8AC3E}">
        <p14:creationId xmlns:p14="http://schemas.microsoft.com/office/powerpoint/2010/main" val="1140635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Manchester already offers several programs for seniors, people with disabilities, veterans, and renters. Each program has its own eligibility rules and serves a specific purpose.</a:t>
            </a:r>
            <a:r>
              <a:rPr lang="en-US" dirty="0"/>
              <a:t>. </a:t>
            </a:r>
          </a:p>
        </p:txBody>
      </p:sp>
      <p:sp>
        <p:nvSpPr>
          <p:cNvPr id="4" name="Slide Number Placeholder 3"/>
          <p:cNvSpPr>
            <a:spLocks noGrp="1"/>
          </p:cNvSpPr>
          <p:nvPr>
            <p:ph type="sldNum" sz="quarter" idx="5"/>
          </p:nvPr>
        </p:nvSpPr>
        <p:spPr/>
        <p:txBody>
          <a:bodyPr/>
          <a:lstStyle/>
          <a:p>
            <a:fld id="{107266E5-EFEC-4387-B8AC-8EC2A742F3FF}" type="slidenum">
              <a:rPr lang="en-US" smtClean="0"/>
              <a:t>4</a:t>
            </a:fld>
            <a:endParaRPr lang="en-US"/>
          </a:p>
        </p:txBody>
      </p:sp>
    </p:spTree>
    <p:extLst>
      <p:ext uri="{BB962C8B-B14F-4D97-AF65-F5344CB8AC3E}">
        <p14:creationId xmlns:p14="http://schemas.microsoft.com/office/powerpoint/2010/main" val="1679174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existing programs were intentionally targeted and were not designed to offset revaluation changes.</a:t>
            </a:r>
            <a:r>
              <a:rPr lang="en-US" sz="1200" b="0" i="0" kern="1200" dirty="0">
                <a:solidFill>
                  <a:schemeClr val="tx1"/>
                </a:solidFill>
                <a:effectLst/>
                <a:latin typeface="+mn-lt"/>
                <a:ea typeface="+mn-ea"/>
                <a:cs typeface="+mn-cs"/>
              </a:rPr>
              <a:t> They also do not reach every household that may have difficulty absorbing a tax increase.</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5</a:t>
            </a:fld>
            <a:endParaRPr lang="en-US"/>
          </a:p>
        </p:txBody>
      </p:sp>
    </p:spTree>
    <p:extLst>
      <p:ext uri="{BB962C8B-B14F-4D97-AF65-F5344CB8AC3E}">
        <p14:creationId xmlns:p14="http://schemas.microsoft.com/office/powerpoint/2010/main" val="2911675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Even if the new mill rate raises the same total revenue, individual tax bills will change. The result for each property will depend on how its value changed compared with the rest of the Grand List.</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6</a:t>
            </a:fld>
            <a:endParaRPr lang="en-US"/>
          </a:p>
        </p:txBody>
      </p:sp>
    </p:spTree>
    <p:extLst>
      <p:ext uri="{BB962C8B-B14F-4D97-AF65-F5344CB8AC3E}">
        <p14:creationId xmlns:p14="http://schemas.microsoft.com/office/powerpoint/2010/main" val="4264651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Board has several ways to respond to the overall budget and tax impact. Tonight we are focusing mainly on phase-in and the homestead exemption, but those choices should be considered alongside the other options shown here. The options are listed from top to bottom, beginning with those that offer the greatest budget flexibility and moving toward those that involve more targeted relief, tax shifts, or administrative complexity.</a:t>
            </a:r>
          </a:p>
        </p:txBody>
      </p:sp>
      <p:sp>
        <p:nvSpPr>
          <p:cNvPr id="4" name="Slide Number Placeholder 3"/>
          <p:cNvSpPr>
            <a:spLocks noGrp="1"/>
          </p:cNvSpPr>
          <p:nvPr>
            <p:ph type="sldNum" sz="quarter" idx="5"/>
          </p:nvPr>
        </p:nvSpPr>
        <p:spPr/>
        <p:txBody>
          <a:bodyPr/>
          <a:lstStyle/>
          <a:p>
            <a:fld id="{107266E5-EFEC-4387-B8AC-8EC2A742F3FF}" type="slidenum">
              <a:rPr lang="en-US" smtClean="0"/>
              <a:t>7</a:t>
            </a:fld>
            <a:endParaRPr lang="en-US"/>
          </a:p>
        </p:txBody>
      </p:sp>
    </p:spTree>
    <p:extLst>
      <p:ext uri="{BB962C8B-B14F-4D97-AF65-F5344CB8AC3E}">
        <p14:creationId xmlns:p14="http://schemas.microsoft.com/office/powerpoint/2010/main" val="1813078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phase-in spreads assessment changes over several years instead of applying the full new value at once. It can soften the first-year impact, but it delays rather than removes the remaining adjustment.</a:t>
            </a:r>
          </a:p>
          <a:p>
            <a:r>
              <a:rPr lang="en-US" dirty="0"/>
              <a:t>There were only 8 phase-in towns out of 169 towns over 5 years, including Waterbury, Bloomfield, Hamden and Torrington. Canton, Norwalk, Wethersfield and Windsor were the others.</a:t>
            </a:r>
          </a:p>
        </p:txBody>
      </p:sp>
      <p:sp>
        <p:nvSpPr>
          <p:cNvPr id="4" name="Slide Number Placeholder 3"/>
          <p:cNvSpPr>
            <a:spLocks noGrp="1"/>
          </p:cNvSpPr>
          <p:nvPr>
            <p:ph type="sldNum" sz="quarter" idx="5"/>
          </p:nvPr>
        </p:nvSpPr>
        <p:spPr/>
        <p:txBody>
          <a:bodyPr/>
          <a:lstStyle/>
          <a:p>
            <a:fld id="{107266E5-EFEC-4387-B8AC-8EC2A742F3FF}" type="slidenum">
              <a:rPr lang="en-US" smtClean="0"/>
              <a:t>8</a:t>
            </a:fld>
            <a:endParaRPr lang="en-US"/>
          </a:p>
        </p:txBody>
      </p:sp>
    </p:spTree>
    <p:extLst>
      <p:ext uri="{BB962C8B-B14F-4D97-AF65-F5344CB8AC3E}">
        <p14:creationId xmlns:p14="http://schemas.microsoft.com/office/powerpoint/2010/main" val="168416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phase-in can cause similar properties to be taxed differently during the transition because their increases may be phased in by different amounts. That temporary difference is one of the central trade-offs the Board would need to consider.</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9</a:t>
            </a:fld>
            <a:endParaRPr lang="en-US"/>
          </a:p>
        </p:txBody>
      </p:sp>
    </p:spTree>
    <p:extLst>
      <p:ext uri="{BB962C8B-B14F-4D97-AF65-F5344CB8AC3E}">
        <p14:creationId xmlns:p14="http://schemas.microsoft.com/office/powerpoint/2010/main" val="3923954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Once adopted, a phase-in becomes a multi-year commitment that affects future budgets as well as the current one. It can also make the underlying growth in the Grand List less visible during the phase-in period.</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10</a:t>
            </a:fld>
            <a:endParaRPr lang="en-US"/>
          </a:p>
        </p:txBody>
      </p:sp>
    </p:spTree>
    <p:extLst>
      <p:ext uri="{BB962C8B-B14F-4D97-AF65-F5344CB8AC3E}">
        <p14:creationId xmlns:p14="http://schemas.microsoft.com/office/powerpoint/2010/main" val="3224247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r>
              <a:rPr lang="en-US" sz="1200" b="0" i="0" kern="1200" dirty="0">
                <a:solidFill>
                  <a:schemeClr val="tx1"/>
                </a:solidFill>
                <a:effectLst/>
                <a:latin typeface="+mn-lt"/>
                <a:ea typeface="+mn-ea"/>
                <a:cs typeface="+mn-cs"/>
              </a:rPr>
              <a:t>As explained, a phase-in spreads the changes of residential assessments over time, but it does not reduce the amount of annual revenue needed. </a:t>
            </a:r>
            <a:r>
              <a:rPr lang="en-US" dirty="0"/>
              <a:t>Because Manchester's motor vehicle rate is already at the state cap, car taxes can’t absorb any of this shift. Commercial real estate and taxable personal property would be impacted by the increase.</a:t>
            </a:r>
          </a:p>
          <a:p>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11</a:t>
            </a:fld>
            <a:endParaRPr lang="en-US"/>
          </a:p>
        </p:txBody>
      </p:sp>
    </p:spTree>
    <p:extLst>
      <p:ext uri="{BB962C8B-B14F-4D97-AF65-F5344CB8AC3E}">
        <p14:creationId xmlns:p14="http://schemas.microsoft.com/office/powerpoint/2010/main" val="1106975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We personally reached out to towns that have recently done a phase in. Bloomfield, Hamden, Torrington, Wethersfield, Windsor consistently reported that taxpayers had prepared for the full revaluation increase and were pleasantly surprised by the softer landing in Year 1. </a:t>
            </a:r>
            <a:r>
              <a:rPr lang="en-US" sz="1200" b="0" i="0" kern="1200" dirty="0">
                <a:solidFill>
                  <a:schemeClr val="tx1"/>
                </a:solidFill>
                <a:effectLst/>
                <a:latin typeface="+mn-lt"/>
                <a:ea typeface="+mn-ea"/>
                <a:cs typeface="+mn-cs"/>
              </a:rPr>
              <a:t>They also reported more confusion and frustration in later years when values and taxes continued to rise, along with ongoing communication and budgeting challenges. </a:t>
            </a:r>
            <a:r>
              <a:rPr lang="en-US" dirty="0"/>
              <a:t>By Year 2, many taxpayers had forgotten the phase-in explanation and did not expect another automatic increase. Annual notices from their mortgage companies about increasing their escrow also drive a lot of inquires and frustration.</a:t>
            </a:r>
          </a:p>
        </p:txBody>
      </p:sp>
      <p:sp>
        <p:nvSpPr>
          <p:cNvPr id="4" name="Slide Number Placeholder 3"/>
          <p:cNvSpPr>
            <a:spLocks noGrp="1"/>
          </p:cNvSpPr>
          <p:nvPr>
            <p:ph type="sldNum" sz="quarter" idx="5"/>
          </p:nvPr>
        </p:nvSpPr>
        <p:spPr/>
        <p:txBody>
          <a:bodyPr/>
          <a:lstStyle/>
          <a:p>
            <a:fld id="{107266E5-EFEC-4387-B8AC-8EC2A742F3FF}" type="slidenum">
              <a:rPr lang="en-US" smtClean="0"/>
              <a:t>12</a:t>
            </a:fld>
            <a:endParaRPr lang="en-US"/>
          </a:p>
        </p:txBody>
      </p:sp>
    </p:spTree>
    <p:extLst>
      <p:ext uri="{BB962C8B-B14F-4D97-AF65-F5344CB8AC3E}">
        <p14:creationId xmlns:p14="http://schemas.microsoft.com/office/powerpoint/2010/main" val="457753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t>Standard operations only require mailing assessment notices to properties with active changes (such as new permits). A phase-in requires mailing a new assessment notice to all residential accounts every single year of the cycle.</a:t>
            </a:r>
            <a:r>
              <a:rPr lang="en-US" sz="1200" kern="1200" dirty="0">
                <a:solidFill>
                  <a:schemeClr val="tx1"/>
                </a:solidFill>
                <a:effectLst/>
                <a:latin typeface="+mn-lt"/>
                <a:ea typeface="+mn-ea"/>
                <a:cs typeface="+mn-cs"/>
              </a:rPr>
              <a:t> Another point of confusion for taxpayers is the timing between the assessment notices in January, the June/July tax bills, and the October escrow notice from their mortgage company.  They become confused about which year is being taxed, particularly when you add the application dates for exemption programs, and which year they applied 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13</a:t>
            </a:fld>
            <a:endParaRPr lang="en-US"/>
          </a:p>
        </p:txBody>
      </p:sp>
    </p:spTree>
    <p:extLst>
      <p:ext uri="{BB962C8B-B14F-4D97-AF65-F5344CB8AC3E}">
        <p14:creationId xmlns:p14="http://schemas.microsoft.com/office/powerpoint/2010/main" val="3696748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phase-in schedule is established at the beginning of the program, but the real estate market may change before the schedule ends. If the market weakens while phased values continue to rise, the Town should expect additional questions and possible appeals.</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14</a:t>
            </a:fld>
            <a:endParaRPr lang="en-US"/>
          </a:p>
        </p:txBody>
      </p:sp>
    </p:spTree>
    <p:extLst>
      <p:ext uri="{BB962C8B-B14F-4D97-AF65-F5344CB8AC3E}">
        <p14:creationId xmlns:p14="http://schemas.microsoft.com/office/powerpoint/2010/main" val="103790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From an operational standpoint, there is no automated software feature. Adjustments for any value-changing residential building permit would be manually keyed every year. It’s a complicated and labor-intensive process, and then requires an explanation to our taxpayers. One assessor shared a specific example of this complicated process using a real example from their phase-in.</a:t>
            </a:r>
          </a:p>
          <a:p>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15</a:t>
            </a:fld>
            <a:endParaRPr lang="en-US"/>
          </a:p>
        </p:txBody>
      </p:sp>
    </p:spTree>
    <p:extLst>
      <p:ext uri="{BB962C8B-B14F-4D97-AF65-F5344CB8AC3E}">
        <p14:creationId xmlns:p14="http://schemas.microsoft.com/office/powerpoint/2010/main" val="4198038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While a phase-in aims to smooth out sudden residential real estate spikes for homeowners, it immediately distorts other parts of Manchester's Grand List. Because a phase-in temporarily suppresses the full growth of the real estate portion of the Grand List, the Town must artificially inflate the mill rate for assets that are not phased-in to generate the same required revenue. </a:t>
            </a:r>
            <a:r>
              <a:rPr lang="en-US" sz="1200" b="0" i="0" kern="1200" dirty="0">
                <a:solidFill>
                  <a:schemeClr val="tx1"/>
                </a:solidFill>
                <a:effectLst/>
                <a:latin typeface="+mn-lt"/>
                <a:ea typeface="+mn-ea"/>
                <a:cs typeface="+mn-cs"/>
              </a:rPr>
              <a:t>If the Board wishes to consider a phase-in, the length of the program, communication plan, and experience of other towns should all be reviewed.</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17</a:t>
            </a:fld>
            <a:endParaRPr lang="en-US"/>
          </a:p>
        </p:txBody>
      </p:sp>
    </p:spTree>
    <p:extLst>
      <p:ext uri="{BB962C8B-B14F-4D97-AF65-F5344CB8AC3E}">
        <p14:creationId xmlns:p14="http://schemas.microsoft.com/office/powerpoint/2010/main" val="3549317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percentage option is applicable to owner-occ single-family and two-family dwellings as well as condos and the like. The $50k flat exemption, enacted by PA 26-68, Sec 224-5 is an option available starting in the 2027 grand list year (2029 FY), it’s not applicable to two-family dwellings, and has a November 1 deadline for the OPM prescribed annual form.  These </a:t>
            </a:r>
            <a:r>
              <a:rPr lang="en-US" sz="1200" b="0" i="0" kern="1200" dirty="0">
                <a:solidFill>
                  <a:schemeClr val="tx1"/>
                </a:solidFill>
                <a:effectLst/>
                <a:latin typeface="+mn-lt"/>
                <a:ea typeface="+mn-ea"/>
                <a:cs typeface="+mn-cs"/>
              </a:rPr>
              <a:t>options work differently and cannot both be offered for the same assessment year.</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18</a:t>
            </a:fld>
            <a:endParaRPr lang="en-US"/>
          </a:p>
        </p:txBody>
      </p:sp>
    </p:spTree>
    <p:extLst>
      <p:ext uri="{BB962C8B-B14F-4D97-AF65-F5344CB8AC3E}">
        <p14:creationId xmlns:p14="http://schemas.microsoft.com/office/powerpoint/2010/main" val="55502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percentage exemption favors higher valued properties while the fixed exemption favors lower valued properties. There is no established way to determine which residential properties are owner-occupied. The owner-occupancy statistics were based on census data compiled by CCM </a:t>
            </a:r>
            <a:r>
              <a:rPr lang="en-US" dirty="0" err="1"/>
              <a:t>DataHub</a:t>
            </a:r>
            <a:r>
              <a:rPr lang="en-US" dirty="0"/>
              <a:t>. Actual verification criteria would need to be established by the Board. This verification would not be without its own challenges.</a:t>
            </a:r>
          </a:p>
        </p:txBody>
      </p:sp>
      <p:sp>
        <p:nvSpPr>
          <p:cNvPr id="4" name="Slide Number Placeholder 3"/>
          <p:cNvSpPr>
            <a:spLocks noGrp="1"/>
          </p:cNvSpPr>
          <p:nvPr>
            <p:ph type="sldNum" sz="quarter" idx="5"/>
          </p:nvPr>
        </p:nvSpPr>
        <p:spPr/>
        <p:txBody>
          <a:bodyPr/>
          <a:lstStyle/>
          <a:p>
            <a:fld id="{107266E5-EFEC-4387-B8AC-8EC2A742F3FF}" type="slidenum">
              <a:rPr lang="en-US" smtClean="0"/>
              <a:t>19</a:t>
            </a:fld>
            <a:endParaRPr lang="en-US"/>
          </a:p>
        </p:txBody>
      </p:sp>
    </p:spTree>
    <p:extLst>
      <p:ext uri="{BB962C8B-B14F-4D97-AF65-F5344CB8AC3E}">
        <p14:creationId xmlns:p14="http://schemas.microsoft.com/office/powerpoint/2010/main" val="17151218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Manchester's mix of homeowners and renters is important because the direct benefit goes only to qualifying owner-occupied properties. The Board should also consider who would carry the remaining tax burden and what resources would be required to administer the program.</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20</a:t>
            </a:fld>
            <a:endParaRPr lang="en-US"/>
          </a:p>
        </p:txBody>
      </p:sp>
    </p:spTree>
    <p:extLst>
      <p:ext uri="{BB962C8B-B14F-4D97-AF65-F5344CB8AC3E}">
        <p14:creationId xmlns:p14="http://schemas.microsoft.com/office/powerpoint/2010/main" val="1649064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illustrative estimates, not final projections. For purposes of these examples, we applied Manchester’s 52% owner-occupancy rate to the residential Grand List to estimate a potentially eligible homestead base. The actual owner-occupied assessed value could be higher or lower because the 52% rate measures housing units, not assessed value.</a:t>
            </a:r>
          </a:p>
          <a:p>
            <a:r>
              <a:rPr lang="en-US" dirty="0"/>
              <a:t>The table shows the same pattern at three exemption levels. As the exemption increases, more assessed value is removed from the taxable Grand List. If the Town continues to raise the same real estate tax levy, the mill rate must increase to make up the difference.</a:t>
            </a:r>
          </a:p>
          <a:p>
            <a:r>
              <a:rPr lang="en-US" dirty="0"/>
              <a:t>At a 10% exemption, the illustrative revenue-neutral mill rate increases from 41 mills to approximately 42.47. At 20%, it increases to approximately 44.04 mills.</a:t>
            </a:r>
          </a:p>
          <a:p>
            <a:r>
              <a:rPr lang="en-US" dirty="0"/>
              <a:t>Qualifying homeowners would pay taxes on a reduced assessment, but the higher mill rate would apply to the property that remains taxable. The exemption therefore does not reduce the total amount collected. It redistributes part of the tax burden.</a:t>
            </a:r>
          </a:p>
          <a:p>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21</a:t>
            </a:fld>
            <a:endParaRPr lang="en-US"/>
          </a:p>
        </p:txBody>
      </p:sp>
    </p:spTree>
    <p:extLst>
      <p:ext uri="{BB962C8B-B14F-4D97-AF65-F5344CB8AC3E}">
        <p14:creationId xmlns:p14="http://schemas.microsoft.com/office/powerpoint/2010/main" val="3640235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Manchester already exempts a substantial amount of assessed value through state-required and locally adopted programs. This provides context for considering how another exemption would further reduce the taxable base and shift costs to the property that remains taxable.</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22</a:t>
            </a:fld>
            <a:endParaRPr lang="en-US"/>
          </a:p>
        </p:txBody>
      </p:sp>
    </p:spTree>
    <p:extLst>
      <p:ext uri="{BB962C8B-B14F-4D97-AF65-F5344CB8AC3E}">
        <p14:creationId xmlns:p14="http://schemas.microsoft.com/office/powerpoint/2010/main" val="1410245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direct benefit would go to qualifying homeowners. To raise the same revenue, apartment and commercial properties would generally pay more, and some of the apartment increase could ultimately be reflected in rents.</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23</a:t>
            </a:fld>
            <a:endParaRPr lang="en-US"/>
          </a:p>
        </p:txBody>
      </p:sp>
    </p:spTree>
    <p:extLst>
      <p:ext uri="{BB962C8B-B14F-4D97-AF65-F5344CB8AC3E}">
        <p14:creationId xmlns:p14="http://schemas.microsoft.com/office/powerpoint/2010/main" val="18634345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example shows the distributional question for the Board. The homeowner receives the direct reduction, while apartment and business properties contribute more through the higher mill rate; the policy choice is whether that result matches the population the Board intends to assist.</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24</a:t>
            </a:fld>
            <a:endParaRPr lang="en-US"/>
          </a:p>
        </p:txBody>
      </p:sp>
    </p:spTree>
    <p:extLst>
      <p:ext uri="{BB962C8B-B14F-4D97-AF65-F5344CB8AC3E}">
        <p14:creationId xmlns:p14="http://schemas.microsoft.com/office/powerpoint/2010/main" val="2476825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full results of the 2026 revaluation will not be known until hearings are complete and the Grand List is signed. Waiting would allow the Board to evaluate actual revaluation results together with the still-developing effects of motor vehicle and personal property legislation.</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25</a:t>
            </a:fld>
            <a:endParaRPr lang="en-US"/>
          </a:p>
        </p:txBody>
      </p:sp>
    </p:spTree>
    <p:extLst>
      <p:ext uri="{BB962C8B-B14F-4D97-AF65-F5344CB8AC3E}">
        <p14:creationId xmlns:p14="http://schemas.microsoft.com/office/powerpoint/2010/main" val="2271931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Adoption would be the beginning of the process. The Board would still need to establish eligibility rules, create applications and establish the verification process, prepare staff and systems, and explain both the benefit and the resulting tax shift to the public.</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26</a:t>
            </a:fld>
            <a:endParaRPr lang="en-US"/>
          </a:p>
        </p:txBody>
      </p:sp>
    </p:spTree>
    <p:extLst>
      <p:ext uri="{BB962C8B-B14F-4D97-AF65-F5344CB8AC3E}">
        <p14:creationId xmlns:p14="http://schemas.microsoft.com/office/powerpoint/2010/main" val="1390670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options do not require an immediate decision. The Board can wait until the revaluation is complete and the actual tax-base impacts are known. At that point, it would have better information to determine whether any additional policy response is needed.</a:t>
            </a:r>
          </a:p>
        </p:txBody>
      </p:sp>
      <p:sp>
        <p:nvSpPr>
          <p:cNvPr id="4" name="Slide Number Placeholder 3"/>
          <p:cNvSpPr>
            <a:spLocks noGrp="1"/>
          </p:cNvSpPr>
          <p:nvPr>
            <p:ph type="sldNum" sz="quarter" idx="5"/>
          </p:nvPr>
        </p:nvSpPr>
        <p:spPr/>
        <p:txBody>
          <a:bodyPr/>
          <a:lstStyle/>
          <a:p>
            <a:fld id="{107266E5-EFEC-4387-B8AC-8EC2A742F3FF}" type="slidenum">
              <a:rPr lang="en-US" smtClean="0"/>
              <a:t>27</a:t>
            </a:fld>
            <a:endParaRPr lang="en-US"/>
          </a:p>
        </p:txBody>
      </p:sp>
    </p:spTree>
    <p:extLst>
      <p:ext uri="{BB962C8B-B14F-4D97-AF65-F5344CB8AC3E}">
        <p14:creationId xmlns:p14="http://schemas.microsoft.com/office/powerpoint/2010/main" val="2629895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homestead exemption would provide a visible benefit to qualifying homeowners, but it would redistribute rather than reduce the total tax burden. Manchester’s owner-occupancy rate is low, ranking 18th lowest among Connecticut municipalities in the data used for this analysis. That means a large share of Manchester residents are renters and would receive no direct benefit. In addition, a percentage exemption is not based on income and provides a larger dollar reduction to higher-assessed homes. These factors are important when considering whether the program would reach the population the Board intends to assist. East Windsor recently adopted a 15% exemption, but its 69% owner-occupancy rate and housing characteristics are very different. Its experience may be informative, but the scale, housing mix, administrative workload, and distribution of the tax burden would not be comparable to Manchester.</a:t>
            </a:r>
          </a:p>
        </p:txBody>
      </p:sp>
      <p:sp>
        <p:nvSpPr>
          <p:cNvPr id="4" name="Slide Number Placeholder 3"/>
          <p:cNvSpPr>
            <a:spLocks noGrp="1"/>
          </p:cNvSpPr>
          <p:nvPr>
            <p:ph type="sldNum" sz="quarter" idx="5"/>
          </p:nvPr>
        </p:nvSpPr>
        <p:spPr/>
        <p:txBody>
          <a:bodyPr/>
          <a:lstStyle/>
          <a:p>
            <a:fld id="{107266E5-EFEC-4387-B8AC-8EC2A742F3FF}" type="slidenum">
              <a:rPr lang="en-US" smtClean="0"/>
              <a:t>28</a:t>
            </a:fld>
            <a:endParaRPr lang="en-US"/>
          </a:p>
        </p:txBody>
      </p:sp>
    </p:spTree>
    <p:extLst>
      <p:ext uri="{BB962C8B-B14F-4D97-AF65-F5344CB8AC3E}">
        <p14:creationId xmlns:p14="http://schemas.microsoft.com/office/powerpoint/2010/main" val="1556368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Revaluation is already a significant and sensitive change for taxpayers. Any phase-in or new exemption should be evaluated not only for its immediate benefit, but also for the tax shifts, administrative work, and added complexity it would create.</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29</a:t>
            </a:fld>
            <a:endParaRPr lang="en-US"/>
          </a:p>
        </p:txBody>
      </p:sp>
    </p:spTree>
    <p:extLst>
      <p:ext uri="{BB962C8B-B14F-4D97-AF65-F5344CB8AC3E}">
        <p14:creationId xmlns:p14="http://schemas.microsoft.com/office/powerpoint/2010/main" val="5894073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That concludes our overview. We are happy to answer questions or provide additional analysis as the Board considers these options.</a:t>
            </a:r>
            <a:endParaRPr lang="en-US" dirty="0"/>
          </a:p>
        </p:txBody>
      </p:sp>
      <p:sp>
        <p:nvSpPr>
          <p:cNvPr id="4" name="Slide Number Placeholder 3"/>
          <p:cNvSpPr>
            <a:spLocks noGrp="1"/>
          </p:cNvSpPr>
          <p:nvPr>
            <p:ph type="sldNum" sz="quarter" idx="5"/>
          </p:nvPr>
        </p:nvSpPr>
        <p:spPr/>
        <p:txBody>
          <a:bodyPr/>
          <a:lstStyle/>
          <a:p>
            <a:fld id="{107266E5-EFEC-4387-B8AC-8EC2A742F3FF}" type="slidenum">
              <a:rPr lang="en-US" smtClean="0"/>
              <a:t>30</a:t>
            </a:fld>
            <a:endParaRPr lang="en-US"/>
          </a:p>
        </p:txBody>
      </p:sp>
    </p:spTree>
    <p:extLst>
      <p:ext uri="{BB962C8B-B14F-4D97-AF65-F5344CB8AC3E}">
        <p14:creationId xmlns:p14="http://schemas.microsoft.com/office/powerpoint/2010/main" val="816737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916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14531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561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85868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50035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93143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80022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7958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3000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51897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6768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BCAD085-E8A6-8845-BD4E-CB4CCA059FC4}" type="datetimeFigureOut">
              <a:rPr lang="en-US" smtClean="0"/>
              <a:t>8/31/2026</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1FF6DA9-008F-8B48-92A6-B652298478BF}" type="slidenum">
              <a:rPr lang="en-US" smtClean="0"/>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945235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viethconsulting.com/members/forum/open_attachment.php?att_id=52290281" TargetMode="Externa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5.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29.png"/><Relationship Id="rId7" Type="http://schemas.openxmlformats.org/officeDocument/2006/relationships/diagramColors" Target="../diagrams/colors18.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20.xml"/><Relationship Id="rId3" Type="http://schemas.microsoft.com/office/2018/10/relationships/comments" Target="../comments/modernComment_10F_0.xml"/><Relationship Id="rId7" Type="http://schemas.openxmlformats.org/officeDocument/2006/relationships/diagramColors" Target="../diagrams/colors20.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 Id="rId9" Type="http://schemas.openxmlformats.org/officeDocument/2006/relationships/chart" Target="../charts/char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9" name="Straight Connector 28">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9141544"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505" y="1814574"/>
            <a:ext cx="5570417" cy="3228207"/>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1444" y="620720"/>
            <a:ext cx="5492423"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34918" y="1105351"/>
            <a:ext cx="4765475" cy="3023981"/>
          </a:xfrm>
        </p:spPr>
        <p:txBody>
          <a:bodyPr vert="horz" lIns="91440" tIns="45720" rIns="91440" bIns="45720" rtlCol="0" anchor="b">
            <a:normAutofit/>
          </a:bodyPr>
          <a:lstStyle/>
          <a:p>
            <a:r>
              <a:rPr lang="en-US" sz="4200" spc="200" dirty="0">
                <a:solidFill>
                  <a:srgbClr val="FFFFFF"/>
                </a:solidFill>
              </a:rPr>
              <a:t>PREPARING FOR THE 2026 REVALUATION</a:t>
            </a:r>
          </a:p>
        </p:txBody>
      </p:sp>
      <p:sp>
        <p:nvSpPr>
          <p:cNvPr id="3" name="Content Placeholder 2"/>
          <p:cNvSpPr>
            <a:spLocks noGrp="1"/>
          </p:cNvSpPr>
          <p:nvPr>
            <p:ph idx="1"/>
          </p:nvPr>
        </p:nvSpPr>
        <p:spPr>
          <a:xfrm>
            <a:off x="3534918" y="4297556"/>
            <a:ext cx="4765476" cy="1433391"/>
          </a:xfrm>
        </p:spPr>
        <p:txBody>
          <a:bodyPr vert="horz" lIns="91440" tIns="45720" rIns="91440" bIns="45720" rtlCol="0" anchor="t">
            <a:normAutofit/>
          </a:bodyPr>
          <a:lstStyle/>
          <a:p>
            <a:pPr marL="0" indent="0">
              <a:lnSpc>
                <a:spcPct val="100000"/>
              </a:lnSpc>
              <a:spcBef>
                <a:spcPts val="0"/>
              </a:spcBef>
              <a:buNone/>
            </a:pPr>
            <a:r>
              <a:rPr lang="en-US" sz="1800" dirty="0">
                <a:solidFill>
                  <a:srgbClr val="FFFFFF"/>
                </a:solidFill>
              </a:rPr>
              <a:t>Overview of board options, taxpayer impact, implementation, and considerations for Manchester</a:t>
            </a:r>
          </a:p>
          <a:p>
            <a:pPr marL="0" indent="0">
              <a:lnSpc>
                <a:spcPct val="100000"/>
              </a:lnSpc>
              <a:spcBef>
                <a:spcPts val="0"/>
              </a:spcBef>
              <a:buNone/>
            </a:pPr>
            <a:r>
              <a:rPr lang="en-US" sz="1400" dirty="0">
                <a:solidFill>
                  <a:srgbClr val="FFFFFF"/>
                </a:solidFill>
              </a:rPr>
              <a:t>Presented by: Kimberly Lord, Director of Finance </a:t>
            </a:r>
          </a:p>
          <a:p>
            <a:pPr marL="0" indent="0">
              <a:lnSpc>
                <a:spcPct val="100000"/>
              </a:lnSpc>
              <a:spcBef>
                <a:spcPts val="0"/>
              </a:spcBef>
              <a:buNone/>
            </a:pPr>
            <a:r>
              <a:rPr lang="en-US" sz="1400" dirty="0">
                <a:solidFill>
                  <a:srgbClr val="FFFFFF"/>
                </a:solidFill>
              </a:rPr>
              <a:t>              and Tami Nomack, Director of Assessment</a:t>
            </a:r>
          </a:p>
          <a:p>
            <a:pPr marL="0" indent="0">
              <a:lnSpc>
                <a:spcPct val="100000"/>
              </a:lnSpc>
              <a:spcBef>
                <a:spcPts val="0"/>
              </a:spcBef>
              <a:buNone/>
            </a:pPr>
            <a:endParaRPr lang="en-US" sz="1800" dirty="0">
              <a:solidFill>
                <a:srgbClr val="FFFFFF"/>
              </a:solidFill>
            </a:endParaRPr>
          </a:p>
        </p:txBody>
      </p:sp>
      <p:cxnSp>
        <p:nvCxnSpPr>
          <p:cNvPr id="37" name="Straight Connector 36">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32199" y="4214336"/>
            <a:ext cx="384048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39" name="Rectangle 38">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000" y="-2"/>
            <a:ext cx="123444"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2601" y="643467"/>
            <a:ext cx="2561709" cy="5571066"/>
          </a:xfrm>
        </p:spPr>
        <p:txBody>
          <a:bodyPr>
            <a:normAutofit/>
          </a:bodyPr>
          <a:lstStyle/>
          <a:p>
            <a:r>
              <a:rPr lang="en-US" dirty="0">
                <a:solidFill>
                  <a:srgbClr val="FFFFFF"/>
                </a:solidFill>
              </a:rPr>
              <a:t>Purpose of revaluation</a:t>
            </a:r>
          </a:p>
        </p:txBody>
      </p:sp>
      <p:graphicFrame>
        <p:nvGraphicFramePr>
          <p:cNvPr id="5" name="Content Placeholder 2">
            <a:extLst>
              <a:ext uri="{FF2B5EF4-FFF2-40B4-BE49-F238E27FC236}">
                <a16:creationId xmlns:a16="http://schemas.microsoft.com/office/drawing/2014/main" id="{2036AD11-8751-CE26-EC49-4BC505523ACB}"/>
              </a:ext>
            </a:extLst>
          </p:cNvPr>
          <p:cNvGraphicFramePr>
            <a:graphicFrameLocks noGrp="1"/>
          </p:cNvGraphicFramePr>
          <p:nvPr>
            <p:ph idx="1"/>
            <p:extLst>
              <p:ext uri="{D42A27DB-BD31-4B8C-83A1-F6EECF244321}">
                <p14:modId xmlns:p14="http://schemas.microsoft.com/office/powerpoint/2010/main" val="1543650701"/>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2601" y="643467"/>
            <a:ext cx="2561709" cy="5571066"/>
          </a:xfrm>
        </p:spPr>
        <p:txBody>
          <a:bodyPr>
            <a:normAutofit/>
          </a:bodyPr>
          <a:lstStyle/>
          <a:p>
            <a:r>
              <a:rPr lang="en-US" dirty="0">
                <a:solidFill>
                  <a:srgbClr val="FFFFFF"/>
                </a:solidFill>
              </a:rPr>
              <a:t>Reality of revaluation</a:t>
            </a:r>
          </a:p>
        </p:txBody>
      </p:sp>
      <p:graphicFrame>
        <p:nvGraphicFramePr>
          <p:cNvPr id="5" name="Content Placeholder 2">
            <a:extLst>
              <a:ext uri="{FF2B5EF4-FFF2-40B4-BE49-F238E27FC236}">
                <a16:creationId xmlns:a16="http://schemas.microsoft.com/office/drawing/2014/main" id="{981645D6-8A4D-400B-CAC7-93489B8EEE4C}"/>
              </a:ext>
            </a:extLst>
          </p:cNvPr>
          <p:cNvGraphicFramePr>
            <a:graphicFrameLocks noGrp="1"/>
          </p:cNvGraphicFramePr>
          <p:nvPr>
            <p:ph idx="1"/>
            <p:extLst>
              <p:ext uri="{D42A27DB-BD31-4B8C-83A1-F6EECF244321}">
                <p14:modId xmlns:p14="http://schemas.microsoft.com/office/powerpoint/2010/main" val="275963901"/>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AAC386-A18D-4525-AD1B-4D227ED34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7404" y="643467"/>
            <a:ext cx="2604756" cy="5571066"/>
          </a:xfrm>
        </p:spPr>
        <p:txBody>
          <a:bodyPr>
            <a:normAutofit/>
          </a:bodyPr>
          <a:lstStyle/>
          <a:p>
            <a:r>
              <a:rPr lang="en-US" dirty="0"/>
              <a:t>Existing Tax relief programs</a:t>
            </a:r>
            <a:endParaRPr dirty="0"/>
          </a:p>
        </p:txBody>
      </p:sp>
      <p:cxnSp>
        <p:nvCxnSpPr>
          <p:cNvPr id="11" name="Straight Connector 10">
            <a:extLst>
              <a:ext uri="{FF2B5EF4-FFF2-40B4-BE49-F238E27FC236}">
                <a16:creationId xmlns:a16="http://schemas.microsoft.com/office/drawing/2014/main" id="{C34C4AD0-FE94-4E84-ACA6-CC5BF1A118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90097"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E3C7423-9B3F-9D78-8CC8-811BAFFD780D}"/>
              </a:ext>
            </a:extLst>
          </p:cNvPr>
          <p:cNvGraphicFramePr>
            <a:graphicFrameLocks noGrp="1"/>
          </p:cNvGraphicFramePr>
          <p:nvPr>
            <p:ph idx="1"/>
            <p:extLst>
              <p:ext uri="{D42A27DB-BD31-4B8C-83A1-F6EECF244321}">
                <p14:modId xmlns:p14="http://schemas.microsoft.com/office/powerpoint/2010/main" val="1662700938"/>
              </p:ext>
            </p:extLst>
          </p:nvPr>
        </p:nvGraphicFramePr>
        <p:xfrm>
          <a:off x="707231" y="933450"/>
          <a:ext cx="4947047" cy="4941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6013704" cy="1499616"/>
          </a:xfrm>
        </p:spPr>
        <p:txBody>
          <a:bodyPr>
            <a:normAutofit/>
          </a:bodyPr>
          <a:lstStyle/>
          <a:p>
            <a:r>
              <a:rPr lang="en-US" dirty="0"/>
              <a:t>Limitations of current programs</a:t>
            </a:r>
            <a:endParaRPr dirty="0"/>
          </a:p>
        </p:txBody>
      </p:sp>
      <p:sp>
        <p:nvSpPr>
          <p:cNvPr id="3" name="Content Placeholder 2"/>
          <p:cNvSpPr>
            <a:spLocks noGrp="1"/>
          </p:cNvSpPr>
          <p:nvPr>
            <p:ph idx="1"/>
          </p:nvPr>
        </p:nvSpPr>
        <p:spPr>
          <a:xfrm>
            <a:off x="768096" y="2286000"/>
            <a:ext cx="6013703" cy="4023360"/>
          </a:xfrm>
        </p:spPr>
        <p:txBody>
          <a:bodyPr>
            <a:normAutofit/>
          </a:bodyPr>
          <a:lstStyle/>
          <a:p>
            <a:pPr>
              <a:buFont typeface="Wingdings" panose="05000000000000000000" pitchFamily="2" charset="2"/>
              <a:buChar char="§"/>
            </a:pPr>
            <a:r>
              <a:rPr lang="en-US" dirty="0"/>
              <a:t>Programs are targeted by design</a:t>
            </a:r>
          </a:p>
          <a:p>
            <a:pPr>
              <a:buFont typeface="Wingdings" panose="05000000000000000000" pitchFamily="2" charset="2"/>
              <a:buChar char="§"/>
            </a:pPr>
            <a:r>
              <a:rPr lang="en-US" dirty="0"/>
              <a:t>Do not address broad tax shifts from revaluation</a:t>
            </a:r>
          </a:p>
          <a:p>
            <a:pPr>
              <a:buFont typeface="Wingdings" panose="05000000000000000000" pitchFamily="2" charset="2"/>
              <a:buChar char="§"/>
            </a:pPr>
            <a:r>
              <a:rPr lang="en-US" dirty="0"/>
              <a:t>Limited support for moderate-income households</a:t>
            </a:r>
          </a:p>
          <a:p>
            <a:pPr>
              <a:buFont typeface="Wingdings" panose="05000000000000000000" pitchFamily="2" charset="2"/>
              <a:buChar char="§"/>
            </a:pPr>
            <a:r>
              <a:rPr lang="en-US" dirty="0"/>
              <a:t>Do not address perception of tax increases</a:t>
            </a:r>
            <a:endParaRPr dirty="0"/>
          </a:p>
        </p:txBody>
      </p:sp>
      <p:sp>
        <p:nvSpPr>
          <p:cNvPr id="21" name="Rectangle 20">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7511" y="325601"/>
            <a:ext cx="171519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7511" y="4394539"/>
            <a:ext cx="171519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2601" y="643467"/>
            <a:ext cx="2561709" cy="5571066"/>
          </a:xfrm>
        </p:spPr>
        <p:txBody>
          <a:bodyPr>
            <a:normAutofit/>
          </a:bodyPr>
          <a:lstStyle/>
          <a:p>
            <a:r>
              <a:rPr lang="en-US" dirty="0">
                <a:solidFill>
                  <a:srgbClr val="FFFFFF"/>
                </a:solidFill>
              </a:rPr>
              <a:t>What to expect – fy28 budget</a:t>
            </a:r>
          </a:p>
        </p:txBody>
      </p:sp>
      <p:graphicFrame>
        <p:nvGraphicFramePr>
          <p:cNvPr id="5" name="Content Placeholder 2">
            <a:extLst>
              <a:ext uri="{FF2B5EF4-FFF2-40B4-BE49-F238E27FC236}">
                <a16:creationId xmlns:a16="http://schemas.microsoft.com/office/drawing/2014/main" id="{8ABF4B73-78EB-CD46-1E15-47B79EBD86C9}"/>
              </a:ext>
            </a:extLst>
          </p:cNvPr>
          <p:cNvGraphicFramePr>
            <a:graphicFrameLocks noGrp="1"/>
          </p:cNvGraphicFramePr>
          <p:nvPr>
            <p:ph idx="1"/>
            <p:extLst>
              <p:ext uri="{D42A27DB-BD31-4B8C-83A1-F6EECF244321}">
                <p14:modId xmlns:p14="http://schemas.microsoft.com/office/powerpoint/2010/main" val="369178287"/>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2601" y="643467"/>
            <a:ext cx="2561709" cy="5571066"/>
          </a:xfrm>
        </p:spPr>
        <p:txBody>
          <a:bodyPr>
            <a:normAutofit/>
          </a:bodyPr>
          <a:lstStyle/>
          <a:p>
            <a:r>
              <a:rPr lang="en-US" dirty="0">
                <a:solidFill>
                  <a:srgbClr val="FFFFFF"/>
                </a:solidFill>
              </a:rPr>
              <a:t>Policy and budget options available to the board</a:t>
            </a:r>
          </a:p>
        </p:txBody>
      </p:sp>
      <p:graphicFrame>
        <p:nvGraphicFramePr>
          <p:cNvPr id="5" name="Content Placeholder 2">
            <a:extLst>
              <a:ext uri="{FF2B5EF4-FFF2-40B4-BE49-F238E27FC236}">
                <a16:creationId xmlns:a16="http://schemas.microsoft.com/office/drawing/2014/main" id="{A74EA016-EBDD-296D-452C-8D4418E0E00B}"/>
              </a:ext>
            </a:extLst>
          </p:cNvPr>
          <p:cNvGraphicFramePr>
            <a:graphicFrameLocks noGrp="1"/>
          </p:cNvGraphicFramePr>
          <p:nvPr>
            <p:ph idx="1"/>
            <p:extLst>
              <p:ext uri="{D42A27DB-BD31-4B8C-83A1-F6EECF244321}">
                <p14:modId xmlns:p14="http://schemas.microsoft.com/office/powerpoint/2010/main" val="3611763257"/>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57D838-7796-5E2E-B611-E1E935207BF5}"/>
            </a:ext>
          </a:extLst>
        </p:cNvPr>
        <p:cNvGrpSpPr/>
        <p:nvPr/>
      </p:nvGrpSpPr>
      <p:grpSpPr>
        <a:xfrm>
          <a:off x="0" y="0"/>
          <a:ext cx="0" cy="0"/>
          <a:chOff x="0" y="0"/>
          <a:chExt cx="0" cy="0"/>
        </a:xfrm>
      </p:grpSpPr>
      <p:sp>
        <p:nvSpPr>
          <p:cNvPr id="8" name="Freeform 16">
            <a:extLst>
              <a:ext uri="{FF2B5EF4-FFF2-40B4-BE49-F238E27FC236}">
                <a16:creationId xmlns:a16="http://schemas.microsoft.com/office/drawing/2014/main" id="{0C33C94B-C8A4-1046-AFAA-C68B078B8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0" name="Rectangle 9">
            <a:extLst>
              <a:ext uri="{FF2B5EF4-FFF2-40B4-BE49-F238E27FC236}">
                <a16:creationId xmlns:a16="http://schemas.microsoft.com/office/drawing/2014/main" id="{88C2BF30-AE2E-0EA9-0945-209BFF2C2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20515" y="643461"/>
            <a:ext cx="5740884"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9FE4C3DC-DBCA-01D9-E896-D77DA55F2065}"/>
              </a:ext>
            </a:extLst>
          </p:cNvPr>
          <p:cNvSpPr>
            <a:spLocks noGrp="1"/>
          </p:cNvSpPr>
          <p:nvPr>
            <p:ph type="title"/>
          </p:nvPr>
        </p:nvSpPr>
        <p:spPr>
          <a:xfrm>
            <a:off x="3164852" y="4735775"/>
            <a:ext cx="5255248" cy="1245732"/>
          </a:xfrm>
        </p:spPr>
        <p:txBody>
          <a:bodyPr anchor="t">
            <a:normAutofit/>
          </a:bodyPr>
          <a:lstStyle/>
          <a:p>
            <a:r>
              <a:rPr lang="en-US" dirty="0">
                <a:solidFill>
                  <a:srgbClr val="FFFFFF"/>
                </a:solidFill>
              </a:rPr>
              <a:t>phase-in assessments</a:t>
            </a:r>
          </a:p>
        </p:txBody>
      </p:sp>
      <p:sp>
        <p:nvSpPr>
          <p:cNvPr id="12" name="Freeform 18">
            <a:extLst>
              <a:ext uri="{FF2B5EF4-FFF2-40B4-BE49-F238E27FC236}">
                <a16:creationId xmlns:a16="http://schemas.microsoft.com/office/drawing/2014/main" id="{6A9C2B7B-207F-1EB4-47E4-4C713B9180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3434" y="2290355"/>
            <a:ext cx="5571069" cy="2277283"/>
          </a:xfrm>
          <a:custGeom>
            <a:avLst/>
            <a:gdLst>
              <a:gd name="connsiteX0" fmla="*/ 5215514 w 5851096"/>
              <a:gd name="connsiteY0" fmla="*/ 659222 h 3089525"/>
              <a:gd name="connsiteX1" fmla="*/ 5783878 w 5851096"/>
              <a:gd name="connsiteY1" fmla="*/ 1223782 h 3089525"/>
              <a:gd name="connsiteX2" fmla="*/ 5215514 w 5851096"/>
              <a:gd name="connsiteY2" fmla="*/ 659222 h 3089525"/>
              <a:gd name="connsiteX3" fmla="*/ 5215514 w 5851096"/>
              <a:gd name="connsiteY3" fmla="*/ 2417442 h 3089525"/>
              <a:gd name="connsiteX4" fmla="*/ 5783878 w 5851096"/>
              <a:gd name="connsiteY4" fmla="*/ 2982001 h 3089525"/>
              <a:gd name="connsiteX5" fmla="*/ 5215514 w 5851096"/>
              <a:gd name="connsiteY5" fmla="*/ 2417442 h 3089525"/>
              <a:gd name="connsiteX6" fmla="*/ 5215512 w 5851096"/>
              <a:gd name="connsiteY6" fmla="*/ 2107862 h 3089525"/>
              <a:gd name="connsiteX7" fmla="*/ 5783876 w 5851096"/>
              <a:gd name="connsiteY7" fmla="*/ 1547735 h 3089525"/>
              <a:gd name="connsiteX8" fmla="*/ 5215512 w 5851096"/>
              <a:gd name="connsiteY8" fmla="*/ 2107862 h 3089525"/>
              <a:gd name="connsiteX9" fmla="*/ 5065535 w 5851096"/>
              <a:gd name="connsiteY9" fmla="*/ 521483 h 3089525"/>
              <a:gd name="connsiteX10" fmla="*/ 5066157 w 5851096"/>
              <a:gd name="connsiteY10" fmla="*/ 509629 h 3089525"/>
              <a:gd name="connsiteX11" fmla="*/ 5066678 w 5851096"/>
              <a:gd name="connsiteY11" fmla="*/ 509663 h 3089525"/>
              <a:gd name="connsiteX12" fmla="*/ 5066705 w 5851096"/>
              <a:gd name="connsiteY12" fmla="*/ 509151 h 3089525"/>
              <a:gd name="connsiteX13" fmla="*/ 5084580 w 5851096"/>
              <a:gd name="connsiteY13" fmla="*/ 510833 h 3089525"/>
              <a:gd name="connsiteX14" fmla="*/ 5184444 w 5851096"/>
              <a:gd name="connsiteY14" fmla="*/ 520226 h 3089525"/>
              <a:gd name="connsiteX15" fmla="*/ 5201405 w 5851096"/>
              <a:gd name="connsiteY15" fmla="*/ 521820 h 3089525"/>
              <a:gd name="connsiteX16" fmla="*/ 5201527 w 5851096"/>
              <a:gd name="connsiteY16" fmla="*/ 523010 h 3089525"/>
              <a:gd name="connsiteX17" fmla="*/ 5841311 w 5851096"/>
              <a:gd name="connsiteY17" fmla="*/ 983324 h 3089525"/>
              <a:gd name="connsiteX18" fmla="*/ 5851096 w 5851096"/>
              <a:gd name="connsiteY18" fmla="*/ 1006985 h 3089525"/>
              <a:gd name="connsiteX19" fmla="*/ 5851096 w 5851096"/>
              <a:gd name="connsiteY19" fmla="*/ 1366179 h 3089525"/>
              <a:gd name="connsiteX20" fmla="*/ 5814952 w 5851096"/>
              <a:gd name="connsiteY20" fmla="*/ 1362779 h 3089525"/>
              <a:gd name="connsiteX21" fmla="*/ 5797987 w 5851096"/>
              <a:gd name="connsiteY21" fmla="*/ 1361184 h 3089525"/>
              <a:gd name="connsiteX22" fmla="*/ 5797866 w 5851096"/>
              <a:gd name="connsiteY22" fmla="*/ 1359994 h 3089525"/>
              <a:gd name="connsiteX23" fmla="*/ 5075873 w 5851096"/>
              <a:gd name="connsiteY23" fmla="*/ 641878 h 3089525"/>
              <a:gd name="connsiteX24" fmla="*/ 5075344 w 5851096"/>
              <a:gd name="connsiteY24" fmla="*/ 641812 h 3089525"/>
              <a:gd name="connsiteX25" fmla="*/ 5074781 w 5851096"/>
              <a:gd name="connsiteY25" fmla="*/ 634895 h 3089525"/>
              <a:gd name="connsiteX26" fmla="*/ 5066970 w 5851096"/>
              <a:gd name="connsiteY26" fmla="*/ 539073 h 3089525"/>
              <a:gd name="connsiteX27" fmla="*/ 5065535 w 5851096"/>
              <a:gd name="connsiteY27" fmla="*/ 521483 h 3089525"/>
              <a:gd name="connsiteX28" fmla="*/ 5065535 w 5851096"/>
              <a:gd name="connsiteY28" fmla="*/ 2279702 h 3089525"/>
              <a:gd name="connsiteX29" fmla="*/ 5066157 w 5851096"/>
              <a:gd name="connsiteY29" fmla="*/ 2267848 h 3089525"/>
              <a:gd name="connsiteX30" fmla="*/ 5066678 w 5851096"/>
              <a:gd name="connsiteY30" fmla="*/ 2267882 h 3089525"/>
              <a:gd name="connsiteX31" fmla="*/ 5066705 w 5851096"/>
              <a:gd name="connsiteY31" fmla="*/ 2267371 h 3089525"/>
              <a:gd name="connsiteX32" fmla="*/ 5084580 w 5851096"/>
              <a:gd name="connsiteY32" fmla="*/ 2269052 h 3089525"/>
              <a:gd name="connsiteX33" fmla="*/ 5184444 w 5851096"/>
              <a:gd name="connsiteY33" fmla="*/ 2278445 h 3089525"/>
              <a:gd name="connsiteX34" fmla="*/ 5201405 w 5851096"/>
              <a:gd name="connsiteY34" fmla="*/ 2280040 h 3089525"/>
              <a:gd name="connsiteX35" fmla="*/ 5201527 w 5851096"/>
              <a:gd name="connsiteY35" fmla="*/ 2281230 h 3089525"/>
              <a:gd name="connsiteX36" fmla="*/ 5841311 w 5851096"/>
              <a:gd name="connsiteY36" fmla="*/ 2741544 h 3089525"/>
              <a:gd name="connsiteX37" fmla="*/ 5851096 w 5851096"/>
              <a:gd name="connsiteY37" fmla="*/ 2765204 h 3089525"/>
              <a:gd name="connsiteX38" fmla="*/ 5851096 w 5851096"/>
              <a:gd name="connsiteY38" fmla="*/ 3089525 h 3089525"/>
              <a:gd name="connsiteX39" fmla="*/ 5680952 w 5851096"/>
              <a:gd name="connsiteY39" fmla="*/ 3089525 h 3089525"/>
              <a:gd name="connsiteX40" fmla="*/ 5661219 w 5851096"/>
              <a:gd name="connsiteY40" fmla="*/ 3084683 h 3089525"/>
              <a:gd name="connsiteX41" fmla="*/ 5075873 w 5851096"/>
              <a:gd name="connsiteY41" fmla="*/ 2400097 h 3089525"/>
              <a:gd name="connsiteX42" fmla="*/ 5075344 w 5851096"/>
              <a:gd name="connsiteY42" fmla="*/ 2400032 h 3089525"/>
              <a:gd name="connsiteX43" fmla="*/ 5074781 w 5851096"/>
              <a:gd name="connsiteY43" fmla="*/ 2393114 h 3089525"/>
              <a:gd name="connsiteX44" fmla="*/ 5066970 w 5851096"/>
              <a:gd name="connsiteY44" fmla="*/ 2297292 h 3089525"/>
              <a:gd name="connsiteX45" fmla="*/ 5065535 w 5851096"/>
              <a:gd name="connsiteY45" fmla="*/ 2279702 h 3089525"/>
              <a:gd name="connsiteX46" fmla="*/ 5065533 w 5851096"/>
              <a:gd name="connsiteY46" fmla="*/ 486299 h 3089525"/>
              <a:gd name="connsiteX47" fmla="*/ 5066968 w 5851096"/>
              <a:gd name="connsiteY47" fmla="*/ 468842 h 3089525"/>
              <a:gd name="connsiteX48" fmla="*/ 5074776 w 5851096"/>
              <a:gd name="connsiteY48" fmla="*/ 373792 h 3089525"/>
              <a:gd name="connsiteX49" fmla="*/ 5075341 w 5851096"/>
              <a:gd name="connsiteY49" fmla="*/ 366915 h 3089525"/>
              <a:gd name="connsiteX50" fmla="*/ 5075869 w 5851096"/>
              <a:gd name="connsiteY50" fmla="*/ 366850 h 3089525"/>
              <a:gd name="connsiteX51" fmla="*/ 5163966 w 5851096"/>
              <a:gd name="connsiteY51" fmla="*/ 100280 h 3089525"/>
              <a:gd name="connsiteX52" fmla="*/ 5229488 w 5851096"/>
              <a:gd name="connsiteY52" fmla="*/ 0 h 3089525"/>
              <a:gd name="connsiteX53" fmla="*/ 5405629 w 5851096"/>
              <a:gd name="connsiteY53" fmla="*/ 0 h 3089525"/>
              <a:gd name="connsiteX54" fmla="*/ 5334254 w 5851096"/>
              <a:gd name="connsiteY54" fmla="*/ 79433 h 3089525"/>
              <a:gd name="connsiteX55" fmla="*/ 5215512 w 5851096"/>
              <a:gd name="connsiteY55" fmla="*/ 349642 h 3089525"/>
              <a:gd name="connsiteX56" fmla="*/ 5674730 w 5851096"/>
              <a:gd name="connsiteY56" fmla="*/ 45955 h 3089525"/>
              <a:gd name="connsiteX57" fmla="*/ 5697983 w 5851096"/>
              <a:gd name="connsiteY57" fmla="*/ 0 h 3089525"/>
              <a:gd name="connsiteX58" fmla="*/ 5851096 w 5851096"/>
              <a:gd name="connsiteY58" fmla="*/ 0 h 3089525"/>
              <a:gd name="connsiteX59" fmla="*/ 5851096 w 5851096"/>
              <a:gd name="connsiteY59" fmla="*/ 4349 h 3089525"/>
              <a:gd name="connsiteX60" fmla="*/ 5799246 w 5851096"/>
              <a:gd name="connsiteY60" fmla="*/ 99096 h 3089525"/>
              <a:gd name="connsiteX61" fmla="*/ 5201524 w 5851096"/>
              <a:gd name="connsiteY61" fmla="*/ 484784 h 3089525"/>
              <a:gd name="connsiteX62" fmla="*/ 5201403 w 5851096"/>
              <a:gd name="connsiteY62" fmla="*/ 485964 h 3089525"/>
              <a:gd name="connsiteX63" fmla="*/ 5184438 w 5851096"/>
              <a:gd name="connsiteY63" fmla="*/ 487548 h 3089525"/>
              <a:gd name="connsiteX64" fmla="*/ 5084610 w 5851096"/>
              <a:gd name="connsiteY64" fmla="*/ 496864 h 3089525"/>
              <a:gd name="connsiteX65" fmla="*/ 5066703 w 5851096"/>
              <a:gd name="connsiteY65" fmla="*/ 498535 h 3089525"/>
              <a:gd name="connsiteX66" fmla="*/ 5066676 w 5851096"/>
              <a:gd name="connsiteY66" fmla="*/ 498027 h 3089525"/>
              <a:gd name="connsiteX67" fmla="*/ 5066154 w 5851096"/>
              <a:gd name="connsiteY67" fmla="*/ 498061 h 3089525"/>
              <a:gd name="connsiteX68" fmla="*/ 5065533 w 5851096"/>
              <a:gd name="connsiteY68" fmla="*/ 486299 h 3089525"/>
              <a:gd name="connsiteX69" fmla="*/ 5065533 w 5851096"/>
              <a:gd name="connsiteY69" fmla="*/ 2244520 h 3089525"/>
              <a:gd name="connsiteX70" fmla="*/ 5066968 w 5851096"/>
              <a:gd name="connsiteY70" fmla="*/ 2227062 h 3089525"/>
              <a:gd name="connsiteX71" fmla="*/ 5074776 w 5851096"/>
              <a:gd name="connsiteY71" fmla="*/ 2132012 h 3089525"/>
              <a:gd name="connsiteX72" fmla="*/ 5075341 w 5851096"/>
              <a:gd name="connsiteY72" fmla="*/ 2125135 h 3089525"/>
              <a:gd name="connsiteX73" fmla="*/ 5075869 w 5851096"/>
              <a:gd name="connsiteY73" fmla="*/ 2125070 h 3089525"/>
              <a:gd name="connsiteX74" fmla="*/ 5797863 w 5851096"/>
              <a:gd name="connsiteY74" fmla="*/ 1412593 h 3089525"/>
              <a:gd name="connsiteX75" fmla="*/ 5797985 w 5851096"/>
              <a:gd name="connsiteY75" fmla="*/ 1411413 h 3089525"/>
              <a:gd name="connsiteX76" fmla="*/ 5814946 w 5851096"/>
              <a:gd name="connsiteY76" fmla="*/ 1409830 h 3089525"/>
              <a:gd name="connsiteX77" fmla="*/ 5851096 w 5851096"/>
              <a:gd name="connsiteY77" fmla="*/ 1406457 h 3089525"/>
              <a:gd name="connsiteX78" fmla="*/ 5851096 w 5851096"/>
              <a:gd name="connsiteY78" fmla="*/ 1762823 h 3089525"/>
              <a:gd name="connsiteX79" fmla="*/ 5841309 w 5851096"/>
              <a:gd name="connsiteY79" fmla="*/ 1786304 h 3089525"/>
              <a:gd name="connsiteX80" fmla="*/ 5201524 w 5851096"/>
              <a:gd name="connsiteY80" fmla="*/ 2243004 h 3089525"/>
              <a:gd name="connsiteX81" fmla="*/ 5201403 w 5851096"/>
              <a:gd name="connsiteY81" fmla="*/ 2244184 h 3089525"/>
              <a:gd name="connsiteX82" fmla="*/ 5184438 w 5851096"/>
              <a:gd name="connsiteY82" fmla="*/ 2245767 h 3089525"/>
              <a:gd name="connsiteX83" fmla="*/ 5084610 w 5851096"/>
              <a:gd name="connsiteY83" fmla="*/ 2255084 h 3089525"/>
              <a:gd name="connsiteX84" fmla="*/ 5066703 w 5851096"/>
              <a:gd name="connsiteY84" fmla="*/ 2256755 h 3089525"/>
              <a:gd name="connsiteX85" fmla="*/ 5066676 w 5851096"/>
              <a:gd name="connsiteY85" fmla="*/ 2256246 h 3089525"/>
              <a:gd name="connsiteX86" fmla="*/ 5066154 w 5851096"/>
              <a:gd name="connsiteY86" fmla="*/ 2256280 h 3089525"/>
              <a:gd name="connsiteX87" fmla="*/ 5065533 w 5851096"/>
              <a:gd name="connsiteY87" fmla="*/ 2244520 h 3089525"/>
              <a:gd name="connsiteX88" fmla="*/ 4325732 w 5851096"/>
              <a:gd name="connsiteY88" fmla="*/ 1223782 h 3089525"/>
              <a:gd name="connsiteX89" fmla="*/ 4894096 w 5851096"/>
              <a:gd name="connsiteY89" fmla="*/ 659222 h 3089525"/>
              <a:gd name="connsiteX90" fmla="*/ 4325732 w 5851096"/>
              <a:gd name="connsiteY90" fmla="*/ 1223782 h 3089525"/>
              <a:gd name="connsiteX91" fmla="*/ 4325732 w 5851096"/>
              <a:gd name="connsiteY91" fmla="*/ 1547735 h 3089525"/>
              <a:gd name="connsiteX92" fmla="*/ 4894096 w 5851096"/>
              <a:gd name="connsiteY92" fmla="*/ 2107862 h 3089525"/>
              <a:gd name="connsiteX93" fmla="*/ 4325732 w 5851096"/>
              <a:gd name="connsiteY93" fmla="*/ 1547735 h 3089525"/>
              <a:gd name="connsiteX94" fmla="*/ 4325732 w 5851096"/>
              <a:gd name="connsiteY94" fmla="*/ 2982001 h 3089525"/>
              <a:gd name="connsiteX95" fmla="*/ 4894096 w 5851096"/>
              <a:gd name="connsiteY95" fmla="*/ 2417442 h 3089525"/>
              <a:gd name="connsiteX96" fmla="*/ 4325732 w 5851096"/>
              <a:gd name="connsiteY96" fmla="*/ 2982001 h 3089525"/>
              <a:gd name="connsiteX97" fmla="*/ 4256134 w 5851096"/>
              <a:gd name="connsiteY97" fmla="*/ 0 h 3089525"/>
              <a:gd name="connsiteX98" fmla="*/ 4411625 w 5851096"/>
              <a:gd name="connsiteY98" fmla="*/ 0 h 3089525"/>
              <a:gd name="connsiteX99" fmla="*/ 4434878 w 5851096"/>
              <a:gd name="connsiteY99" fmla="*/ 45955 h 3089525"/>
              <a:gd name="connsiteX100" fmla="*/ 4894096 w 5851096"/>
              <a:gd name="connsiteY100" fmla="*/ 349642 h 3089525"/>
              <a:gd name="connsiteX101" fmla="*/ 4775353 w 5851096"/>
              <a:gd name="connsiteY101" fmla="*/ 79433 h 3089525"/>
              <a:gd name="connsiteX102" fmla="*/ 4703980 w 5851096"/>
              <a:gd name="connsiteY102" fmla="*/ 0 h 3089525"/>
              <a:gd name="connsiteX103" fmla="*/ 4880119 w 5851096"/>
              <a:gd name="connsiteY103" fmla="*/ 0 h 3089525"/>
              <a:gd name="connsiteX104" fmla="*/ 4945641 w 5851096"/>
              <a:gd name="connsiteY104" fmla="*/ 100280 h 3089525"/>
              <a:gd name="connsiteX105" fmla="*/ 5033738 w 5851096"/>
              <a:gd name="connsiteY105" fmla="*/ 366850 h 3089525"/>
              <a:gd name="connsiteX106" fmla="*/ 5034267 w 5851096"/>
              <a:gd name="connsiteY106" fmla="*/ 366915 h 3089525"/>
              <a:gd name="connsiteX107" fmla="*/ 5034832 w 5851096"/>
              <a:gd name="connsiteY107" fmla="*/ 373792 h 3089525"/>
              <a:gd name="connsiteX108" fmla="*/ 5042640 w 5851096"/>
              <a:gd name="connsiteY108" fmla="*/ 468842 h 3089525"/>
              <a:gd name="connsiteX109" fmla="*/ 5044074 w 5851096"/>
              <a:gd name="connsiteY109" fmla="*/ 486299 h 3089525"/>
              <a:gd name="connsiteX110" fmla="*/ 5043454 w 5851096"/>
              <a:gd name="connsiteY110" fmla="*/ 498061 h 3089525"/>
              <a:gd name="connsiteX111" fmla="*/ 5042932 w 5851096"/>
              <a:gd name="connsiteY111" fmla="*/ 498027 h 3089525"/>
              <a:gd name="connsiteX112" fmla="*/ 5042905 w 5851096"/>
              <a:gd name="connsiteY112" fmla="*/ 498535 h 3089525"/>
              <a:gd name="connsiteX113" fmla="*/ 5024997 w 5851096"/>
              <a:gd name="connsiteY113" fmla="*/ 496864 h 3089525"/>
              <a:gd name="connsiteX114" fmla="*/ 4925170 w 5851096"/>
              <a:gd name="connsiteY114" fmla="*/ 487548 h 3089525"/>
              <a:gd name="connsiteX115" fmla="*/ 4908205 w 5851096"/>
              <a:gd name="connsiteY115" fmla="*/ 485964 h 3089525"/>
              <a:gd name="connsiteX116" fmla="*/ 4908084 w 5851096"/>
              <a:gd name="connsiteY116" fmla="*/ 484784 h 3089525"/>
              <a:gd name="connsiteX117" fmla="*/ 4310363 w 5851096"/>
              <a:gd name="connsiteY117" fmla="*/ 99096 h 3089525"/>
              <a:gd name="connsiteX118" fmla="*/ 4178216 w 5851096"/>
              <a:gd name="connsiteY118" fmla="*/ 3089525 h 3089525"/>
              <a:gd name="connsiteX119" fmla="*/ 4184996 w 5851096"/>
              <a:gd name="connsiteY119" fmla="*/ 3006343 h 3089525"/>
              <a:gd name="connsiteX120" fmla="*/ 4185561 w 5851096"/>
              <a:gd name="connsiteY120" fmla="*/ 2999411 h 3089525"/>
              <a:gd name="connsiteX121" fmla="*/ 4186090 w 5851096"/>
              <a:gd name="connsiteY121" fmla="*/ 2999346 h 3089525"/>
              <a:gd name="connsiteX122" fmla="*/ 4908083 w 5851096"/>
              <a:gd name="connsiteY122" fmla="*/ 2281230 h 3089525"/>
              <a:gd name="connsiteX123" fmla="*/ 4908205 w 5851096"/>
              <a:gd name="connsiteY123" fmla="*/ 2280040 h 3089525"/>
              <a:gd name="connsiteX124" fmla="*/ 4925166 w 5851096"/>
              <a:gd name="connsiteY124" fmla="*/ 2278445 h 3089525"/>
              <a:gd name="connsiteX125" fmla="*/ 5025030 w 5851096"/>
              <a:gd name="connsiteY125" fmla="*/ 2269052 h 3089525"/>
              <a:gd name="connsiteX126" fmla="*/ 5042905 w 5851096"/>
              <a:gd name="connsiteY126" fmla="*/ 2267371 h 3089525"/>
              <a:gd name="connsiteX127" fmla="*/ 5042932 w 5851096"/>
              <a:gd name="connsiteY127" fmla="*/ 2267882 h 3089525"/>
              <a:gd name="connsiteX128" fmla="*/ 5043453 w 5851096"/>
              <a:gd name="connsiteY128" fmla="*/ 2267848 h 3089525"/>
              <a:gd name="connsiteX129" fmla="*/ 5044074 w 5851096"/>
              <a:gd name="connsiteY129" fmla="*/ 2279702 h 3089525"/>
              <a:gd name="connsiteX130" fmla="*/ 5042640 w 5851096"/>
              <a:gd name="connsiteY130" fmla="*/ 2297292 h 3089525"/>
              <a:gd name="connsiteX131" fmla="*/ 5034829 w 5851096"/>
              <a:gd name="connsiteY131" fmla="*/ 2393114 h 3089525"/>
              <a:gd name="connsiteX132" fmla="*/ 5034266 w 5851096"/>
              <a:gd name="connsiteY132" fmla="*/ 2400032 h 3089525"/>
              <a:gd name="connsiteX133" fmla="*/ 5033737 w 5851096"/>
              <a:gd name="connsiteY133" fmla="*/ 2400097 h 3089525"/>
              <a:gd name="connsiteX134" fmla="*/ 4448391 w 5851096"/>
              <a:gd name="connsiteY134" fmla="*/ 3084683 h 3089525"/>
              <a:gd name="connsiteX135" fmla="*/ 4428658 w 5851096"/>
              <a:gd name="connsiteY135" fmla="*/ 3089525 h 3089525"/>
              <a:gd name="connsiteX136" fmla="*/ 4175753 w 5851096"/>
              <a:gd name="connsiteY136" fmla="*/ 1361522 h 3089525"/>
              <a:gd name="connsiteX137" fmla="*/ 4177187 w 5851096"/>
              <a:gd name="connsiteY137" fmla="*/ 1343926 h 3089525"/>
              <a:gd name="connsiteX138" fmla="*/ 4184996 w 5851096"/>
              <a:gd name="connsiteY138" fmla="*/ 1248124 h 3089525"/>
              <a:gd name="connsiteX139" fmla="*/ 4185561 w 5851096"/>
              <a:gd name="connsiteY139" fmla="*/ 1241192 h 3089525"/>
              <a:gd name="connsiteX140" fmla="*/ 4186090 w 5851096"/>
              <a:gd name="connsiteY140" fmla="*/ 1241127 h 3089525"/>
              <a:gd name="connsiteX141" fmla="*/ 4908083 w 5851096"/>
              <a:gd name="connsiteY141" fmla="*/ 523010 h 3089525"/>
              <a:gd name="connsiteX142" fmla="*/ 4908205 w 5851096"/>
              <a:gd name="connsiteY142" fmla="*/ 521820 h 3089525"/>
              <a:gd name="connsiteX143" fmla="*/ 4925166 w 5851096"/>
              <a:gd name="connsiteY143" fmla="*/ 520226 h 3089525"/>
              <a:gd name="connsiteX144" fmla="*/ 5025030 w 5851096"/>
              <a:gd name="connsiteY144" fmla="*/ 510833 h 3089525"/>
              <a:gd name="connsiteX145" fmla="*/ 5042905 w 5851096"/>
              <a:gd name="connsiteY145" fmla="*/ 509151 h 3089525"/>
              <a:gd name="connsiteX146" fmla="*/ 5042932 w 5851096"/>
              <a:gd name="connsiteY146" fmla="*/ 509663 h 3089525"/>
              <a:gd name="connsiteX147" fmla="*/ 5043453 w 5851096"/>
              <a:gd name="connsiteY147" fmla="*/ 509629 h 3089525"/>
              <a:gd name="connsiteX148" fmla="*/ 5044074 w 5851096"/>
              <a:gd name="connsiteY148" fmla="*/ 521483 h 3089525"/>
              <a:gd name="connsiteX149" fmla="*/ 5042640 w 5851096"/>
              <a:gd name="connsiteY149" fmla="*/ 539073 h 3089525"/>
              <a:gd name="connsiteX150" fmla="*/ 5034829 w 5851096"/>
              <a:gd name="connsiteY150" fmla="*/ 634895 h 3089525"/>
              <a:gd name="connsiteX151" fmla="*/ 5034266 w 5851096"/>
              <a:gd name="connsiteY151" fmla="*/ 641812 h 3089525"/>
              <a:gd name="connsiteX152" fmla="*/ 5033737 w 5851096"/>
              <a:gd name="connsiteY152" fmla="*/ 641878 h 3089525"/>
              <a:gd name="connsiteX153" fmla="*/ 4311744 w 5851096"/>
              <a:gd name="connsiteY153" fmla="*/ 1359994 h 3089525"/>
              <a:gd name="connsiteX154" fmla="*/ 4311623 w 5851096"/>
              <a:gd name="connsiteY154" fmla="*/ 1361184 h 3089525"/>
              <a:gd name="connsiteX155" fmla="*/ 4294658 w 5851096"/>
              <a:gd name="connsiteY155" fmla="*/ 1362780 h 3089525"/>
              <a:gd name="connsiteX156" fmla="*/ 4194831 w 5851096"/>
              <a:gd name="connsiteY156" fmla="*/ 1372169 h 3089525"/>
              <a:gd name="connsiteX157" fmla="*/ 4176923 w 5851096"/>
              <a:gd name="connsiteY157" fmla="*/ 1373854 h 3089525"/>
              <a:gd name="connsiteX158" fmla="*/ 4176896 w 5851096"/>
              <a:gd name="connsiteY158" fmla="*/ 1373341 h 3089525"/>
              <a:gd name="connsiteX159" fmla="*/ 4176374 w 5851096"/>
              <a:gd name="connsiteY159" fmla="*/ 1373376 h 3089525"/>
              <a:gd name="connsiteX160" fmla="*/ 4175753 w 5851096"/>
              <a:gd name="connsiteY160" fmla="*/ 1361522 h 3089525"/>
              <a:gd name="connsiteX161" fmla="*/ 4175753 w 5851096"/>
              <a:gd name="connsiteY161" fmla="*/ 1411078 h 3089525"/>
              <a:gd name="connsiteX162" fmla="*/ 4176375 w 5851096"/>
              <a:gd name="connsiteY162" fmla="*/ 1399317 h 3089525"/>
              <a:gd name="connsiteX163" fmla="*/ 4176896 w 5851096"/>
              <a:gd name="connsiteY163" fmla="*/ 1399351 h 3089525"/>
              <a:gd name="connsiteX164" fmla="*/ 4176923 w 5851096"/>
              <a:gd name="connsiteY164" fmla="*/ 1398843 h 3089525"/>
              <a:gd name="connsiteX165" fmla="*/ 4194799 w 5851096"/>
              <a:gd name="connsiteY165" fmla="*/ 1400511 h 3089525"/>
              <a:gd name="connsiteX166" fmla="*/ 4294662 w 5851096"/>
              <a:gd name="connsiteY166" fmla="*/ 1409831 h 3089525"/>
              <a:gd name="connsiteX167" fmla="*/ 4311623 w 5851096"/>
              <a:gd name="connsiteY167" fmla="*/ 1411413 h 3089525"/>
              <a:gd name="connsiteX168" fmla="*/ 4311745 w 5851096"/>
              <a:gd name="connsiteY168" fmla="*/ 1412593 h 3089525"/>
              <a:gd name="connsiteX169" fmla="*/ 5033738 w 5851096"/>
              <a:gd name="connsiteY169" fmla="*/ 2125070 h 3089525"/>
              <a:gd name="connsiteX170" fmla="*/ 5034267 w 5851096"/>
              <a:gd name="connsiteY170" fmla="*/ 2125135 h 3089525"/>
              <a:gd name="connsiteX171" fmla="*/ 5034832 w 5851096"/>
              <a:gd name="connsiteY171" fmla="*/ 2132012 h 3089525"/>
              <a:gd name="connsiteX172" fmla="*/ 5042640 w 5851096"/>
              <a:gd name="connsiteY172" fmla="*/ 2227062 h 3089525"/>
              <a:gd name="connsiteX173" fmla="*/ 5044074 w 5851096"/>
              <a:gd name="connsiteY173" fmla="*/ 2244520 h 3089525"/>
              <a:gd name="connsiteX174" fmla="*/ 5043454 w 5851096"/>
              <a:gd name="connsiteY174" fmla="*/ 2256280 h 3089525"/>
              <a:gd name="connsiteX175" fmla="*/ 5042932 w 5851096"/>
              <a:gd name="connsiteY175" fmla="*/ 2256246 h 3089525"/>
              <a:gd name="connsiteX176" fmla="*/ 5042905 w 5851096"/>
              <a:gd name="connsiteY176" fmla="*/ 2256755 h 3089525"/>
              <a:gd name="connsiteX177" fmla="*/ 5024997 w 5851096"/>
              <a:gd name="connsiteY177" fmla="*/ 2255084 h 3089525"/>
              <a:gd name="connsiteX178" fmla="*/ 4925170 w 5851096"/>
              <a:gd name="connsiteY178" fmla="*/ 2245767 h 3089525"/>
              <a:gd name="connsiteX179" fmla="*/ 4908205 w 5851096"/>
              <a:gd name="connsiteY179" fmla="*/ 2244184 h 3089525"/>
              <a:gd name="connsiteX180" fmla="*/ 4908084 w 5851096"/>
              <a:gd name="connsiteY180" fmla="*/ 2243004 h 3089525"/>
              <a:gd name="connsiteX181" fmla="*/ 4186091 w 5851096"/>
              <a:gd name="connsiteY181" fmla="*/ 1530527 h 3089525"/>
              <a:gd name="connsiteX182" fmla="*/ 4185562 w 5851096"/>
              <a:gd name="connsiteY182" fmla="*/ 1530463 h 3089525"/>
              <a:gd name="connsiteX183" fmla="*/ 4184999 w 5851096"/>
              <a:gd name="connsiteY183" fmla="*/ 1523599 h 3089525"/>
              <a:gd name="connsiteX184" fmla="*/ 4177187 w 5851096"/>
              <a:gd name="connsiteY184" fmla="*/ 1428529 h 3089525"/>
              <a:gd name="connsiteX185" fmla="*/ 4175753 w 5851096"/>
              <a:gd name="connsiteY185" fmla="*/ 1411078 h 3089525"/>
              <a:gd name="connsiteX186" fmla="*/ 3445328 w 5851096"/>
              <a:gd name="connsiteY186" fmla="*/ 659222 h 3089525"/>
              <a:gd name="connsiteX187" fmla="*/ 4013692 w 5851096"/>
              <a:gd name="connsiteY187" fmla="*/ 1223782 h 3089525"/>
              <a:gd name="connsiteX188" fmla="*/ 3445328 w 5851096"/>
              <a:gd name="connsiteY188" fmla="*/ 659222 h 3089525"/>
              <a:gd name="connsiteX189" fmla="*/ 3445328 w 5851096"/>
              <a:gd name="connsiteY189" fmla="*/ 2417442 h 3089525"/>
              <a:gd name="connsiteX190" fmla="*/ 4013692 w 5851096"/>
              <a:gd name="connsiteY190" fmla="*/ 2982001 h 3089525"/>
              <a:gd name="connsiteX191" fmla="*/ 3445328 w 5851096"/>
              <a:gd name="connsiteY191" fmla="*/ 2417442 h 3089525"/>
              <a:gd name="connsiteX192" fmla="*/ 3445326 w 5851096"/>
              <a:gd name="connsiteY192" fmla="*/ 2107862 h 3089525"/>
              <a:gd name="connsiteX193" fmla="*/ 4013690 w 5851096"/>
              <a:gd name="connsiteY193" fmla="*/ 1547735 h 3089525"/>
              <a:gd name="connsiteX194" fmla="*/ 3445326 w 5851096"/>
              <a:gd name="connsiteY194" fmla="*/ 2107862 h 3089525"/>
              <a:gd name="connsiteX195" fmla="*/ 3295350 w 5851096"/>
              <a:gd name="connsiteY195" fmla="*/ 521483 h 3089525"/>
              <a:gd name="connsiteX196" fmla="*/ 3295971 w 5851096"/>
              <a:gd name="connsiteY196" fmla="*/ 509629 h 3089525"/>
              <a:gd name="connsiteX197" fmla="*/ 3296492 w 5851096"/>
              <a:gd name="connsiteY197" fmla="*/ 509663 h 3089525"/>
              <a:gd name="connsiteX198" fmla="*/ 3296519 w 5851096"/>
              <a:gd name="connsiteY198" fmla="*/ 509151 h 3089525"/>
              <a:gd name="connsiteX199" fmla="*/ 3314395 w 5851096"/>
              <a:gd name="connsiteY199" fmla="*/ 510833 h 3089525"/>
              <a:gd name="connsiteX200" fmla="*/ 3414258 w 5851096"/>
              <a:gd name="connsiteY200" fmla="*/ 520226 h 3089525"/>
              <a:gd name="connsiteX201" fmla="*/ 3431219 w 5851096"/>
              <a:gd name="connsiteY201" fmla="*/ 521820 h 3089525"/>
              <a:gd name="connsiteX202" fmla="*/ 3431341 w 5851096"/>
              <a:gd name="connsiteY202" fmla="*/ 523010 h 3089525"/>
              <a:gd name="connsiteX203" fmla="*/ 4153335 w 5851096"/>
              <a:gd name="connsiteY203" fmla="*/ 1241127 h 3089525"/>
              <a:gd name="connsiteX204" fmla="*/ 4153863 w 5851096"/>
              <a:gd name="connsiteY204" fmla="*/ 1241192 h 3089525"/>
              <a:gd name="connsiteX205" fmla="*/ 4154429 w 5851096"/>
              <a:gd name="connsiteY205" fmla="*/ 1248124 h 3089525"/>
              <a:gd name="connsiteX206" fmla="*/ 4162237 w 5851096"/>
              <a:gd name="connsiteY206" fmla="*/ 1343926 h 3089525"/>
              <a:gd name="connsiteX207" fmla="*/ 4163671 w 5851096"/>
              <a:gd name="connsiteY207" fmla="*/ 1361522 h 3089525"/>
              <a:gd name="connsiteX208" fmla="*/ 4163050 w 5851096"/>
              <a:gd name="connsiteY208" fmla="*/ 1373376 h 3089525"/>
              <a:gd name="connsiteX209" fmla="*/ 4162528 w 5851096"/>
              <a:gd name="connsiteY209" fmla="*/ 1373341 h 3089525"/>
              <a:gd name="connsiteX210" fmla="*/ 4162501 w 5851096"/>
              <a:gd name="connsiteY210" fmla="*/ 1373854 h 3089525"/>
              <a:gd name="connsiteX211" fmla="*/ 4144594 w 5851096"/>
              <a:gd name="connsiteY211" fmla="*/ 1372169 h 3089525"/>
              <a:gd name="connsiteX212" fmla="*/ 4044766 w 5851096"/>
              <a:gd name="connsiteY212" fmla="*/ 1362780 h 3089525"/>
              <a:gd name="connsiteX213" fmla="*/ 4027802 w 5851096"/>
              <a:gd name="connsiteY213" fmla="*/ 1361184 h 3089525"/>
              <a:gd name="connsiteX214" fmla="*/ 4027681 w 5851096"/>
              <a:gd name="connsiteY214" fmla="*/ 1359994 h 3089525"/>
              <a:gd name="connsiteX215" fmla="*/ 3305687 w 5851096"/>
              <a:gd name="connsiteY215" fmla="*/ 641878 h 3089525"/>
              <a:gd name="connsiteX216" fmla="*/ 3305158 w 5851096"/>
              <a:gd name="connsiteY216" fmla="*/ 641812 h 3089525"/>
              <a:gd name="connsiteX217" fmla="*/ 3304595 w 5851096"/>
              <a:gd name="connsiteY217" fmla="*/ 634895 h 3089525"/>
              <a:gd name="connsiteX218" fmla="*/ 3296784 w 5851096"/>
              <a:gd name="connsiteY218" fmla="*/ 539073 h 3089525"/>
              <a:gd name="connsiteX219" fmla="*/ 3295350 w 5851096"/>
              <a:gd name="connsiteY219" fmla="*/ 521483 h 3089525"/>
              <a:gd name="connsiteX220" fmla="*/ 3295350 w 5851096"/>
              <a:gd name="connsiteY220" fmla="*/ 2279702 h 3089525"/>
              <a:gd name="connsiteX221" fmla="*/ 3295971 w 5851096"/>
              <a:gd name="connsiteY221" fmla="*/ 2267848 h 3089525"/>
              <a:gd name="connsiteX222" fmla="*/ 3296492 w 5851096"/>
              <a:gd name="connsiteY222" fmla="*/ 2267882 h 3089525"/>
              <a:gd name="connsiteX223" fmla="*/ 3296519 w 5851096"/>
              <a:gd name="connsiteY223" fmla="*/ 2267371 h 3089525"/>
              <a:gd name="connsiteX224" fmla="*/ 3314395 w 5851096"/>
              <a:gd name="connsiteY224" fmla="*/ 2269052 h 3089525"/>
              <a:gd name="connsiteX225" fmla="*/ 3414258 w 5851096"/>
              <a:gd name="connsiteY225" fmla="*/ 2278445 h 3089525"/>
              <a:gd name="connsiteX226" fmla="*/ 3431219 w 5851096"/>
              <a:gd name="connsiteY226" fmla="*/ 2280040 h 3089525"/>
              <a:gd name="connsiteX227" fmla="*/ 3431341 w 5851096"/>
              <a:gd name="connsiteY227" fmla="*/ 2281230 h 3089525"/>
              <a:gd name="connsiteX228" fmla="*/ 4153335 w 5851096"/>
              <a:gd name="connsiteY228" fmla="*/ 2999346 h 3089525"/>
              <a:gd name="connsiteX229" fmla="*/ 4153863 w 5851096"/>
              <a:gd name="connsiteY229" fmla="*/ 2999411 h 3089525"/>
              <a:gd name="connsiteX230" fmla="*/ 4154429 w 5851096"/>
              <a:gd name="connsiteY230" fmla="*/ 3006343 h 3089525"/>
              <a:gd name="connsiteX231" fmla="*/ 4161209 w 5851096"/>
              <a:gd name="connsiteY231" fmla="*/ 3089525 h 3089525"/>
              <a:gd name="connsiteX232" fmla="*/ 3910768 w 5851096"/>
              <a:gd name="connsiteY232" fmla="*/ 3089525 h 3089525"/>
              <a:gd name="connsiteX233" fmla="*/ 3891034 w 5851096"/>
              <a:gd name="connsiteY233" fmla="*/ 3084683 h 3089525"/>
              <a:gd name="connsiteX234" fmla="*/ 3305687 w 5851096"/>
              <a:gd name="connsiteY234" fmla="*/ 2400097 h 3089525"/>
              <a:gd name="connsiteX235" fmla="*/ 3305158 w 5851096"/>
              <a:gd name="connsiteY235" fmla="*/ 2400032 h 3089525"/>
              <a:gd name="connsiteX236" fmla="*/ 3304595 w 5851096"/>
              <a:gd name="connsiteY236" fmla="*/ 2393114 h 3089525"/>
              <a:gd name="connsiteX237" fmla="*/ 3296784 w 5851096"/>
              <a:gd name="connsiteY237" fmla="*/ 2297292 h 3089525"/>
              <a:gd name="connsiteX238" fmla="*/ 3295350 w 5851096"/>
              <a:gd name="connsiteY238" fmla="*/ 2279702 h 3089525"/>
              <a:gd name="connsiteX239" fmla="*/ 3295347 w 5851096"/>
              <a:gd name="connsiteY239" fmla="*/ 486299 h 3089525"/>
              <a:gd name="connsiteX240" fmla="*/ 3296782 w 5851096"/>
              <a:gd name="connsiteY240" fmla="*/ 468842 h 3089525"/>
              <a:gd name="connsiteX241" fmla="*/ 3304590 w 5851096"/>
              <a:gd name="connsiteY241" fmla="*/ 373792 h 3089525"/>
              <a:gd name="connsiteX242" fmla="*/ 3305155 w 5851096"/>
              <a:gd name="connsiteY242" fmla="*/ 366915 h 3089525"/>
              <a:gd name="connsiteX243" fmla="*/ 3305684 w 5851096"/>
              <a:gd name="connsiteY243" fmla="*/ 366850 h 3089525"/>
              <a:gd name="connsiteX244" fmla="*/ 3393781 w 5851096"/>
              <a:gd name="connsiteY244" fmla="*/ 100280 h 3089525"/>
              <a:gd name="connsiteX245" fmla="*/ 3459303 w 5851096"/>
              <a:gd name="connsiteY245" fmla="*/ 0 h 3089525"/>
              <a:gd name="connsiteX246" fmla="*/ 3635443 w 5851096"/>
              <a:gd name="connsiteY246" fmla="*/ 0 h 3089525"/>
              <a:gd name="connsiteX247" fmla="*/ 3564068 w 5851096"/>
              <a:gd name="connsiteY247" fmla="*/ 79433 h 3089525"/>
              <a:gd name="connsiteX248" fmla="*/ 3445326 w 5851096"/>
              <a:gd name="connsiteY248" fmla="*/ 349642 h 3089525"/>
              <a:gd name="connsiteX249" fmla="*/ 3904544 w 5851096"/>
              <a:gd name="connsiteY249" fmla="*/ 45955 h 3089525"/>
              <a:gd name="connsiteX250" fmla="*/ 3927798 w 5851096"/>
              <a:gd name="connsiteY250" fmla="*/ 0 h 3089525"/>
              <a:gd name="connsiteX251" fmla="*/ 4083290 w 5851096"/>
              <a:gd name="connsiteY251" fmla="*/ 0 h 3089525"/>
              <a:gd name="connsiteX252" fmla="*/ 4029061 w 5851096"/>
              <a:gd name="connsiteY252" fmla="*/ 99096 h 3089525"/>
              <a:gd name="connsiteX253" fmla="*/ 3431338 w 5851096"/>
              <a:gd name="connsiteY253" fmla="*/ 484784 h 3089525"/>
              <a:gd name="connsiteX254" fmla="*/ 3431217 w 5851096"/>
              <a:gd name="connsiteY254" fmla="*/ 485964 h 3089525"/>
              <a:gd name="connsiteX255" fmla="*/ 3414252 w 5851096"/>
              <a:gd name="connsiteY255" fmla="*/ 487548 h 3089525"/>
              <a:gd name="connsiteX256" fmla="*/ 3314425 w 5851096"/>
              <a:gd name="connsiteY256" fmla="*/ 496864 h 3089525"/>
              <a:gd name="connsiteX257" fmla="*/ 3296517 w 5851096"/>
              <a:gd name="connsiteY257" fmla="*/ 498535 h 3089525"/>
              <a:gd name="connsiteX258" fmla="*/ 3296490 w 5851096"/>
              <a:gd name="connsiteY258" fmla="*/ 498027 h 3089525"/>
              <a:gd name="connsiteX259" fmla="*/ 3295968 w 5851096"/>
              <a:gd name="connsiteY259" fmla="*/ 498061 h 3089525"/>
              <a:gd name="connsiteX260" fmla="*/ 3295347 w 5851096"/>
              <a:gd name="connsiteY260" fmla="*/ 486299 h 3089525"/>
              <a:gd name="connsiteX261" fmla="*/ 3295347 w 5851096"/>
              <a:gd name="connsiteY261" fmla="*/ 2244520 h 3089525"/>
              <a:gd name="connsiteX262" fmla="*/ 3296782 w 5851096"/>
              <a:gd name="connsiteY262" fmla="*/ 2227062 h 3089525"/>
              <a:gd name="connsiteX263" fmla="*/ 3304590 w 5851096"/>
              <a:gd name="connsiteY263" fmla="*/ 2132012 h 3089525"/>
              <a:gd name="connsiteX264" fmla="*/ 3305155 w 5851096"/>
              <a:gd name="connsiteY264" fmla="*/ 2125135 h 3089525"/>
              <a:gd name="connsiteX265" fmla="*/ 3305684 w 5851096"/>
              <a:gd name="connsiteY265" fmla="*/ 2125070 h 3089525"/>
              <a:gd name="connsiteX266" fmla="*/ 4027678 w 5851096"/>
              <a:gd name="connsiteY266" fmla="*/ 1412593 h 3089525"/>
              <a:gd name="connsiteX267" fmla="*/ 4027800 w 5851096"/>
              <a:gd name="connsiteY267" fmla="*/ 1411413 h 3089525"/>
              <a:gd name="connsiteX268" fmla="*/ 4044760 w 5851096"/>
              <a:gd name="connsiteY268" fmla="*/ 1409831 h 3089525"/>
              <a:gd name="connsiteX269" fmla="*/ 4144624 w 5851096"/>
              <a:gd name="connsiteY269" fmla="*/ 1400511 h 3089525"/>
              <a:gd name="connsiteX270" fmla="*/ 4162499 w 5851096"/>
              <a:gd name="connsiteY270" fmla="*/ 1398843 h 3089525"/>
              <a:gd name="connsiteX271" fmla="*/ 4162526 w 5851096"/>
              <a:gd name="connsiteY271" fmla="*/ 1399351 h 3089525"/>
              <a:gd name="connsiteX272" fmla="*/ 4163047 w 5851096"/>
              <a:gd name="connsiteY272" fmla="*/ 1399317 h 3089525"/>
              <a:gd name="connsiteX273" fmla="*/ 4163669 w 5851096"/>
              <a:gd name="connsiteY273" fmla="*/ 1411078 h 3089525"/>
              <a:gd name="connsiteX274" fmla="*/ 4162235 w 5851096"/>
              <a:gd name="connsiteY274" fmla="*/ 1428529 h 3089525"/>
              <a:gd name="connsiteX275" fmla="*/ 4154424 w 5851096"/>
              <a:gd name="connsiteY275" fmla="*/ 1523599 h 3089525"/>
              <a:gd name="connsiteX276" fmla="*/ 4153860 w 5851096"/>
              <a:gd name="connsiteY276" fmla="*/ 1530463 h 3089525"/>
              <a:gd name="connsiteX277" fmla="*/ 4153332 w 5851096"/>
              <a:gd name="connsiteY277" fmla="*/ 1530527 h 3089525"/>
              <a:gd name="connsiteX278" fmla="*/ 3431338 w 5851096"/>
              <a:gd name="connsiteY278" fmla="*/ 2243004 h 3089525"/>
              <a:gd name="connsiteX279" fmla="*/ 3431217 w 5851096"/>
              <a:gd name="connsiteY279" fmla="*/ 2244184 h 3089525"/>
              <a:gd name="connsiteX280" fmla="*/ 3414252 w 5851096"/>
              <a:gd name="connsiteY280" fmla="*/ 2245767 h 3089525"/>
              <a:gd name="connsiteX281" fmla="*/ 3314425 w 5851096"/>
              <a:gd name="connsiteY281" fmla="*/ 2255084 h 3089525"/>
              <a:gd name="connsiteX282" fmla="*/ 3296517 w 5851096"/>
              <a:gd name="connsiteY282" fmla="*/ 2256755 h 3089525"/>
              <a:gd name="connsiteX283" fmla="*/ 3296490 w 5851096"/>
              <a:gd name="connsiteY283" fmla="*/ 2256246 h 3089525"/>
              <a:gd name="connsiteX284" fmla="*/ 3295968 w 5851096"/>
              <a:gd name="connsiteY284" fmla="*/ 2256280 h 3089525"/>
              <a:gd name="connsiteX285" fmla="*/ 3295347 w 5851096"/>
              <a:gd name="connsiteY285" fmla="*/ 2244520 h 3089525"/>
              <a:gd name="connsiteX286" fmla="*/ 2555546 w 5851096"/>
              <a:gd name="connsiteY286" fmla="*/ 1223782 h 3089525"/>
              <a:gd name="connsiteX287" fmla="*/ 3123910 w 5851096"/>
              <a:gd name="connsiteY287" fmla="*/ 659222 h 3089525"/>
              <a:gd name="connsiteX288" fmla="*/ 2555546 w 5851096"/>
              <a:gd name="connsiteY288" fmla="*/ 1223782 h 3089525"/>
              <a:gd name="connsiteX289" fmla="*/ 2555546 w 5851096"/>
              <a:gd name="connsiteY289" fmla="*/ 1547735 h 3089525"/>
              <a:gd name="connsiteX290" fmla="*/ 3123910 w 5851096"/>
              <a:gd name="connsiteY290" fmla="*/ 2107862 h 3089525"/>
              <a:gd name="connsiteX291" fmla="*/ 2555546 w 5851096"/>
              <a:gd name="connsiteY291" fmla="*/ 1547735 h 3089525"/>
              <a:gd name="connsiteX292" fmla="*/ 2555546 w 5851096"/>
              <a:gd name="connsiteY292" fmla="*/ 2982001 h 3089525"/>
              <a:gd name="connsiteX293" fmla="*/ 3123910 w 5851096"/>
              <a:gd name="connsiteY293" fmla="*/ 2417442 h 3089525"/>
              <a:gd name="connsiteX294" fmla="*/ 2555546 w 5851096"/>
              <a:gd name="connsiteY294" fmla="*/ 2982001 h 3089525"/>
              <a:gd name="connsiteX295" fmla="*/ 2485948 w 5851096"/>
              <a:gd name="connsiteY295" fmla="*/ 0 h 3089525"/>
              <a:gd name="connsiteX296" fmla="*/ 2641440 w 5851096"/>
              <a:gd name="connsiteY296" fmla="*/ 0 h 3089525"/>
              <a:gd name="connsiteX297" fmla="*/ 2664693 w 5851096"/>
              <a:gd name="connsiteY297" fmla="*/ 45955 h 3089525"/>
              <a:gd name="connsiteX298" fmla="*/ 3123910 w 5851096"/>
              <a:gd name="connsiteY298" fmla="*/ 349642 h 3089525"/>
              <a:gd name="connsiteX299" fmla="*/ 3005167 w 5851096"/>
              <a:gd name="connsiteY299" fmla="*/ 79433 h 3089525"/>
              <a:gd name="connsiteX300" fmla="*/ 2933794 w 5851096"/>
              <a:gd name="connsiteY300" fmla="*/ 0 h 3089525"/>
              <a:gd name="connsiteX301" fmla="*/ 3109934 w 5851096"/>
              <a:gd name="connsiteY301" fmla="*/ 0 h 3089525"/>
              <a:gd name="connsiteX302" fmla="*/ 3175456 w 5851096"/>
              <a:gd name="connsiteY302" fmla="*/ 100280 h 3089525"/>
              <a:gd name="connsiteX303" fmla="*/ 3263553 w 5851096"/>
              <a:gd name="connsiteY303" fmla="*/ 366850 h 3089525"/>
              <a:gd name="connsiteX304" fmla="*/ 3264081 w 5851096"/>
              <a:gd name="connsiteY304" fmla="*/ 366915 h 3089525"/>
              <a:gd name="connsiteX305" fmla="*/ 3264647 w 5851096"/>
              <a:gd name="connsiteY305" fmla="*/ 373792 h 3089525"/>
              <a:gd name="connsiteX306" fmla="*/ 3272455 w 5851096"/>
              <a:gd name="connsiteY306" fmla="*/ 468842 h 3089525"/>
              <a:gd name="connsiteX307" fmla="*/ 3273888 w 5851096"/>
              <a:gd name="connsiteY307" fmla="*/ 486299 h 3089525"/>
              <a:gd name="connsiteX308" fmla="*/ 3273268 w 5851096"/>
              <a:gd name="connsiteY308" fmla="*/ 498061 h 3089525"/>
              <a:gd name="connsiteX309" fmla="*/ 3272746 w 5851096"/>
              <a:gd name="connsiteY309" fmla="*/ 498027 h 3089525"/>
              <a:gd name="connsiteX310" fmla="*/ 3272719 w 5851096"/>
              <a:gd name="connsiteY310" fmla="*/ 498535 h 3089525"/>
              <a:gd name="connsiteX311" fmla="*/ 3254811 w 5851096"/>
              <a:gd name="connsiteY311" fmla="*/ 496864 h 3089525"/>
              <a:gd name="connsiteX312" fmla="*/ 3154984 w 5851096"/>
              <a:gd name="connsiteY312" fmla="*/ 487548 h 3089525"/>
              <a:gd name="connsiteX313" fmla="*/ 3138020 w 5851096"/>
              <a:gd name="connsiteY313" fmla="*/ 485964 h 3089525"/>
              <a:gd name="connsiteX314" fmla="*/ 3137899 w 5851096"/>
              <a:gd name="connsiteY314" fmla="*/ 484784 h 3089525"/>
              <a:gd name="connsiteX315" fmla="*/ 2540177 w 5851096"/>
              <a:gd name="connsiteY315" fmla="*/ 99096 h 3089525"/>
              <a:gd name="connsiteX316" fmla="*/ 2408030 w 5851096"/>
              <a:gd name="connsiteY316" fmla="*/ 3089525 h 3089525"/>
              <a:gd name="connsiteX317" fmla="*/ 2414810 w 5851096"/>
              <a:gd name="connsiteY317" fmla="*/ 3006343 h 3089525"/>
              <a:gd name="connsiteX318" fmla="*/ 2415375 w 5851096"/>
              <a:gd name="connsiteY318" fmla="*/ 2999411 h 3089525"/>
              <a:gd name="connsiteX319" fmla="*/ 2415904 w 5851096"/>
              <a:gd name="connsiteY319" fmla="*/ 2999346 h 3089525"/>
              <a:gd name="connsiteX320" fmla="*/ 3137898 w 5851096"/>
              <a:gd name="connsiteY320" fmla="*/ 2281230 h 3089525"/>
              <a:gd name="connsiteX321" fmla="*/ 3138020 w 5851096"/>
              <a:gd name="connsiteY321" fmla="*/ 2280040 h 3089525"/>
              <a:gd name="connsiteX322" fmla="*/ 3154980 w 5851096"/>
              <a:gd name="connsiteY322" fmla="*/ 2278445 h 3089525"/>
              <a:gd name="connsiteX323" fmla="*/ 3254844 w 5851096"/>
              <a:gd name="connsiteY323" fmla="*/ 2269052 h 3089525"/>
              <a:gd name="connsiteX324" fmla="*/ 3272719 w 5851096"/>
              <a:gd name="connsiteY324" fmla="*/ 2267371 h 3089525"/>
              <a:gd name="connsiteX325" fmla="*/ 3272746 w 5851096"/>
              <a:gd name="connsiteY325" fmla="*/ 2267882 h 3089525"/>
              <a:gd name="connsiteX326" fmla="*/ 3273267 w 5851096"/>
              <a:gd name="connsiteY326" fmla="*/ 2267848 h 3089525"/>
              <a:gd name="connsiteX327" fmla="*/ 3273888 w 5851096"/>
              <a:gd name="connsiteY327" fmla="*/ 2279702 h 3089525"/>
              <a:gd name="connsiteX328" fmla="*/ 3272455 w 5851096"/>
              <a:gd name="connsiteY328" fmla="*/ 2297292 h 3089525"/>
              <a:gd name="connsiteX329" fmla="*/ 3264644 w 5851096"/>
              <a:gd name="connsiteY329" fmla="*/ 2393114 h 3089525"/>
              <a:gd name="connsiteX330" fmla="*/ 3264080 w 5851096"/>
              <a:gd name="connsiteY330" fmla="*/ 2400032 h 3089525"/>
              <a:gd name="connsiteX331" fmla="*/ 3263552 w 5851096"/>
              <a:gd name="connsiteY331" fmla="*/ 2400097 h 3089525"/>
              <a:gd name="connsiteX332" fmla="*/ 2678205 w 5851096"/>
              <a:gd name="connsiteY332" fmla="*/ 3084683 h 3089525"/>
              <a:gd name="connsiteX333" fmla="*/ 2658472 w 5851096"/>
              <a:gd name="connsiteY333" fmla="*/ 3089525 h 3089525"/>
              <a:gd name="connsiteX334" fmla="*/ 2405567 w 5851096"/>
              <a:gd name="connsiteY334" fmla="*/ 1361522 h 3089525"/>
              <a:gd name="connsiteX335" fmla="*/ 2407002 w 5851096"/>
              <a:gd name="connsiteY335" fmla="*/ 1343926 h 3089525"/>
              <a:gd name="connsiteX336" fmla="*/ 2414810 w 5851096"/>
              <a:gd name="connsiteY336" fmla="*/ 1248124 h 3089525"/>
              <a:gd name="connsiteX337" fmla="*/ 2415375 w 5851096"/>
              <a:gd name="connsiteY337" fmla="*/ 1241192 h 3089525"/>
              <a:gd name="connsiteX338" fmla="*/ 2415904 w 5851096"/>
              <a:gd name="connsiteY338" fmla="*/ 1241127 h 3089525"/>
              <a:gd name="connsiteX339" fmla="*/ 3137898 w 5851096"/>
              <a:gd name="connsiteY339" fmla="*/ 523010 h 3089525"/>
              <a:gd name="connsiteX340" fmla="*/ 3138020 w 5851096"/>
              <a:gd name="connsiteY340" fmla="*/ 521820 h 3089525"/>
              <a:gd name="connsiteX341" fmla="*/ 3154980 w 5851096"/>
              <a:gd name="connsiteY341" fmla="*/ 520226 h 3089525"/>
              <a:gd name="connsiteX342" fmla="*/ 3254844 w 5851096"/>
              <a:gd name="connsiteY342" fmla="*/ 510833 h 3089525"/>
              <a:gd name="connsiteX343" fmla="*/ 3272719 w 5851096"/>
              <a:gd name="connsiteY343" fmla="*/ 509151 h 3089525"/>
              <a:gd name="connsiteX344" fmla="*/ 3272746 w 5851096"/>
              <a:gd name="connsiteY344" fmla="*/ 509663 h 3089525"/>
              <a:gd name="connsiteX345" fmla="*/ 3273267 w 5851096"/>
              <a:gd name="connsiteY345" fmla="*/ 509629 h 3089525"/>
              <a:gd name="connsiteX346" fmla="*/ 3273888 w 5851096"/>
              <a:gd name="connsiteY346" fmla="*/ 521483 h 3089525"/>
              <a:gd name="connsiteX347" fmla="*/ 3272455 w 5851096"/>
              <a:gd name="connsiteY347" fmla="*/ 539073 h 3089525"/>
              <a:gd name="connsiteX348" fmla="*/ 3264644 w 5851096"/>
              <a:gd name="connsiteY348" fmla="*/ 634895 h 3089525"/>
              <a:gd name="connsiteX349" fmla="*/ 3264080 w 5851096"/>
              <a:gd name="connsiteY349" fmla="*/ 641812 h 3089525"/>
              <a:gd name="connsiteX350" fmla="*/ 3263552 w 5851096"/>
              <a:gd name="connsiteY350" fmla="*/ 641878 h 3089525"/>
              <a:gd name="connsiteX351" fmla="*/ 2541558 w 5851096"/>
              <a:gd name="connsiteY351" fmla="*/ 1359994 h 3089525"/>
              <a:gd name="connsiteX352" fmla="*/ 2541437 w 5851096"/>
              <a:gd name="connsiteY352" fmla="*/ 1361184 h 3089525"/>
              <a:gd name="connsiteX353" fmla="*/ 2524472 w 5851096"/>
              <a:gd name="connsiteY353" fmla="*/ 1362780 h 3089525"/>
              <a:gd name="connsiteX354" fmla="*/ 2424645 w 5851096"/>
              <a:gd name="connsiteY354" fmla="*/ 1372169 h 3089525"/>
              <a:gd name="connsiteX355" fmla="*/ 2406737 w 5851096"/>
              <a:gd name="connsiteY355" fmla="*/ 1373854 h 3089525"/>
              <a:gd name="connsiteX356" fmla="*/ 2406710 w 5851096"/>
              <a:gd name="connsiteY356" fmla="*/ 1373341 h 3089525"/>
              <a:gd name="connsiteX357" fmla="*/ 2406188 w 5851096"/>
              <a:gd name="connsiteY357" fmla="*/ 1373376 h 3089525"/>
              <a:gd name="connsiteX358" fmla="*/ 2405567 w 5851096"/>
              <a:gd name="connsiteY358" fmla="*/ 1361522 h 3089525"/>
              <a:gd name="connsiteX359" fmla="*/ 2405567 w 5851096"/>
              <a:gd name="connsiteY359" fmla="*/ 1411078 h 3089525"/>
              <a:gd name="connsiteX360" fmla="*/ 2406189 w 5851096"/>
              <a:gd name="connsiteY360" fmla="*/ 1399317 h 3089525"/>
              <a:gd name="connsiteX361" fmla="*/ 2406710 w 5851096"/>
              <a:gd name="connsiteY361" fmla="*/ 1399351 h 3089525"/>
              <a:gd name="connsiteX362" fmla="*/ 2406737 w 5851096"/>
              <a:gd name="connsiteY362" fmla="*/ 1398843 h 3089525"/>
              <a:gd name="connsiteX363" fmla="*/ 2424613 w 5851096"/>
              <a:gd name="connsiteY363" fmla="*/ 1400511 h 3089525"/>
              <a:gd name="connsiteX364" fmla="*/ 2524476 w 5851096"/>
              <a:gd name="connsiteY364" fmla="*/ 1409831 h 3089525"/>
              <a:gd name="connsiteX365" fmla="*/ 2541437 w 5851096"/>
              <a:gd name="connsiteY365" fmla="*/ 1411413 h 3089525"/>
              <a:gd name="connsiteX366" fmla="*/ 2541559 w 5851096"/>
              <a:gd name="connsiteY366" fmla="*/ 1412593 h 3089525"/>
              <a:gd name="connsiteX367" fmla="*/ 3263553 w 5851096"/>
              <a:gd name="connsiteY367" fmla="*/ 2125070 h 3089525"/>
              <a:gd name="connsiteX368" fmla="*/ 3264081 w 5851096"/>
              <a:gd name="connsiteY368" fmla="*/ 2125135 h 3089525"/>
              <a:gd name="connsiteX369" fmla="*/ 3264647 w 5851096"/>
              <a:gd name="connsiteY369" fmla="*/ 2132012 h 3089525"/>
              <a:gd name="connsiteX370" fmla="*/ 3272455 w 5851096"/>
              <a:gd name="connsiteY370" fmla="*/ 2227062 h 3089525"/>
              <a:gd name="connsiteX371" fmla="*/ 3273888 w 5851096"/>
              <a:gd name="connsiteY371" fmla="*/ 2244520 h 3089525"/>
              <a:gd name="connsiteX372" fmla="*/ 3273268 w 5851096"/>
              <a:gd name="connsiteY372" fmla="*/ 2256280 h 3089525"/>
              <a:gd name="connsiteX373" fmla="*/ 3272746 w 5851096"/>
              <a:gd name="connsiteY373" fmla="*/ 2256246 h 3089525"/>
              <a:gd name="connsiteX374" fmla="*/ 3272719 w 5851096"/>
              <a:gd name="connsiteY374" fmla="*/ 2256755 h 3089525"/>
              <a:gd name="connsiteX375" fmla="*/ 3254811 w 5851096"/>
              <a:gd name="connsiteY375" fmla="*/ 2255084 h 3089525"/>
              <a:gd name="connsiteX376" fmla="*/ 3154984 w 5851096"/>
              <a:gd name="connsiteY376" fmla="*/ 2245767 h 3089525"/>
              <a:gd name="connsiteX377" fmla="*/ 3138020 w 5851096"/>
              <a:gd name="connsiteY377" fmla="*/ 2244184 h 3089525"/>
              <a:gd name="connsiteX378" fmla="*/ 3137899 w 5851096"/>
              <a:gd name="connsiteY378" fmla="*/ 2243004 h 3089525"/>
              <a:gd name="connsiteX379" fmla="*/ 2415905 w 5851096"/>
              <a:gd name="connsiteY379" fmla="*/ 1530527 h 3089525"/>
              <a:gd name="connsiteX380" fmla="*/ 2415376 w 5851096"/>
              <a:gd name="connsiteY380" fmla="*/ 1530463 h 3089525"/>
              <a:gd name="connsiteX381" fmla="*/ 2414813 w 5851096"/>
              <a:gd name="connsiteY381" fmla="*/ 1523599 h 3089525"/>
              <a:gd name="connsiteX382" fmla="*/ 2407002 w 5851096"/>
              <a:gd name="connsiteY382" fmla="*/ 1428529 h 3089525"/>
              <a:gd name="connsiteX383" fmla="*/ 2405567 w 5851096"/>
              <a:gd name="connsiteY383" fmla="*/ 1411078 h 3089525"/>
              <a:gd name="connsiteX384" fmla="*/ 1675142 w 5851096"/>
              <a:gd name="connsiteY384" fmla="*/ 659222 h 3089525"/>
              <a:gd name="connsiteX385" fmla="*/ 2243506 w 5851096"/>
              <a:gd name="connsiteY385" fmla="*/ 1223782 h 3089525"/>
              <a:gd name="connsiteX386" fmla="*/ 1675142 w 5851096"/>
              <a:gd name="connsiteY386" fmla="*/ 659222 h 3089525"/>
              <a:gd name="connsiteX387" fmla="*/ 1675142 w 5851096"/>
              <a:gd name="connsiteY387" fmla="*/ 2417442 h 3089525"/>
              <a:gd name="connsiteX388" fmla="*/ 2243506 w 5851096"/>
              <a:gd name="connsiteY388" fmla="*/ 2982001 h 3089525"/>
              <a:gd name="connsiteX389" fmla="*/ 1675142 w 5851096"/>
              <a:gd name="connsiteY389" fmla="*/ 2417442 h 3089525"/>
              <a:gd name="connsiteX390" fmla="*/ 1675140 w 5851096"/>
              <a:gd name="connsiteY390" fmla="*/ 2107862 h 3089525"/>
              <a:gd name="connsiteX391" fmla="*/ 2243504 w 5851096"/>
              <a:gd name="connsiteY391" fmla="*/ 1547735 h 3089525"/>
              <a:gd name="connsiteX392" fmla="*/ 1675140 w 5851096"/>
              <a:gd name="connsiteY392" fmla="*/ 2107862 h 3089525"/>
              <a:gd name="connsiteX393" fmla="*/ 1525164 w 5851096"/>
              <a:gd name="connsiteY393" fmla="*/ 521483 h 3089525"/>
              <a:gd name="connsiteX394" fmla="*/ 1525785 w 5851096"/>
              <a:gd name="connsiteY394" fmla="*/ 509629 h 3089525"/>
              <a:gd name="connsiteX395" fmla="*/ 1526306 w 5851096"/>
              <a:gd name="connsiteY395" fmla="*/ 509663 h 3089525"/>
              <a:gd name="connsiteX396" fmla="*/ 1526333 w 5851096"/>
              <a:gd name="connsiteY396" fmla="*/ 509151 h 3089525"/>
              <a:gd name="connsiteX397" fmla="*/ 1544208 w 5851096"/>
              <a:gd name="connsiteY397" fmla="*/ 510833 h 3089525"/>
              <a:gd name="connsiteX398" fmla="*/ 1644072 w 5851096"/>
              <a:gd name="connsiteY398" fmla="*/ 520226 h 3089525"/>
              <a:gd name="connsiteX399" fmla="*/ 1661032 w 5851096"/>
              <a:gd name="connsiteY399" fmla="*/ 521820 h 3089525"/>
              <a:gd name="connsiteX400" fmla="*/ 1661154 w 5851096"/>
              <a:gd name="connsiteY400" fmla="*/ 523010 h 3089525"/>
              <a:gd name="connsiteX401" fmla="*/ 2383148 w 5851096"/>
              <a:gd name="connsiteY401" fmla="*/ 1241127 h 3089525"/>
              <a:gd name="connsiteX402" fmla="*/ 2383678 w 5851096"/>
              <a:gd name="connsiteY402" fmla="*/ 1241192 h 3089525"/>
              <a:gd name="connsiteX403" fmla="*/ 2384242 w 5851096"/>
              <a:gd name="connsiteY403" fmla="*/ 1248124 h 3089525"/>
              <a:gd name="connsiteX404" fmla="*/ 2392051 w 5851096"/>
              <a:gd name="connsiteY404" fmla="*/ 1343926 h 3089525"/>
              <a:gd name="connsiteX405" fmla="*/ 2393485 w 5851096"/>
              <a:gd name="connsiteY405" fmla="*/ 1361522 h 3089525"/>
              <a:gd name="connsiteX406" fmla="*/ 2392864 w 5851096"/>
              <a:gd name="connsiteY406" fmla="*/ 1373376 h 3089525"/>
              <a:gd name="connsiteX407" fmla="*/ 2392342 w 5851096"/>
              <a:gd name="connsiteY407" fmla="*/ 1373341 h 3089525"/>
              <a:gd name="connsiteX408" fmla="*/ 2392315 w 5851096"/>
              <a:gd name="connsiteY408" fmla="*/ 1373854 h 3089525"/>
              <a:gd name="connsiteX409" fmla="*/ 2374407 w 5851096"/>
              <a:gd name="connsiteY409" fmla="*/ 1372169 h 3089525"/>
              <a:gd name="connsiteX410" fmla="*/ 2274580 w 5851096"/>
              <a:gd name="connsiteY410" fmla="*/ 1362780 h 3089525"/>
              <a:gd name="connsiteX411" fmla="*/ 2257615 w 5851096"/>
              <a:gd name="connsiteY411" fmla="*/ 1361184 h 3089525"/>
              <a:gd name="connsiteX412" fmla="*/ 2257494 w 5851096"/>
              <a:gd name="connsiteY412" fmla="*/ 1359994 h 3089525"/>
              <a:gd name="connsiteX413" fmla="*/ 1535500 w 5851096"/>
              <a:gd name="connsiteY413" fmla="*/ 641878 h 3089525"/>
              <a:gd name="connsiteX414" fmla="*/ 1534972 w 5851096"/>
              <a:gd name="connsiteY414" fmla="*/ 641812 h 3089525"/>
              <a:gd name="connsiteX415" fmla="*/ 1534408 w 5851096"/>
              <a:gd name="connsiteY415" fmla="*/ 634895 h 3089525"/>
              <a:gd name="connsiteX416" fmla="*/ 1526597 w 5851096"/>
              <a:gd name="connsiteY416" fmla="*/ 539073 h 3089525"/>
              <a:gd name="connsiteX417" fmla="*/ 1525164 w 5851096"/>
              <a:gd name="connsiteY417" fmla="*/ 521483 h 3089525"/>
              <a:gd name="connsiteX418" fmla="*/ 1525164 w 5851096"/>
              <a:gd name="connsiteY418" fmla="*/ 2279702 h 3089525"/>
              <a:gd name="connsiteX419" fmla="*/ 1525785 w 5851096"/>
              <a:gd name="connsiteY419" fmla="*/ 2267848 h 3089525"/>
              <a:gd name="connsiteX420" fmla="*/ 1526306 w 5851096"/>
              <a:gd name="connsiteY420" fmla="*/ 2267882 h 3089525"/>
              <a:gd name="connsiteX421" fmla="*/ 1526333 w 5851096"/>
              <a:gd name="connsiteY421" fmla="*/ 2267371 h 3089525"/>
              <a:gd name="connsiteX422" fmla="*/ 1544208 w 5851096"/>
              <a:gd name="connsiteY422" fmla="*/ 2269052 h 3089525"/>
              <a:gd name="connsiteX423" fmla="*/ 1644072 w 5851096"/>
              <a:gd name="connsiteY423" fmla="*/ 2278445 h 3089525"/>
              <a:gd name="connsiteX424" fmla="*/ 1661032 w 5851096"/>
              <a:gd name="connsiteY424" fmla="*/ 2280040 h 3089525"/>
              <a:gd name="connsiteX425" fmla="*/ 1661154 w 5851096"/>
              <a:gd name="connsiteY425" fmla="*/ 2281230 h 3089525"/>
              <a:gd name="connsiteX426" fmla="*/ 2383148 w 5851096"/>
              <a:gd name="connsiteY426" fmla="*/ 2999346 h 3089525"/>
              <a:gd name="connsiteX427" fmla="*/ 2383678 w 5851096"/>
              <a:gd name="connsiteY427" fmla="*/ 2999411 h 3089525"/>
              <a:gd name="connsiteX428" fmla="*/ 2384242 w 5851096"/>
              <a:gd name="connsiteY428" fmla="*/ 3006343 h 3089525"/>
              <a:gd name="connsiteX429" fmla="*/ 2391022 w 5851096"/>
              <a:gd name="connsiteY429" fmla="*/ 3089525 h 3089525"/>
              <a:gd name="connsiteX430" fmla="*/ 2140581 w 5851096"/>
              <a:gd name="connsiteY430" fmla="*/ 3089525 h 3089525"/>
              <a:gd name="connsiteX431" fmla="*/ 2120847 w 5851096"/>
              <a:gd name="connsiteY431" fmla="*/ 3084683 h 3089525"/>
              <a:gd name="connsiteX432" fmla="*/ 1535500 w 5851096"/>
              <a:gd name="connsiteY432" fmla="*/ 2400097 h 3089525"/>
              <a:gd name="connsiteX433" fmla="*/ 1534972 w 5851096"/>
              <a:gd name="connsiteY433" fmla="*/ 2400032 h 3089525"/>
              <a:gd name="connsiteX434" fmla="*/ 1534408 w 5851096"/>
              <a:gd name="connsiteY434" fmla="*/ 2393114 h 3089525"/>
              <a:gd name="connsiteX435" fmla="*/ 1526597 w 5851096"/>
              <a:gd name="connsiteY435" fmla="*/ 2297292 h 3089525"/>
              <a:gd name="connsiteX436" fmla="*/ 1525164 w 5851096"/>
              <a:gd name="connsiteY436" fmla="*/ 2279702 h 3089525"/>
              <a:gd name="connsiteX437" fmla="*/ 1525162 w 5851096"/>
              <a:gd name="connsiteY437" fmla="*/ 486299 h 3089525"/>
              <a:gd name="connsiteX438" fmla="*/ 1526595 w 5851096"/>
              <a:gd name="connsiteY438" fmla="*/ 468842 h 3089525"/>
              <a:gd name="connsiteX439" fmla="*/ 1534403 w 5851096"/>
              <a:gd name="connsiteY439" fmla="*/ 373792 h 3089525"/>
              <a:gd name="connsiteX440" fmla="*/ 1534969 w 5851096"/>
              <a:gd name="connsiteY440" fmla="*/ 366915 h 3089525"/>
              <a:gd name="connsiteX441" fmla="*/ 1535497 w 5851096"/>
              <a:gd name="connsiteY441" fmla="*/ 366850 h 3089525"/>
              <a:gd name="connsiteX442" fmla="*/ 1623594 w 5851096"/>
              <a:gd name="connsiteY442" fmla="*/ 100280 h 3089525"/>
              <a:gd name="connsiteX443" fmla="*/ 1689117 w 5851096"/>
              <a:gd name="connsiteY443" fmla="*/ 0 h 3089525"/>
              <a:gd name="connsiteX444" fmla="*/ 1865257 w 5851096"/>
              <a:gd name="connsiteY444" fmla="*/ 0 h 3089525"/>
              <a:gd name="connsiteX445" fmla="*/ 1793882 w 5851096"/>
              <a:gd name="connsiteY445" fmla="*/ 79433 h 3089525"/>
              <a:gd name="connsiteX446" fmla="*/ 1675140 w 5851096"/>
              <a:gd name="connsiteY446" fmla="*/ 349642 h 3089525"/>
              <a:gd name="connsiteX447" fmla="*/ 2134358 w 5851096"/>
              <a:gd name="connsiteY447" fmla="*/ 45955 h 3089525"/>
              <a:gd name="connsiteX448" fmla="*/ 2157611 w 5851096"/>
              <a:gd name="connsiteY448" fmla="*/ 0 h 3089525"/>
              <a:gd name="connsiteX449" fmla="*/ 2313103 w 5851096"/>
              <a:gd name="connsiteY449" fmla="*/ 0 h 3089525"/>
              <a:gd name="connsiteX450" fmla="*/ 2258874 w 5851096"/>
              <a:gd name="connsiteY450" fmla="*/ 99096 h 3089525"/>
              <a:gd name="connsiteX451" fmla="*/ 1661151 w 5851096"/>
              <a:gd name="connsiteY451" fmla="*/ 484784 h 3089525"/>
              <a:gd name="connsiteX452" fmla="*/ 1661030 w 5851096"/>
              <a:gd name="connsiteY452" fmla="*/ 485964 h 3089525"/>
              <a:gd name="connsiteX453" fmla="*/ 1644066 w 5851096"/>
              <a:gd name="connsiteY453" fmla="*/ 487548 h 3089525"/>
              <a:gd name="connsiteX454" fmla="*/ 1544239 w 5851096"/>
              <a:gd name="connsiteY454" fmla="*/ 496864 h 3089525"/>
              <a:gd name="connsiteX455" fmla="*/ 1526331 w 5851096"/>
              <a:gd name="connsiteY455" fmla="*/ 498535 h 3089525"/>
              <a:gd name="connsiteX456" fmla="*/ 1526304 w 5851096"/>
              <a:gd name="connsiteY456" fmla="*/ 498027 h 3089525"/>
              <a:gd name="connsiteX457" fmla="*/ 1525782 w 5851096"/>
              <a:gd name="connsiteY457" fmla="*/ 498061 h 3089525"/>
              <a:gd name="connsiteX458" fmla="*/ 1525162 w 5851096"/>
              <a:gd name="connsiteY458" fmla="*/ 486299 h 3089525"/>
              <a:gd name="connsiteX459" fmla="*/ 1525161 w 5851096"/>
              <a:gd name="connsiteY459" fmla="*/ 2244520 h 3089525"/>
              <a:gd name="connsiteX460" fmla="*/ 1526595 w 5851096"/>
              <a:gd name="connsiteY460" fmla="*/ 2227062 h 3089525"/>
              <a:gd name="connsiteX461" fmla="*/ 1534403 w 5851096"/>
              <a:gd name="connsiteY461" fmla="*/ 2132012 h 3089525"/>
              <a:gd name="connsiteX462" fmla="*/ 1534969 w 5851096"/>
              <a:gd name="connsiteY462" fmla="*/ 2125135 h 3089525"/>
              <a:gd name="connsiteX463" fmla="*/ 1535497 w 5851096"/>
              <a:gd name="connsiteY463" fmla="*/ 2125070 h 3089525"/>
              <a:gd name="connsiteX464" fmla="*/ 2257491 w 5851096"/>
              <a:gd name="connsiteY464" fmla="*/ 1412593 h 3089525"/>
              <a:gd name="connsiteX465" fmla="*/ 2257613 w 5851096"/>
              <a:gd name="connsiteY465" fmla="*/ 1411413 h 3089525"/>
              <a:gd name="connsiteX466" fmla="*/ 2274574 w 5851096"/>
              <a:gd name="connsiteY466" fmla="*/ 1409831 h 3089525"/>
              <a:gd name="connsiteX467" fmla="*/ 2374437 w 5851096"/>
              <a:gd name="connsiteY467" fmla="*/ 1400511 h 3089525"/>
              <a:gd name="connsiteX468" fmla="*/ 2392313 w 5851096"/>
              <a:gd name="connsiteY468" fmla="*/ 1398843 h 3089525"/>
              <a:gd name="connsiteX469" fmla="*/ 2392341 w 5851096"/>
              <a:gd name="connsiteY469" fmla="*/ 1399351 h 3089525"/>
              <a:gd name="connsiteX470" fmla="*/ 2392861 w 5851096"/>
              <a:gd name="connsiteY470" fmla="*/ 1399317 h 3089525"/>
              <a:gd name="connsiteX471" fmla="*/ 2393483 w 5851096"/>
              <a:gd name="connsiteY471" fmla="*/ 1411078 h 3089525"/>
              <a:gd name="connsiteX472" fmla="*/ 2392048 w 5851096"/>
              <a:gd name="connsiteY472" fmla="*/ 1428529 h 3089525"/>
              <a:gd name="connsiteX473" fmla="*/ 2384237 w 5851096"/>
              <a:gd name="connsiteY473" fmla="*/ 1523599 h 3089525"/>
              <a:gd name="connsiteX474" fmla="*/ 2383674 w 5851096"/>
              <a:gd name="connsiteY474" fmla="*/ 1530463 h 3089525"/>
              <a:gd name="connsiteX475" fmla="*/ 2383145 w 5851096"/>
              <a:gd name="connsiteY475" fmla="*/ 1530527 h 3089525"/>
              <a:gd name="connsiteX476" fmla="*/ 1661151 w 5851096"/>
              <a:gd name="connsiteY476" fmla="*/ 2243004 h 3089525"/>
              <a:gd name="connsiteX477" fmla="*/ 1661030 w 5851096"/>
              <a:gd name="connsiteY477" fmla="*/ 2244184 h 3089525"/>
              <a:gd name="connsiteX478" fmla="*/ 1644066 w 5851096"/>
              <a:gd name="connsiteY478" fmla="*/ 2245767 h 3089525"/>
              <a:gd name="connsiteX479" fmla="*/ 1544238 w 5851096"/>
              <a:gd name="connsiteY479" fmla="*/ 2255084 h 3089525"/>
              <a:gd name="connsiteX480" fmla="*/ 1526331 w 5851096"/>
              <a:gd name="connsiteY480" fmla="*/ 2256755 h 3089525"/>
              <a:gd name="connsiteX481" fmla="*/ 1526304 w 5851096"/>
              <a:gd name="connsiteY481" fmla="*/ 2256246 h 3089525"/>
              <a:gd name="connsiteX482" fmla="*/ 1525782 w 5851096"/>
              <a:gd name="connsiteY482" fmla="*/ 2256280 h 3089525"/>
              <a:gd name="connsiteX483" fmla="*/ 1525161 w 5851096"/>
              <a:gd name="connsiteY483" fmla="*/ 2244520 h 3089525"/>
              <a:gd name="connsiteX484" fmla="*/ 785360 w 5851096"/>
              <a:gd name="connsiteY484" fmla="*/ 1223782 h 3089525"/>
              <a:gd name="connsiteX485" fmla="*/ 1353724 w 5851096"/>
              <a:gd name="connsiteY485" fmla="*/ 659222 h 3089525"/>
              <a:gd name="connsiteX486" fmla="*/ 785360 w 5851096"/>
              <a:gd name="connsiteY486" fmla="*/ 1223782 h 3089525"/>
              <a:gd name="connsiteX487" fmla="*/ 785360 w 5851096"/>
              <a:gd name="connsiteY487" fmla="*/ 1547735 h 3089525"/>
              <a:gd name="connsiteX488" fmla="*/ 1353724 w 5851096"/>
              <a:gd name="connsiteY488" fmla="*/ 2107862 h 3089525"/>
              <a:gd name="connsiteX489" fmla="*/ 785360 w 5851096"/>
              <a:gd name="connsiteY489" fmla="*/ 1547735 h 3089525"/>
              <a:gd name="connsiteX490" fmla="*/ 785360 w 5851096"/>
              <a:gd name="connsiteY490" fmla="*/ 2982001 h 3089525"/>
              <a:gd name="connsiteX491" fmla="*/ 1353724 w 5851096"/>
              <a:gd name="connsiteY491" fmla="*/ 2417442 h 3089525"/>
              <a:gd name="connsiteX492" fmla="*/ 785360 w 5851096"/>
              <a:gd name="connsiteY492" fmla="*/ 2982001 h 3089525"/>
              <a:gd name="connsiteX493" fmla="*/ 715762 w 5851096"/>
              <a:gd name="connsiteY493" fmla="*/ 0 h 3089525"/>
              <a:gd name="connsiteX494" fmla="*/ 871255 w 5851096"/>
              <a:gd name="connsiteY494" fmla="*/ 0 h 3089525"/>
              <a:gd name="connsiteX495" fmla="*/ 894508 w 5851096"/>
              <a:gd name="connsiteY495" fmla="*/ 45955 h 3089525"/>
              <a:gd name="connsiteX496" fmla="*/ 1353724 w 5851096"/>
              <a:gd name="connsiteY496" fmla="*/ 349642 h 3089525"/>
              <a:gd name="connsiteX497" fmla="*/ 1234983 w 5851096"/>
              <a:gd name="connsiteY497" fmla="*/ 79433 h 3089525"/>
              <a:gd name="connsiteX498" fmla="*/ 1163608 w 5851096"/>
              <a:gd name="connsiteY498" fmla="*/ 0 h 3089525"/>
              <a:gd name="connsiteX499" fmla="*/ 1339748 w 5851096"/>
              <a:gd name="connsiteY499" fmla="*/ 0 h 3089525"/>
              <a:gd name="connsiteX500" fmla="*/ 1405271 w 5851096"/>
              <a:gd name="connsiteY500" fmla="*/ 100280 h 3089525"/>
              <a:gd name="connsiteX501" fmla="*/ 1493366 w 5851096"/>
              <a:gd name="connsiteY501" fmla="*/ 366850 h 3089525"/>
              <a:gd name="connsiteX502" fmla="*/ 1493895 w 5851096"/>
              <a:gd name="connsiteY502" fmla="*/ 366914 h 3089525"/>
              <a:gd name="connsiteX503" fmla="*/ 1494460 w 5851096"/>
              <a:gd name="connsiteY503" fmla="*/ 373792 h 3089525"/>
              <a:gd name="connsiteX504" fmla="*/ 1502268 w 5851096"/>
              <a:gd name="connsiteY504" fmla="*/ 468842 h 3089525"/>
              <a:gd name="connsiteX505" fmla="*/ 1503703 w 5851096"/>
              <a:gd name="connsiteY505" fmla="*/ 486299 h 3089525"/>
              <a:gd name="connsiteX506" fmla="*/ 1503082 w 5851096"/>
              <a:gd name="connsiteY506" fmla="*/ 498061 h 3089525"/>
              <a:gd name="connsiteX507" fmla="*/ 1502560 w 5851096"/>
              <a:gd name="connsiteY507" fmla="*/ 498027 h 3089525"/>
              <a:gd name="connsiteX508" fmla="*/ 1502533 w 5851096"/>
              <a:gd name="connsiteY508" fmla="*/ 498535 h 3089525"/>
              <a:gd name="connsiteX509" fmla="*/ 1484625 w 5851096"/>
              <a:gd name="connsiteY509" fmla="*/ 496864 h 3089525"/>
              <a:gd name="connsiteX510" fmla="*/ 1384798 w 5851096"/>
              <a:gd name="connsiteY510" fmla="*/ 487548 h 3089525"/>
              <a:gd name="connsiteX511" fmla="*/ 1367833 w 5851096"/>
              <a:gd name="connsiteY511" fmla="*/ 485964 h 3089525"/>
              <a:gd name="connsiteX512" fmla="*/ 1367712 w 5851096"/>
              <a:gd name="connsiteY512" fmla="*/ 484784 h 3089525"/>
              <a:gd name="connsiteX513" fmla="*/ 769992 w 5851096"/>
              <a:gd name="connsiteY513" fmla="*/ 99096 h 3089525"/>
              <a:gd name="connsiteX514" fmla="*/ 637843 w 5851096"/>
              <a:gd name="connsiteY514" fmla="*/ 3089525 h 3089525"/>
              <a:gd name="connsiteX515" fmla="*/ 644623 w 5851096"/>
              <a:gd name="connsiteY515" fmla="*/ 3006343 h 3089525"/>
              <a:gd name="connsiteX516" fmla="*/ 645189 w 5851096"/>
              <a:gd name="connsiteY516" fmla="*/ 2999411 h 3089525"/>
              <a:gd name="connsiteX517" fmla="*/ 645717 w 5851096"/>
              <a:gd name="connsiteY517" fmla="*/ 2999346 h 3089525"/>
              <a:gd name="connsiteX518" fmla="*/ 1367711 w 5851096"/>
              <a:gd name="connsiteY518" fmla="*/ 2281230 h 3089525"/>
              <a:gd name="connsiteX519" fmla="*/ 1367833 w 5851096"/>
              <a:gd name="connsiteY519" fmla="*/ 2280040 h 3089525"/>
              <a:gd name="connsiteX520" fmla="*/ 1384794 w 5851096"/>
              <a:gd name="connsiteY520" fmla="*/ 2278445 h 3089525"/>
              <a:gd name="connsiteX521" fmla="*/ 1484657 w 5851096"/>
              <a:gd name="connsiteY521" fmla="*/ 2269052 h 3089525"/>
              <a:gd name="connsiteX522" fmla="*/ 1502533 w 5851096"/>
              <a:gd name="connsiteY522" fmla="*/ 2267371 h 3089525"/>
              <a:gd name="connsiteX523" fmla="*/ 1502560 w 5851096"/>
              <a:gd name="connsiteY523" fmla="*/ 2267882 h 3089525"/>
              <a:gd name="connsiteX524" fmla="*/ 1503081 w 5851096"/>
              <a:gd name="connsiteY524" fmla="*/ 2267848 h 3089525"/>
              <a:gd name="connsiteX525" fmla="*/ 1503703 w 5851096"/>
              <a:gd name="connsiteY525" fmla="*/ 2279702 h 3089525"/>
              <a:gd name="connsiteX526" fmla="*/ 1502268 w 5851096"/>
              <a:gd name="connsiteY526" fmla="*/ 2297292 h 3089525"/>
              <a:gd name="connsiteX527" fmla="*/ 1494457 w 5851096"/>
              <a:gd name="connsiteY527" fmla="*/ 2393114 h 3089525"/>
              <a:gd name="connsiteX528" fmla="*/ 1493894 w 5851096"/>
              <a:gd name="connsiteY528" fmla="*/ 2400032 h 3089525"/>
              <a:gd name="connsiteX529" fmla="*/ 1493365 w 5851096"/>
              <a:gd name="connsiteY529" fmla="*/ 2400097 h 3089525"/>
              <a:gd name="connsiteX530" fmla="*/ 908018 w 5851096"/>
              <a:gd name="connsiteY530" fmla="*/ 3084683 h 3089525"/>
              <a:gd name="connsiteX531" fmla="*/ 888285 w 5851096"/>
              <a:gd name="connsiteY531" fmla="*/ 3089525 h 3089525"/>
              <a:gd name="connsiteX532" fmla="*/ 635382 w 5851096"/>
              <a:gd name="connsiteY532" fmla="*/ 1361522 h 3089525"/>
              <a:gd name="connsiteX533" fmla="*/ 636815 w 5851096"/>
              <a:gd name="connsiteY533" fmla="*/ 1343926 h 3089525"/>
              <a:gd name="connsiteX534" fmla="*/ 644623 w 5851096"/>
              <a:gd name="connsiteY534" fmla="*/ 1248124 h 3089525"/>
              <a:gd name="connsiteX535" fmla="*/ 645189 w 5851096"/>
              <a:gd name="connsiteY535" fmla="*/ 1241192 h 3089525"/>
              <a:gd name="connsiteX536" fmla="*/ 645717 w 5851096"/>
              <a:gd name="connsiteY536" fmla="*/ 1241127 h 3089525"/>
              <a:gd name="connsiteX537" fmla="*/ 1367711 w 5851096"/>
              <a:gd name="connsiteY537" fmla="*/ 523010 h 3089525"/>
              <a:gd name="connsiteX538" fmla="*/ 1367833 w 5851096"/>
              <a:gd name="connsiteY538" fmla="*/ 521820 h 3089525"/>
              <a:gd name="connsiteX539" fmla="*/ 1384794 w 5851096"/>
              <a:gd name="connsiteY539" fmla="*/ 520226 h 3089525"/>
              <a:gd name="connsiteX540" fmla="*/ 1484657 w 5851096"/>
              <a:gd name="connsiteY540" fmla="*/ 510833 h 3089525"/>
              <a:gd name="connsiteX541" fmla="*/ 1502533 w 5851096"/>
              <a:gd name="connsiteY541" fmla="*/ 509151 h 3089525"/>
              <a:gd name="connsiteX542" fmla="*/ 1502560 w 5851096"/>
              <a:gd name="connsiteY542" fmla="*/ 509663 h 3089525"/>
              <a:gd name="connsiteX543" fmla="*/ 1503081 w 5851096"/>
              <a:gd name="connsiteY543" fmla="*/ 509629 h 3089525"/>
              <a:gd name="connsiteX544" fmla="*/ 1503703 w 5851096"/>
              <a:gd name="connsiteY544" fmla="*/ 521483 h 3089525"/>
              <a:gd name="connsiteX545" fmla="*/ 1502268 w 5851096"/>
              <a:gd name="connsiteY545" fmla="*/ 539073 h 3089525"/>
              <a:gd name="connsiteX546" fmla="*/ 1494457 w 5851096"/>
              <a:gd name="connsiteY546" fmla="*/ 634895 h 3089525"/>
              <a:gd name="connsiteX547" fmla="*/ 1493894 w 5851096"/>
              <a:gd name="connsiteY547" fmla="*/ 641812 h 3089525"/>
              <a:gd name="connsiteX548" fmla="*/ 1493365 w 5851096"/>
              <a:gd name="connsiteY548" fmla="*/ 641878 h 3089525"/>
              <a:gd name="connsiteX549" fmla="*/ 771371 w 5851096"/>
              <a:gd name="connsiteY549" fmla="*/ 1359994 h 3089525"/>
              <a:gd name="connsiteX550" fmla="*/ 771250 w 5851096"/>
              <a:gd name="connsiteY550" fmla="*/ 1361184 h 3089525"/>
              <a:gd name="connsiteX551" fmla="*/ 754286 w 5851096"/>
              <a:gd name="connsiteY551" fmla="*/ 1362780 h 3089525"/>
              <a:gd name="connsiteX552" fmla="*/ 654458 w 5851096"/>
              <a:gd name="connsiteY552" fmla="*/ 1372169 h 3089525"/>
              <a:gd name="connsiteX553" fmla="*/ 636551 w 5851096"/>
              <a:gd name="connsiteY553" fmla="*/ 1373854 h 3089525"/>
              <a:gd name="connsiteX554" fmla="*/ 636524 w 5851096"/>
              <a:gd name="connsiteY554" fmla="*/ 1373341 h 3089525"/>
              <a:gd name="connsiteX555" fmla="*/ 636002 w 5851096"/>
              <a:gd name="connsiteY555" fmla="*/ 1373376 h 3089525"/>
              <a:gd name="connsiteX556" fmla="*/ 635382 w 5851096"/>
              <a:gd name="connsiteY556" fmla="*/ 1361522 h 3089525"/>
              <a:gd name="connsiteX557" fmla="*/ 635382 w 5851096"/>
              <a:gd name="connsiteY557" fmla="*/ 1411078 h 3089525"/>
              <a:gd name="connsiteX558" fmla="*/ 636003 w 5851096"/>
              <a:gd name="connsiteY558" fmla="*/ 1399317 h 3089525"/>
              <a:gd name="connsiteX559" fmla="*/ 636524 w 5851096"/>
              <a:gd name="connsiteY559" fmla="*/ 1399351 h 3089525"/>
              <a:gd name="connsiteX560" fmla="*/ 636551 w 5851096"/>
              <a:gd name="connsiteY560" fmla="*/ 1398843 h 3089525"/>
              <a:gd name="connsiteX561" fmla="*/ 654426 w 5851096"/>
              <a:gd name="connsiteY561" fmla="*/ 1400511 h 3089525"/>
              <a:gd name="connsiteX562" fmla="*/ 754290 w 5851096"/>
              <a:gd name="connsiteY562" fmla="*/ 1409831 h 3089525"/>
              <a:gd name="connsiteX563" fmla="*/ 771250 w 5851096"/>
              <a:gd name="connsiteY563" fmla="*/ 1411413 h 3089525"/>
              <a:gd name="connsiteX564" fmla="*/ 771372 w 5851096"/>
              <a:gd name="connsiteY564" fmla="*/ 1412593 h 3089525"/>
              <a:gd name="connsiteX565" fmla="*/ 1493366 w 5851096"/>
              <a:gd name="connsiteY565" fmla="*/ 2125070 h 3089525"/>
              <a:gd name="connsiteX566" fmla="*/ 1493895 w 5851096"/>
              <a:gd name="connsiteY566" fmla="*/ 2125135 h 3089525"/>
              <a:gd name="connsiteX567" fmla="*/ 1494460 w 5851096"/>
              <a:gd name="connsiteY567" fmla="*/ 2132012 h 3089525"/>
              <a:gd name="connsiteX568" fmla="*/ 1502268 w 5851096"/>
              <a:gd name="connsiteY568" fmla="*/ 2227062 h 3089525"/>
              <a:gd name="connsiteX569" fmla="*/ 1503703 w 5851096"/>
              <a:gd name="connsiteY569" fmla="*/ 2244520 h 3089525"/>
              <a:gd name="connsiteX570" fmla="*/ 1503082 w 5851096"/>
              <a:gd name="connsiteY570" fmla="*/ 2256280 h 3089525"/>
              <a:gd name="connsiteX571" fmla="*/ 1502560 w 5851096"/>
              <a:gd name="connsiteY571" fmla="*/ 2256246 h 3089525"/>
              <a:gd name="connsiteX572" fmla="*/ 1502533 w 5851096"/>
              <a:gd name="connsiteY572" fmla="*/ 2256755 h 3089525"/>
              <a:gd name="connsiteX573" fmla="*/ 1484625 w 5851096"/>
              <a:gd name="connsiteY573" fmla="*/ 2255084 h 3089525"/>
              <a:gd name="connsiteX574" fmla="*/ 1384798 w 5851096"/>
              <a:gd name="connsiteY574" fmla="*/ 2245767 h 3089525"/>
              <a:gd name="connsiteX575" fmla="*/ 1367833 w 5851096"/>
              <a:gd name="connsiteY575" fmla="*/ 2244184 h 3089525"/>
              <a:gd name="connsiteX576" fmla="*/ 1367712 w 5851096"/>
              <a:gd name="connsiteY576" fmla="*/ 2243004 h 3089525"/>
              <a:gd name="connsiteX577" fmla="*/ 645718 w 5851096"/>
              <a:gd name="connsiteY577" fmla="*/ 1530527 h 3089525"/>
              <a:gd name="connsiteX578" fmla="*/ 645190 w 5851096"/>
              <a:gd name="connsiteY578" fmla="*/ 1530463 h 3089525"/>
              <a:gd name="connsiteX579" fmla="*/ 644626 w 5851096"/>
              <a:gd name="connsiteY579" fmla="*/ 1523599 h 3089525"/>
              <a:gd name="connsiteX580" fmla="*/ 636815 w 5851096"/>
              <a:gd name="connsiteY580" fmla="*/ 1428529 h 3089525"/>
              <a:gd name="connsiteX581" fmla="*/ 635382 w 5851096"/>
              <a:gd name="connsiteY581" fmla="*/ 1411078 h 3089525"/>
              <a:gd name="connsiteX582" fmla="*/ 0 w 5851096"/>
              <a:gd name="connsiteY582" fmla="*/ 120584 h 3089525"/>
              <a:gd name="connsiteX583" fmla="*/ 0 w 5851096"/>
              <a:gd name="connsiteY583" fmla="*/ 0 h 3089525"/>
              <a:gd name="connsiteX584" fmla="*/ 95071 w 5851096"/>
              <a:gd name="connsiteY584" fmla="*/ 0 h 3089525"/>
              <a:gd name="connsiteX585" fmla="*/ 23697 w 5851096"/>
              <a:gd name="connsiteY585" fmla="*/ 79433 h 3089525"/>
              <a:gd name="connsiteX586" fmla="*/ 0 w 5851096"/>
              <a:gd name="connsiteY586" fmla="*/ 459154 h 3089525"/>
              <a:gd name="connsiteX587" fmla="*/ 0 w 5851096"/>
              <a:gd name="connsiteY587" fmla="*/ 322913 h 3089525"/>
              <a:gd name="connsiteX588" fmla="*/ 85961 w 5851096"/>
              <a:gd name="connsiteY588" fmla="*/ 286715 h 3089525"/>
              <a:gd name="connsiteX589" fmla="*/ 364172 w 5851096"/>
              <a:gd name="connsiteY589" fmla="*/ 45955 h 3089525"/>
              <a:gd name="connsiteX590" fmla="*/ 387426 w 5851096"/>
              <a:gd name="connsiteY590" fmla="*/ 0 h 3089525"/>
              <a:gd name="connsiteX591" fmla="*/ 542918 w 5851096"/>
              <a:gd name="connsiteY591" fmla="*/ 0 h 3089525"/>
              <a:gd name="connsiteX592" fmla="*/ 488688 w 5851096"/>
              <a:gd name="connsiteY592" fmla="*/ 99096 h 3089525"/>
              <a:gd name="connsiteX593" fmla="*/ 13938 w 5851096"/>
              <a:gd name="connsiteY593" fmla="*/ 455878 h 3089525"/>
              <a:gd name="connsiteX594" fmla="*/ 0 w 5851096"/>
              <a:gd name="connsiteY594" fmla="*/ 1108862 h 3089525"/>
              <a:gd name="connsiteX595" fmla="*/ 0 w 5851096"/>
              <a:gd name="connsiteY595" fmla="*/ 893255 h 3089525"/>
              <a:gd name="connsiteX596" fmla="*/ 33376 w 5851096"/>
              <a:gd name="connsiteY596" fmla="*/ 945052 h 3089525"/>
              <a:gd name="connsiteX597" fmla="*/ 473320 w 5851096"/>
              <a:gd name="connsiteY597" fmla="*/ 1223782 h 3089525"/>
              <a:gd name="connsiteX598" fmla="*/ 9746 w 5851096"/>
              <a:gd name="connsiteY598" fmla="*/ 689563 h 3089525"/>
              <a:gd name="connsiteX599" fmla="*/ 0 w 5851096"/>
              <a:gd name="connsiteY599" fmla="*/ 686740 h 3089525"/>
              <a:gd name="connsiteX600" fmla="*/ 0 w 5851096"/>
              <a:gd name="connsiteY600" fmla="*/ 549764 h 3089525"/>
              <a:gd name="connsiteX601" fmla="*/ 27617 w 5851096"/>
              <a:gd name="connsiteY601" fmla="*/ 556541 h 3089525"/>
              <a:gd name="connsiteX602" fmla="*/ 612962 w 5851096"/>
              <a:gd name="connsiteY602" fmla="*/ 1241127 h 3089525"/>
              <a:gd name="connsiteX603" fmla="*/ 613492 w 5851096"/>
              <a:gd name="connsiteY603" fmla="*/ 1241192 h 3089525"/>
              <a:gd name="connsiteX604" fmla="*/ 614057 w 5851096"/>
              <a:gd name="connsiteY604" fmla="*/ 1248124 h 3089525"/>
              <a:gd name="connsiteX605" fmla="*/ 621865 w 5851096"/>
              <a:gd name="connsiteY605" fmla="*/ 1343926 h 3089525"/>
              <a:gd name="connsiteX606" fmla="*/ 623299 w 5851096"/>
              <a:gd name="connsiteY606" fmla="*/ 1361522 h 3089525"/>
              <a:gd name="connsiteX607" fmla="*/ 622679 w 5851096"/>
              <a:gd name="connsiteY607" fmla="*/ 1373376 h 3089525"/>
              <a:gd name="connsiteX608" fmla="*/ 622157 w 5851096"/>
              <a:gd name="connsiteY608" fmla="*/ 1373341 h 3089525"/>
              <a:gd name="connsiteX609" fmla="*/ 622129 w 5851096"/>
              <a:gd name="connsiteY609" fmla="*/ 1373854 h 3089525"/>
              <a:gd name="connsiteX610" fmla="*/ 604221 w 5851096"/>
              <a:gd name="connsiteY610" fmla="*/ 1372169 h 3089525"/>
              <a:gd name="connsiteX611" fmla="*/ 504394 w 5851096"/>
              <a:gd name="connsiteY611" fmla="*/ 1362780 h 3089525"/>
              <a:gd name="connsiteX612" fmla="*/ 487429 w 5851096"/>
              <a:gd name="connsiteY612" fmla="*/ 1361184 h 3089525"/>
              <a:gd name="connsiteX613" fmla="*/ 487308 w 5851096"/>
              <a:gd name="connsiteY613" fmla="*/ 1359994 h 3089525"/>
              <a:gd name="connsiteX614" fmla="*/ 5260 w 5851096"/>
              <a:gd name="connsiteY614" fmla="*/ 1114967 h 3089525"/>
              <a:gd name="connsiteX615" fmla="*/ 0 w 5851096"/>
              <a:gd name="connsiteY615" fmla="*/ 2216459 h 3089525"/>
              <a:gd name="connsiteX616" fmla="*/ 0 w 5851096"/>
              <a:gd name="connsiteY616" fmla="*/ 2080559 h 3089525"/>
              <a:gd name="connsiteX617" fmla="*/ 9744 w 5851096"/>
              <a:gd name="connsiteY617" fmla="*/ 2077760 h 3089525"/>
              <a:gd name="connsiteX618" fmla="*/ 473318 w 5851096"/>
              <a:gd name="connsiteY618" fmla="*/ 1547735 h 3089525"/>
              <a:gd name="connsiteX619" fmla="*/ 33374 w 5851096"/>
              <a:gd name="connsiteY619" fmla="*/ 1824276 h 3089525"/>
              <a:gd name="connsiteX620" fmla="*/ 0 w 5851096"/>
              <a:gd name="connsiteY620" fmla="*/ 1875663 h 3089525"/>
              <a:gd name="connsiteX621" fmla="*/ 0 w 5851096"/>
              <a:gd name="connsiteY621" fmla="*/ 1661750 h 3089525"/>
              <a:gd name="connsiteX622" fmla="*/ 5257 w 5851096"/>
              <a:gd name="connsiteY622" fmla="*/ 1655695 h 3089525"/>
              <a:gd name="connsiteX623" fmla="*/ 487305 w 5851096"/>
              <a:gd name="connsiteY623" fmla="*/ 1412593 h 3089525"/>
              <a:gd name="connsiteX624" fmla="*/ 487427 w 5851096"/>
              <a:gd name="connsiteY624" fmla="*/ 1411413 h 3089525"/>
              <a:gd name="connsiteX625" fmla="*/ 504388 w 5851096"/>
              <a:gd name="connsiteY625" fmla="*/ 1409831 h 3089525"/>
              <a:gd name="connsiteX626" fmla="*/ 604251 w 5851096"/>
              <a:gd name="connsiteY626" fmla="*/ 1400511 h 3089525"/>
              <a:gd name="connsiteX627" fmla="*/ 622127 w 5851096"/>
              <a:gd name="connsiteY627" fmla="*/ 1398843 h 3089525"/>
              <a:gd name="connsiteX628" fmla="*/ 622154 w 5851096"/>
              <a:gd name="connsiteY628" fmla="*/ 1399351 h 3089525"/>
              <a:gd name="connsiteX629" fmla="*/ 622675 w 5851096"/>
              <a:gd name="connsiteY629" fmla="*/ 1399317 h 3089525"/>
              <a:gd name="connsiteX630" fmla="*/ 623297 w 5851096"/>
              <a:gd name="connsiteY630" fmla="*/ 1411078 h 3089525"/>
              <a:gd name="connsiteX631" fmla="*/ 621863 w 5851096"/>
              <a:gd name="connsiteY631" fmla="*/ 1428529 h 3089525"/>
              <a:gd name="connsiteX632" fmla="*/ 614051 w 5851096"/>
              <a:gd name="connsiteY632" fmla="*/ 1523599 h 3089525"/>
              <a:gd name="connsiteX633" fmla="*/ 613488 w 5851096"/>
              <a:gd name="connsiteY633" fmla="*/ 1530463 h 3089525"/>
              <a:gd name="connsiteX634" fmla="*/ 612959 w 5851096"/>
              <a:gd name="connsiteY634" fmla="*/ 1530527 h 3089525"/>
              <a:gd name="connsiteX635" fmla="*/ 27613 w 5851096"/>
              <a:gd name="connsiteY635" fmla="*/ 2209736 h 3089525"/>
              <a:gd name="connsiteX636" fmla="*/ 0 w 5851096"/>
              <a:gd name="connsiteY636" fmla="*/ 2867081 h 3089525"/>
              <a:gd name="connsiteX637" fmla="*/ 0 w 5851096"/>
              <a:gd name="connsiteY637" fmla="*/ 2651475 h 3089525"/>
              <a:gd name="connsiteX638" fmla="*/ 33376 w 5851096"/>
              <a:gd name="connsiteY638" fmla="*/ 2703272 h 3089525"/>
              <a:gd name="connsiteX639" fmla="*/ 473320 w 5851096"/>
              <a:gd name="connsiteY639" fmla="*/ 2982001 h 3089525"/>
              <a:gd name="connsiteX640" fmla="*/ 9746 w 5851096"/>
              <a:gd name="connsiteY640" fmla="*/ 2447782 h 3089525"/>
              <a:gd name="connsiteX641" fmla="*/ 0 w 5851096"/>
              <a:gd name="connsiteY641" fmla="*/ 2444960 h 3089525"/>
              <a:gd name="connsiteX642" fmla="*/ 0 w 5851096"/>
              <a:gd name="connsiteY642" fmla="*/ 2307984 h 3089525"/>
              <a:gd name="connsiteX643" fmla="*/ 27617 w 5851096"/>
              <a:gd name="connsiteY643" fmla="*/ 2314760 h 3089525"/>
              <a:gd name="connsiteX644" fmla="*/ 612962 w 5851096"/>
              <a:gd name="connsiteY644" fmla="*/ 2999346 h 3089525"/>
              <a:gd name="connsiteX645" fmla="*/ 613492 w 5851096"/>
              <a:gd name="connsiteY645" fmla="*/ 2999411 h 3089525"/>
              <a:gd name="connsiteX646" fmla="*/ 614056 w 5851096"/>
              <a:gd name="connsiteY646" fmla="*/ 3006343 h 3089525"/>
              <a:gd name="connsiteX647" fmla="*/ 620836 w 5851096"/>
              <a:gd name="connsiteY647" fmla="*/ 3089525 h 3089525"/>
              <a:gd name="connsiteX648" fmla="*/ 370396 w 5851096"/>
              <a:gd name="connsiteY648" fmla="*/ 3089525 h 3089525"/>
              <a:gd name="connsiteX649" fmla="*/ 350661 w 5851096"/>
              <a:gd name="connsiteY649" fmla="*/ 3084682 h 3089525"/>
              <a:gd name="connsiteX650" fmla="*/ 5260 w 5851096"/>
              <a:gd name="connsiteY650" fmla="*/ 2873187 h 3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Lst>
            <a:rect l="l" t="t" r="r" b="b"/>
            <a:pathLst>
              <a:path w="5851096" h="3089525">
                <a:moveTo>
                  <a:pt x="5215514" y="659222"/>
                </a:moveTo>
                <a:cubicBezTo>
                  <a:pt x="5271247" y="939930"/>
                  <a:pt x="5495997" y="1162499"/>
                  <a:pt x="5783878" y="1223782"/>
                </a:cubicBezTo>
                <a:cubicBezTo>
                  <a:pt x="5728146" y="943074"/>
                  <a:pt x="5503395" y="720505"/>
                  <a:pt x="5215514" y="659222"/>
                </a:cubicBezTo>
                <a:close/>
                <a:moveTo>
                  <a:pt x="5215514" y="2417442"/>
                </a:moveTo>
                <a:cubicBezTo>
                  <a:pt x="5271247" y="2698150"/>
                  <a:pt x="5495997" y="2920718"/>
                  <a:pt x="5783878" y="2982001"/>
                </a:cubicBezTo>
                <a:cubicBezTo>
                  <a:pt x="5728146" y="2701294"/>
                  <a:pt x="5503395" y="2478725"/>
                  <a:pt x="5215514" y="2417442"/>
                </a:cubicBezTo>
                <a:close/>
                <a:moveTo>
                  <a:pt x="5215512" y="2107862"/>
                </a:moveTo>
                <a:cubicBezTo>
                  <a:pt x="5503392" y="2047060"/>
                  <a:pt x="5728143" y="1826239"/>
                  <a:pt x="5783876" y="1547735"/>
                </a:cubicBezTo>
                <a:cubicBezTo>
                  <a:pt x="5495995" y="1608537"/>
                  <a:pt x="5271244" y="1829358"/>
                  <a:pt x="5215512" y="2107862"/>
                </a:cubicBezTo>
                <a:close/>
                <a:moveTo>
                  <a:pt x="5065535" y="521483"/>
                </a:moveTo>
                <a:lnTo>
                  <a:pt x="5066157" y="509629"/>
                </a:lnTo>
                <a:lnTo>
                  <a:pt x="5066678" y="509663"/>
                </a:lnTo>
                <a:lnTo>
                  <a:pt x="5066705" y="509151"/>
                </a:lnTo>
                <a:lnTo>
                  <a:pt x="5084580" y="510833"/>
                </a:lnTo>
                <a:cubicBezTo>
                  <a:pt x="5118460" y="511379"/>
                  <a:pt x="5151823" y="514468"/>
                  <a:pt x="5184444" y="520226"/>
                </a:cubicBezTo>
                <a:cubicBezTo>
                  <a:pt x="5190277" y="519792"/>
                  <a:pt x="5195851" y="520774"/>
                  <a:pt x="5201405" y="521820"/>
                </a:cubicBezTo>
                <a:lnTo>
                  <a:pt x="5201527" y="523010"/>
                </a:lnTo>
                <a:cubicBezTo>
                  <a:pt x="5483077" y="569171"/>
                  <a:pt x="5718838" y="744362"/>
                  <a:pt x="5841311" y="983324"/>
                </a:cubicBezTo>
                <a:lnTo>
                  <a:pt x="5851096" y="1006985"/>
                </a:lnTo>
                <a:lnTo>
                  <a:pt x="5851096" y="1366179"/>
                </a:lnTo>
                <a:lnTo>
                  <a:pt x="5814952" y="1362779"/>
                </a:lnTo>
                <a:cubicBezTo>
                  <a:pt x="5809118" y="1363214"/>
                  <a:pt x="5803543" y="1362231"/>
                  <a:pt x="5797987" y="1361184"/>
                </a:cubicBezTo>
                <a:lnTo>
                  <a:pt x="5797866" y="1359994"/>
                </a:lnTo>
                <a:cubicBezTo>
                  <a:pt x="5422466" y="1298446"/>
                  <a:pt x="5128467" y="1007510"/>
                  <a:pt x="5075873" y="641878"/>
                </a:cubicBezTo>
                <a:cubicBezTo>
                  <a:pt x="5075697" y="641823"/>
                  <a:pt x="5075522" y="641817"/>
                  <a:pt x="5075344" y="641812"/>
                </a:cubicBezTo>
                <a:lnTo>
                  <a:pt x="5074781" y="634895"/>
                </a:lnTo>
                <a:cubicBezTo>
                  <a:pt x="5069489" y="603550"/>
                  <a:pt x="5066925" y="571542"/>
                  <a:pt x="5066970" y="539073"/>
                </a:cubicBezTo>
                <a:cubicBezTo>
                  <a:pt x="5065597" y="533241"/>
                  <a:pt x="5065535" y="527369"/>
                  <a:pt x="5065535" y="521483"/>
                </a:cubicBezTo>
                <a:close/>
                <a:moveTo>
                  <a:pt x="5065535" y="2279702"/>
                </a:moveTo>
                <a:lnTo>
                  <a:pt x="5066157" y="2267848"/>
                </a:lnTo>
                <a:lnTo>
                  <a:pt x="5066678" y="2267882"/>
                </a:lnTo>
                <a:lnTo>
                  <a:pt x="5066705" y="2267371"/>
                </a:lnTo>
                <a:lnTo>
                  <a:pt x="5084580" y="2269052"/>
                </a:lnTo>
                <a:cubicBezTo>
                  <a:pt x="5118460" y="2269598"/>
                  <a:pt x="5151823" y="2272687"/>
                  <a:pt x="5184444" y="2278445"/>
                </a:cubicBezTo>
                <a:cubicBezTo>
                  <a:pt x="5190277" y="2278011"/>
                  <a:pt x="5195851" y="2278993"/>
                  <a:pt x="5201405" y="2280040"/>
                </a:cubicBezTo>
                <a:lnTo>
                  <a:pt x="5201527" y="2281230"/>
                </a:lnTo>
                <a:cubicBezTo>
                  <a:pt x="5483077" y="2327390"/>
                  <a:pt x="5718838" y="2502582"/>
                  <a:pt x="5841311" y="2741544"/>
                </a:cubicBezTo>
                <a:lnTo>
                  <a:pt x="5851096" y="2765204"/>
                </a:lnTo>
                <a:lnTo>
                  <a:pt x="5851096" y="3089525"/>
                </a:lnTo>
                <a:lnTo>
                  <a:pt x="5680952" y="3089525"/>
                </a:lnTo>
                <a:lnTo>
                  <a:pt x="5661219" y="3084683"/>
                </a:lnTo>
                <a:cubicBezTo>
                  <a:pt x="5352738" y="2982764"/>
                  <a:pt x="5121893" y="2720025"/>
                  <a:pt x="5075873" y="2400097"/>
                </a:cubicBezTo>
                <a:cubicBezTo>
                  <a:pt x="5075697" y="2400042"/>
                  <a:pt x="5075522" y="2400037"/>
                  <a:pt x="5075344" y="2400032"/>
                </a:cubicBezTo>
                <a:lnTo>
                  <a:pt x="5074781" y="2393114"/>
                </a:lnTo>
                <a:cubicBezTo>
                  <a:pt x="5069489" y="2361770"/>
                  <a:pt x="5066925" y="2329761"/>
                  <a:pt x="5066970" y="2297292"/>
                </a:cubicBezTo>
                <a:cubicBezTo>
                  <a:pt x="5065597" y="2291461"/>
                  <a:pt x="5065535" y="2285589"/>
                  <a:pt x="5065535" y="2279702"/>
                </a:cubicBezTo>
                <a:close/>
                <a:moveTo>
                  <a:pt x="5065533" y="486299"/>
                </a:moveTo>
                <a:cubicBezTo>
                  <a:pt x="5065533" y="480458"/>
                  <a:pt x="5065595" y="474631"/>
                  <a:pt x="5066968" y="468842"/>
                </a:cubicBezTo>
                <a:cubicBezTo>
                  <a:pt x="5066923" y="436636"/>
                  <a:pt x="5069486" y="404884"/>
                  <a:pt x="5074776" y="373792"/>
                </a:cubicBezTo>
                <a:lnTo>
                  <a:pt x="5075341" y="366915"/>
                </a:lnTo>
                <a:cubicBezTo>
                  <a:pt x="5075518" y="366910"/>
                  <a:pt x="5075694" y="366905"/>
                  <a:pt x="5075869" y="366850"/>
                </a:cubicBezTo>
                <a:cubicBezTo>
                  <a:pt x="5089628" y="271960"/>
                  <a:pt x="5119903" y="182140"/>
                  <a:pt x="5163966" y="100280"/>
                </a:cubicBezTo>
                <a:lnTo>
                  <a:pt x="5229488" y="0"/>
                </a:lnTo>
                <a:lnTo>
                  <a:pt x="5405629" y="0"/>
                </a:lnTo>
                <a:lnTo>
                  <a:pt x="5334254" y="79433"/>
                </a:lnTo>
                <a:cubicBezTo>
                  <a:pt x="5276439" y="159050"/>
                  <a:pt x="5235311" y="250706"/>
                  <a:pt x="5215512" y="349642"/>
                </a:cubicBezTo>
                <a:cubicBezTo>
                  <a:pt x="5406992" y="309201"/>
                  <a:pt x="5570544" y="197965"/>
                  <a:pt x="5674730" y="45955"/>
                </a:cubicBezTo>
                <a:lnTo>
                  <a:pt x="5697983" y="0"/>
                </a:lnTo>
                <a:lnTo>
                  <a:pt x="5851096" y="0"/>
                </a:lnTo>
                <a:lnTo>
                  <a:pt x="5851096" y="4349"/>
                </a:lnTo>
                <a:lnTo>
                  <a:pt x="5799246" y="99096"/>
                </a:lnTo>
                <a:cubicBezTo>
                  <a:pt x="5669765" y="299632"/>
                  <a:pt x="5454064" y="443705"/>
                  <a:pt x="5201524" y="484784"/>
                </a:cubicBezTo>
                <a:lnTo>
                  <a:pt x="5201403" y="485964"/>
                </a:lnTo>
                <a:cubicBezTo>
                  <a:pt x="5195847" y="487004"/>
                  <a:pt x="5190272" y="487979"/>
                  <a:pt x="5184438" y="487548"/>
                </a:cubicBezTo>
                <a:cubicBezTo>
                  <a:pt x="5151829" y="493257"/>
                  <a:pt x="5118478" y="496322"/>
                  <a:pt x="5084610" y="496864"/>
                </a:cubicBezTo>
                <a:lnTo>
                  <a:pt x="5066703" y="498535"/>
                </a:lnTo>
                <a:lnTo>
                  <a:pt x="5066676" y="498027"/>
                </a:lnTo>
                <a:lnTo>
                  <a:pt x="5066154" y="498061"/>
                </a:lnTo>
                <a:cubicBezTo>
                  <a:pt x="5065562" y="494151"/>
                  <a:pt x="5065533" y="490228"/>
                  <a:pt x="5065533" y="486299"/>
                </a:cubicBezTo>
                <a:close/>
                <a:moveTo>
                  <a:pt x="5065533" y="2244520"/>
                </a:moveTo>
                <a:cubicBezTo>
                  <a:pt x="5065533" y="2238678"/>
                  <a:pt x="5065595" y="2232850"/>
                  <a:pt x="5066968" y="2227062"/>
                </a:cubicBezTo>
                <a:cubicBezTo>
                  <a:pt x="5066923" y="2194855"/>
                  <a:pt x="5069486" y="2163105"/>
                  <a:pt x="5074776" y="2132012"/>
                </a:cubicBezTo>
                <a:lnTo>
                  <a:pt x="5075341" y="2125135"/>
                </a:lnTo>
                <a:cubicBezTo>
                  <a:pt x="5075518" y="2125130"/>
                  <a:pt x="5075694" y="2125125"/>
                  <a:pt x="5075869" y="2125070"/>
                </a:cubicBezTo>
                <a:cubicBezTo>
                  <a:pt x="5128465" y="1762307"/>
                  <a:pt x="5422464" y="1473657"/>
                  <a:pt x="5797863" y="1412593"/>
                </a:cubicBezTo>
                <a:lnTo>
                  <a:pt x="5797985" y="1411413"/>
                </a:lnTo>
                <a:cubicBezTo>
                  <a:pt x="5803539" y="1410374"/>
                  <a:pt x="5809112" y="1409399"/>
                  <a:pt x="5814946" y="1409830"/>
                </a:cubicBezTo>
                <a:lnTo>
                  <a:pt x="5851096" y="1406457"/>
                </a:lnTo>
                <a:lnTo>
                  <a:pt x="5851096" y="1762823"/>
                </a:lnTo>
                <a:lnTo>
                  <a:pt x="5841309" y="1786304"/>
                </a:lnTo>
                <a:cubicBezTo>
                  <a:pt x="5718836" y="2023390"/>
                  <a:pt x="5483074" y="2197206"/>
                  <a:pt x="5201524" y="2243004"/>
                </a:cubicBezTo>
                <a:lnTo>
                  <a:pt x="5201403" y="2244184"/>
                </a:lnTo>
                <a:cubicBezTo>
                  <a:pt x="5195847" y="2245223"/>
                  <a:pt x="5190272" y="2246198"/>
                  <a:pt x="5184438" y="2245767"/>
                </a:cubicBezTo>
                <a:cubicBezTo>
                  <a:pt x="5151829" y="2251477"/>
                  <a:pt x="5118478" y="2254542"/>
                  <a:pt x="5084610" y="2255084"/>
                </a:cubicBezTo>
                <a:lnTo>
                  <a:pt x="5066703" y="2256755"/>
                </a:lnTo>
                <a:lnTo>
                  <a:pt x="5066676" y="2256246"/>
                </a:lnTo>
                <a:lnTo>
                  <a:pt x="5066154" y="2256280"/>
                </a:lnTo>
                <a:cubicBezTo>
                  <a:pt x="5065562" y="2252372"/>
                  <a:pt x="5065533" y="2248449"/>
                  <a:pt x="5065533" y="2244520"/>
                </a:cubicBezTo>
                <a:close/>
                <a:moveTo>
                  <a:pt x="4325732" y="1223782"/>
                </a:moveTo>
                <a:cubicBezTo>
                  <a:pt x="4613612" y="1162499"/>
                  <a:pt x="4838363" y="939930"/>
                  <a:pt x="4894096" y="659222"/>
                </a:cubicBezTo>
                <a:cubicBezTo>
                  <a:pt x="4606215" y="720505"/>
                  <a:pt x="4381464" y="943074"/>
                  <a:pt x="4325732" y="1223782"/>
                </a:cubicBezTo>
                <a:close/>
                <a:moveTo>
                  <a:pt x="4325732" y="1547735"/>
                </a:moveTo>
                <a:cubicBezTo>
                  <a:pt x="4381465" y="1826239"/>
                  <a:pt x="4606215" y="2047060"/>
                  <a:pt x="4894096" y="2107862"/>
                </a:cubicBezTo>
                <a:cubicBezTo>
                  <a:pt x="4838364" y="1829358"/>
                  <a:pt x="4613612" y="1608537"/>
                  <a:pt x="4325732" y="1547735"/>
                </a:cubicBezTo>
                <a:close/>
                <a:moveTo>
                  <a:pt x="4325732" y="2982001"/>
                </a:moveTo>
                <a:cubicBezTo>
                  <a:pt x="4613612" y="2920718"/>
                  <a:pt x="4838363" y="2698150"/>
                  <a:pt x="4894096" y="2417442"/>
                </a:cubicBezTo>
                <a:cubicBezTo>
                  <a:pt x="4606215" y="2478725"/>
                  <a:pt x="4381464" y="2701294"/>
                  <a:pt x="4325732" y="2982001"/>
                </a:cubicBezTo>
                <a:close/>
                <a:moveTo>
                  <a:pt x="4256134" y="0"/>
                </a:moveTo>
                <a:lnTo>
                  <a:pt x="4411625" y="0"/>
                </a:lnTo>
                <a:lnTo>
                  <a:pt x="4434878" y="45955"/>
                </a:lnTo>
                <a:cubicBezTo>
                  <a:pt x="4539065" y="197965"/>
                  <a:pt x="4702616" y="309201"/>
                  <a:pt x="4894096" y="349642"/>
                </a:cubicBezTo>
                <a:cubicBezTo>
                  <a:pt x="4874298" y="250706"/>
                  <a:pt x="4833170" y="159050"/>
                  <a:pt x="4775353" y="79433"/>
                </a:cubicBezTo>
                <a:lnTo>
                  <a:pt x="4703980" y="0"/>
                </a:lnTo>
                <a:lnTo>
                  <a:pt x="4880119" y="0"/>
                </a:lnTo>
                <a:lnTo>
                  <a:pt x="4945641" y="100280"/>
                </a:lnTo>
                <a:cubicBezTo>
                  <a:pt x="4989705" y="182140"/>
                  <a:pt x="5019980" y="271960"/>
                  <a:pt x="5033738" y="366850"/>
                </a:cubicBezTo>
                <a:cubicBezTo>
                  <a:pt x="5033914" y="366905"/>
                  <a:pt x="5034090" y="366910"/>
                  <a:pt x="5034267" y="366915"/>
                </a:cubicBezTo>
                <a:lnTo>
                  <a:pt x="5034832" y="373792"/>
                </a:lnTo>
                <a:cubicBezTo>
                  <a:pt x="5040122" y="404884"/>
                  <a:pt x="5042685" y="436636"/>
                  <a:pt x="5042640" y="468842"/>
                </a:cubicBezTo>
                <a:cubicBezTo>
                  <a:pt x="5044013" y="474631"/>
                  <a:pt x="5044074" y="480458"/>
                  <a:pt x="5044074" y="486299"/>
                </a:cubicBezTo>
                <a:cubicBezTo>
                  <a:pt x="5044074" y="490228"/>
                  <a:pt x="5044046" y="494151"/>
                  <a:pt x="5043454" y="498061"/>
                </a:cubicBezTo>
                <a:lnTo>
                  <a:pt x="5042932" y="498027"/>
                </a:lnTo>
                <a:lnTo>
                  <a:pt x="5042905" y="498535"/>
                </a:lnTo>
                <a:lnTo>
                  <a:pt x="5024997" y="496864"/>
                </a:lnTo>
                <a:cubicBezTo>
                  <a:pt x="4991129" y="496322"/>
                  <a:pt x="4957779" y="493257"/>
                  <a:pt x="4925170" y="487548"/>
                </a:cubicBezTo>
                <a:cubicBezTo>
                  <a:pt x="4919336" y="487979"/>
                  <a:pt x="4913761" y="487004"/>
                  <a:pt x="4908205" y="485964"/>
                </a:cubicBezTo>
                <a:lnTo>
                  <a:pt x="4908084" y="484784"/>
                </a:lnTo>
                <a:cubicBezTo>
                  <a:pt x="4655545" y="443705"/>
                  <a:pt x="4439844" y="299632"/>
                  <a:pt x="4310363" y="99096"/>
                </a:cubicBezTo>
                <a:close/>
                <a:moveTo>
                  <a:pt x="4178216" y="3089525"/>
                </a:moveTo>
                <a:lnTo>
                  <a:pt x="4184996" y="3006343"/>
                </a:lnTo>
                <a:lnTo>
                  <a:pt x="4185561" y="2999411"/>
                </a:lnTo>
                <a:cubicBezTo>
                  <a:pt x="4185737" y="2999406"/>
                  <a:pt x="4185914" y="2999401"/>
                  <a:pt x="4186090" y="2999346"/>
                </a:cubicBezTo>
                <a:cubicBezTo>
                  <a:pt x="4238685" y="2633713"/>
                  <a:pt x="4532684" y="2342777"/>
                  <a:pt x="4908083" y="2281230"/>
                </a:cubicBezTo>
                <a:lnTo>
                  <a:pt x="4908205" y="2280040"/>
                </a:lnTo>
                <a:cubicBezTo>
                  <a:pt x="4913759" y="2278993"/>
                  <a:pt x="4919332" y="2278011"/>
                  <a:pt x="4925166" y="2278445"/>
                </a:cubicBezTo>
                <a:cubicBezTo>
                  <a:pt x="4957787" y="2272687"/>
                  <a:pt x="4991150" y="2269598"/>
                  <a:pt x="5025030" y="2269052"/>
                </a:cubicBezTo>
                <a:lnTo>
                  <a:pt x="5042905" y="2267371"/>
                </a:lnTo>
                <a:lnTo>
                  <a:pt x="5042932" y="2267882"/>
                </a:lnTo>
                <a:lnTo>
                  <a:pt x="5043453" y="2267848"/>
                </a:lnTo>
                <a:lnTo>
                  <a:pt x="5044074" y="2279702"/>
                </a:lnTo>
                <a:cubicBezTo>
                  <a:pt x="5044074" y="2285589"/>
                  <a:pt x="5044013" y="2291461"/>
                  <a:pt x="5042640" y="2297292"/>
                </a:cubicBezTo>
                <a:cubicBezTo>
                  <a:pt x="5042685" y="2329761"/>
                  <a:pt x="5040121" y="2361770"/>
                  <a:pt x="5034829" y="2393114"/>
                </a:cubicBezTo>
                <a:lnTo>
                  <a:pt x="5034266" y="2400032"/>
                </a:lnTo>
                <a:cubicBezTo>
                  <a:pt x="5034088" y="2400037"/>
                  <a:pt x="5033912" y="2400042"/>
                  <a:pt x="5033737" y="2400097"/>
                </a:cubicBezTo>
                <a:cubicBezTo>
                  <a:pt x="4987717" y="2720025"/>
                  <a:pt x="4756872" y="2982764"/>
                  <a:pt x="4448391" y="3084683"/>
                </a:cubicBezTo>
                <a:lnTo>
                  <a:pt x="4428658" y="3089525"/>
                </a:lnTo>
                <a:close/>
                <a:moveTo>
                  <a:pt x="4175753" y="1361522"/>
                </a:moveTo>
                <a:cubicBezTo>
                  <a:pt x="4175753" y="1355634"/>
                  <a:pt x="4175815" y="1349760"/>
                  <a:pt x="4177187" y="1343926"/>
                </a:cubicBezTo>
                <a:cubicBezTo>
                  <a:pt x="4177144" y="1311465"/>
                  <a:pt x="4179705" y="1279462"/>
                  <a:pt x="4184996" y="1248124"/>
                </a:cubicBezTo>
                <a:lnTo>
                  <a:pt x="4185561" y="1241192"/>
                </a:lnTo>
                <a:cubicBezTo>
                  <a:pt x="4185737" y="1241187"/>
                  <a:pt x="4185914" y="1241182"/>
                  <a:pt x="4186090" y="1241127"/>
                </a:cubicBezTo>
                <a:cubicBezTo>
                  <a:pt x="4238685" y="875493"/>
                  <a:pt x="4532684" y="584557"/>
                  <a:pt x="4908083" y="523010"/>
                </a:cubicBezTo>
                <a:lnTo>
                  <a:pt x="4908205" y="521820"/>
                </a:lnTo>
                <a:cubicBezTo>
                  <a:pt x="4913759" y="520774"/>
                  <a:pt x="4919332" y="519792"/>
                  <a:pt x="4925166" y="520226"/>
                </a:cubicBezTo>
                <a:cubicBezTo>
                  <a:pt x="4957787" y="514468"/>
                  <a:pt x="4991150" y="511379"/>
                  <a:pt x="5025030" y="510833"/>
                </a:cubicBezTo>
                <a:lnTo>
                  <a:pt x="5042905" y="509151"/>
                </a:lnTo>
                <a:lnTo>
                  <a:pt x="5042932" y="509663"/>
                </a:lnTo>
                <a:lnTo>
                  <a:pt x="5043453" y="509629"/>
                </a:lnTo>
                <a:lnTo>
                  <a:pt x="5044074" y="521483"/>
                </a:lnTo>
                <a:cubicBezTo>
                  <a:pt x="5044074" y="527369"/>
                  <a:pt x="5044013" y="533241"/>
                  <a:pt x="5042640" y="539073"/>
                </a:cubicBezTo>
                <a:cubicBezTo>
                  <a:pt x="5042685" y="571542"/>
                  <a:pt x="5040121" y="603550"/>
                  <a:pt x="5034829" y="634895"/>
                </a:cubicBezTo>
                <a:lnTo>
                  <a:pt x="5034266" y="641812"/>
                </a:lnTo>
                <a:cubicBezTo>
                  <a:pt x="5034088" y="641817"/>
                  <a:pt x="5033912" y="641823"/>
                  <a:pt x="5033737" y="641878"/>
                </a:cubicBezTo>
                <a:cubicBezTo>
                  <a:pt x="4981143" y="1007510"/>
                  <a:pt x="4687144" y="1298446"/>
                  <a:pt x="4311744" y="1359994"/>
                </a:cubicBezTo>
                <a:lnTo>
                  <a:pt x="4311623" y="1361184"/>
                </a:lnTo>
                <a:cubicBezTo>
                  <a:pt x="4306067" y="1362231"/>
                  <a:pt x="4300492" y="1363214"/>
                  <a:pt x="4294658" y="1362780"/>
                </a:cubicBezTo>
                <a:cubicBezTo>
                  <a:pt x="4262048" y="1368535"/>
                  <a:pt x="4228698" y="1371623"/>
                  <a:pt x="4194831" y="1372169"/>
                </a:cubicBezTo>
                <a:lnTo>
                  <a:pt x="4176923" y="1373854"/>
                </a:lnTo>
                <a:lnTo>
                  <a:pt x="4176896" y="1373341"/>
                </a:lnTo>
                <a:lnTo>
                  <a:pt x="4176374" y="1373376"/>
                </a:lnTo>
                <a:cubicBezTo>
                  <a:pt x="4175781" y="1369436"/>
                  <a:pt x="4175753" y="1365482"/>
                  <a:pt x="4175753" y="1361522"/>
                </a:cubicBezTo>
                <a:close/>
                <a:moveTo>
                  <a:pt x="4175753" y="1411078"/>
                </a:moveTo>
                <a:lnTo>
                  <a:pt x="4176375" y="1399317"/>
                </a:lnTo>
                <a:lnTo>
                  <a:pt x="4176896" y="1399351"/>
                </a:lnTo>
                <a:lnTo>
                  <a:pt x="4176923" y="1398843"/>
                </a:lnTo>
                <a:lnTo>
                  <a:pt x="4194799" y="1400511"/>
                </a:lnTo>
                <a:cubicBezTo>
                  <a:pt x="4228677" y="1401053"/>
                  <a:pt x="4262041" y="1404118"/>
                  <a:pt x="4294662" y="1409831"/>
                </a:cubicBezTo>
                <a:cubicBezTo>
                  <a:pt x="4300495" y="1409399"/>
                  <a:pt x="4306069" y="1410375"/>
                  <a:pt x="4311623" y="1411413"/>
                </a:cubicBezTo>
                <a:lnTo>
                  <a:pt x="4311745" y="1412593"/>
                </a:lnTo>
                <a:cubicBezTo>
                  <a:pt x="4687144" y="1473657"/>
                  <a:pt x="4981143" y="1762307"/>
                  <a:pt x="5033738" y="2125070"/>
                </a:cubicBezTo>
                <a:cubicBezTo>
                  <a:pt x="5033914" y="2125125"/>
                  <a:pt x="5034090" y="2125130"/>
                  <a:pt x="5034267" y="2125135"/>
                </a:cubicBezTo>
                <a:lnTo>
                  <a:pt x="5034832" y="2132012"/>
                </a:lnTo>
                <a:cubicBezTo>
                  <a:pt x="5040122" y="2163105"/>
                  <a:pt x="5042685" y="2194855"/>
                  <a:pt x="5042640" y="2227062"/>
                </a:cubicBezTo>
                <a:cubicBezTo>
                  <a:pt x="5044013" y="2232850"/>
                  <a:pt x="5044074" y="2238678"/>
                  <a:pt x="5044074" y="2244520"/>
                </a:cubicBezTo>
                <a:cubicBezTo>
                  <a:pt x="5044074" y="2248449"/>
                  <a:pt x="5044046" y="2252372"/>
                  <a:pt x="5043454" y="2256280"/>
                </a:cubicBezTo>
                <a:lnTo>
                  <a:pt x="5042932" y="2256246"/>
                </a:lnTo>
                <a:lnTo>
                  <a:pt x="5042905" y="2256755"/>
                </a:lnTo>
                <a:lnTo>
                  <a:pt x="5024997" y="2255084"/>
                </a:lnTo>
                <a:cubicBezTo>
                  <a:pt x="4991129" y="2254542"/>
                  <a:pt x="4957779" y="2251477"/>
                  <a:pt x="4925170" y="2245767"/>
                </a:cubicBezTo>
                <a:cubicBezTo>
                  <a:pt x="4919336" y="2246198"/>
                  <a:pt x="4913761" y="2245223"/>
                  <a:pt x="4908205" y="2244184"/>
                </a:cubicBezTo>
                <a:lnTo>
                  <a:pt x="4908084" y="2243004"/>
                </a:lnTo>
                <a:cubicBezTo>
                  <a:pt x="4532684" y="2181939"/>
                  <a:pt x="4238685" y="1893288"/>
                  <a:pt x="4186091" y="1530527"/>
                </a:cubicBezTo>
                <a:cubicBezTo>
                  <a:pt x="4185915" y="1530472"/>
                  <a:pt x="4185739" y="1530468"/>
                  <a:pt x="4185562" y="1530463"/>
                </a:cubicBezTo>
                <a:lnTo>
                  <a:pt x="4184999" y="1523599"/>
                </a:lnTo>
                <a:cubicBezTo>
                  <a:pt x="4179707" y="1492501"/>
                  <a:pt x="4177144" y="1460743"/>
                  <a:pt x="4177187" y="1428529"/>
                </a:cubicBezTo>
                <a:cubicBezTo>
                  <a:pt x="4175815" y="1422743"/>
                  <a:pt x="4175753" y="1416918"/>
                  <a:pt x="4175753" y="1411078"/>
                </a:cubicBezTo>
                <a:close/>
                <a:moveTo>
                  <a:pt x="3445328" y="659222"/>
                </a:moveTo>
                <a:cubicBezTo>
                  <a:pt x="3501061" y="939930"/>
                  <a:pt x="3725812" y="1162499"/>
                  <a:pt x="4013692" y="1223782"/>
                </a:cubicBezTo>
                <a:cubicBezTo>
                  <a:pt x="3957960" y="943074"/>
                  <a:pt x="3733209" y="720505"/>
                  <a:pt x="3445328" y="659222"/>
                </a:cubicBezTo>
                <a:close/>
                <a:moveTo>
                  <a:pt x="3445328" y="2417442"/>
                </a:moveTo>
                <a:cubicBezTo>
                  <a:pt x="3501061" y="2698150"/>
                  <a:pt x="3725812" y="2920718"/>
                  <a:pt x="4013692" y="2982001"/>
                </a:cubicBezTo>
                <a:cubicBezTo>
                  <a:pt x="3957960" y="2701294"/>
                  <a:pt x="3733209" y="2478725"/>
                  <a:pt x="3445328" y="2417442"/>
                </a:cubicBezTo>
                <a:close/>
                <a:moveTo>
                  <a:pt x="3445326" y="2107862"/>
                </a:moveTo>
                <a:cubicBezTo>
                  <a:pt x="3733207" y="2047060"/>
                  <a:pt x="3957957" y="1826239"/>
                  <a:pt x="4013690" y="1547735"/>
                </a:cubicBezTo>
                <a:cubicBezTo>
                  <a:pt x="3725809" y="1608537"/>
                  <a:pt x="3501058" y="1829358"/>
                  <a:pt x="3445326" y="2107862"/>
                </a:cubicBezTo>
                <a:close/>
                <a:moveTo>
                  <a:pt x="3295350" y="521483"/>
                </a:moveTo>
                <a:lnTo>
                  <a:pt x="3295971" y="509629"/>
                </a:lnTo>
                <a:lnTo>
                  <a:pt x="3296492" y="509663"/>
                </a:lnTo>
                <a:lnTo>
                  <a:pt x="3296519" y="509151"/>
                </a:lnTo>
                <a:lnTo>
                  <a:pt x="3314395" y="510833"/>
                </a:lnTo>
                <a:cubicBezTo>
                  <a:pt x="3348274" y="511379"/>
                  <a:pt x="3381637" y="514468"/>
                  <a:pt x="3414258" y="520226"/>
                </a:cubicBezTo>
                <a:cubicBezTo>
                  <a:pt x="3420092" y="519792"/>
                  <a:pt x="3425665" y="520774"/>
                  <a:pt x="3431219" y="521820"/>
                </a:cubicBezTo>
                <a:lnTo>
                  <a:pt x="3431341" y="523010"/>
                </a:lnTo>
                <a:cubicBezTo>
                  <a:pt x="3806740" y="584557"/>
                  <a:pt x="4100739" y="875493"/>
                  <a:pt x="4153335" y="1241127"/>
                </a:cubicBezTo>
                <a:cubicBezTo>
                  <a:pt x="4153510" y="1241182"/>
                  <a:pt x="4153688" y="1241187"/>
                  <a:pt x="4153863" y="1241192"/>
                </a:cubicBezTo>
                <a:lnTo>
                  <a:pt x="4154429" y="1248124"/>
                </a:lnTo>
                <a:cubicBezTo>
                  <a:pt x="4159718" y="1279462"/>
                  <a:pt x="4162281" y="1311465"/>
                  <a:pt x="4162237" y="1343926"/>
                </a:cubicBezTo>
                <a:cubicBezTo>
                  <a:pt x="4163610" y="1349760"/>
                  <a:pt x="4163671" y="1355634"/>
                  <a:pt x="4163671" y="1361522"/>
                </a:cubicBezTo>
                <a:cubicBezTo>
                  <a:pt x="4163671" y="1365482"/>
                  <a:pt x="4163642" y="1369436"/>
                  <a:pt x="4163050" y="1373376"/>
                </a:cubicBezTo>
                <a:lnTo>
                  <a:pt x="4162528" y="1373341"/>
                </a:lnTo>
                <a:lnTo>
                  <a:pt x="4162501" y="1373854"/>
                </a:lnTo>
                <a:lnTo>
                  <a:pt x="4144594" y="1372169"/>
                </a:lnTo>
                <a:cubicBezTo>
                  <a:pt x="4110727" y="1371623"/>
                  <a:pt x="4077375" y="1368535"/>
                  <a:pt x="4044766" y="1362780"/>
                </a:cubicBezTo>
                <a:cubicBezTo>
                  <a:pt x="4038932" y="1363214"/>
                  <a:pt x="4033357" y="1362231"/>
                  <a:pt x="4027802" y="1361184"/>
                </a:cubicBezTo>
                <a:lnTo>
                  <a:pt x="4027681" y="1359994"/>
                </a:lnTo>
                <a:cubicBezTo>
                  <a:pt x="3652280" y="1298446"/>
                  <a:pt x="3358281" y="1007510"/>
                  <a:pt x="3305687" y="641878"/>
                </a:cubicBezTo>
                <a:cubicBezTo>
                  <a:pt x="3305511" y="641823"/>
                  <a:pt x="3305336" y="641818"/>
                  <a:pt x="3305158" y="641812"/>
                </a:cubicBezTo>
                <a:lnTo>
                  <a:pt x="3304595" y="634895"/>
                </a:lnTo>
                <a:cubicBezTo>
                  <a:pt x="3299303" y="603550"/>
                  <a:pt x="3296740" y="571542"/>
                  <a:pt x="3296784" y="539073"/>
                </a:cubicBezTo>
                <a:cubicBezTo>
                  <a:pt x="3295411" y="533241"/>
                  <a:pt x="3295350" y="527369"/>
                  <a:pt x="3295350" y="521483"/>
                </a:cubicBezTo>
                <a:close/>
                <a:moveTo>
                  <a:pt x="3295350" y="2279702"/>
                </a:moveTo>
                <a:lnTo>
                  <a:pt x="3295971" y="2267848"/>
                </a:lnTo>
                <a:lnTo>
                  <a:pt x="3296492" y="2267882"/>
                </a:lnTo>
                <a:lnTo>
                  <a:pt x="3296519" y="2267371"/>
                </a:lnTo>
                <a:lnTo>
                  <a:pt x="3314395" y="2269052"/>
                </a:lnTo>
                <a:cubicBezTo>
                  <a:pt x="3348274" y="2269598"/>
                  <a:pt x="3381637" y="2272687"/>
                  <a:pt x="3414258" y="2278445"/>
                </a:cubicBezTo>
                <a:cubicBezTo>
                  <a:pt x="3420092" y="2278011"/>
                  <a:pt x="3425665" y="2278993"/>
                  <a:pt x="3431219" y="2280040"/>
                </a:cubicBezTo>
                <a:lnTo>
                  <a:pt x="3431341" y="2281230"/>
                </a:lnTo>
                <a:cubicBezTo>
                  <a:pt x="3806740" y="2342777"/>
                  <a:pt x="4100739" y="2633713"/>
                  <a:pt x="4153335" y="2999346"/>
                </a:cubicBezTo>
                <a:cubicBezTo>
                  <a:pt x="4153510" y="2999401"/>
                  <a:pt x="4153688" y="2999406"/>
                  <a:pt x="4153863" y="2999411"/>
                </a:cubicBezTo>
                <a:lnTo>
                  <a:pt x="4154429" y="3006343"/>
                </a:lnTo>
                <a:lnTo>
                  <a:pt x="4161209" y="3089525"/>
                </a:lnTo>
                <a:lnTo>
                  <a:pt x="3910768" y="3089525"/>
                </a:lnTo>
                <a:lnTo>
                  <a:pt x="3891034" y="3084683"/>
                </a:lnTo>
                <a:cubicBezTo>
                  <a:pt x="3582552" y="2982764"/>
                  <a:pt x="3351706" y="2720025"/>
                  <a:pt x="3305687" y="2400097"/>
                </a:cubicBezTo>
                <a:cubicBezTo>
                  <a:pt x="3305511" y="2400042"/>
                  <a:pt x="3305336" y="2400037"/>
                  <a:pt x="3305158" y="2400032"/>
                </a:cubicBezTo>
                <a:lnTo>
                  <a:pt x="3304595" y="2393114"/>
                </a:lnTo>
                <a:cubicBezTo>
                  <a:pt x="3299303" y="2361770"/>
                  <a:pt x="3296740" y="2329761"/>
                  <a:pt x="3296784" y="2297292"/>
                </a:cubicBezTo>
                <a:cubicBezTo>
                  <a:pt x="3295411" y="2291461"/>
                  <a:pt x="3295350" y="2285589"/>
                  <a:pt x="3295350" y="2279702"/>
                </a:cubicBezTo>
                <a:close/>
                <a:moveTo>
                  <a:pt x="3295347" y="486299"/>
                </a:moveTo>
                <a:cubicBezTo>
                  <a:pt x="3295347" y="480458"/>
                  <a:pt x="3295409" y="474631"/>
                  <a:pt x="3296782" y="468842"/>
                </a:cubicBezTo>
                <a:cubicBezTo>
                  <a:pt x="3296738" y="436636"/>
                  <a:pt x="3299300" y="404884"/>
                  <a:pt x="3304590" y="373792"/>
                </a:cubicBezTo>
                <a:lnTo>
                  <a:pt x="3305155" y="366915"/>
                </a:lnTo>
                <a:cubicBezTo>
                  <a:pt x="3305332" y="366910"/>
                  <a:pt x="3305508" y="366905"/>
                  <a:pt x="3305684" y="366850"/>
                </a:cubicBezTo>
                <a:cubicBezTo>
                  <a:pt x="3319442" y="271960"/>
                  <a:pt x="3349717" y="182140"/>
                  <a:pt x="3393781" y="100280"/>
                </a:cubicBezTo>
                <a:lnTo>
                  <a:pt x="3459303" y="0"/>
                </a:lnTo>
                <a:lnTo>
                  <a:pt x="3635443" y="0"/>
                </a:lnTo>
                <a:lnTo>
                  <a:pt x="3564068" y="79433"/>
                </a:lnTo>
                <a:cubicBezTo>
                  <a:pt x="3506253" y="159050"/>
                  <a:pt x="3465125" y="250706"/>
                  <a:pt x="3445326" y="349642"/>
                </a:cubicBezTo>
                <a:cubicBezTo>
                  <a:pt x="3636807" y="309201"/>
                  <a:pt x="3800358" y="197965"/>
                  <a:pt x="3904544" y="45955"/>
                </a:cubicBezTo>
                <a:lnTo>
                  <a:pt x="3927798" y="0"/>
                </a:lnTo>
                <a:lnTo>
                  <a:pt x="4083290" y="0"/>
                </a:lnTo>
                <a:lnTo>
                  <a:pt x="4029061" y="99096"/>
                </a:lnTo>
                <a:cubicBezTo>
                  <a:pt x="3899579" y="299632"/>
                  <a:pt x="3683877" y="443705"/>
                  <a:pt x="3431338" y="484784"/>
                </a:cubicBezTo>
                <a:lnTo>
                  <a:pt x="3431217" y="485964"/>
                </a:lnTo>
                <a:cubicBezTo>
                  <a:pt x="3425661" y="487004"/>
                  <a:pt x="3420086" y="487979"/>
                  <a:pt x="3414252" y="487548"/>
                </a:cubicBezTo>
                <a:cubicBezTo>
                  <a:pt x="3381643" y="493257"/>
                  <a:pt x="3348292" y="496322"/>
                  <a:pt x="3314425" y="496864"/>
                </a:cubicBezTo>
                <a:lnTo>
                  <a:pt x="3296517" y="498535"/>
                </a:lnTo>
                <a:lnTo>
                  <a:pt x="3296490" y="498027"/>
                </a:lnTo>
                <a:lnTo>
                  <a:pt x="3295968" y="498061"/>
                </a:lnTo>
                <a:cubicBezTo>
                  <a:pt x="3295376" y="494151"/>
                  <a:pt x="3295347" y="490228"/>
                  <a:pt x="3295347" y="486299"/>
                </a:cubicBezTo>
                <a:close/>
                <a:moveTo>
                  <a:pt x="3295347" y="2244520"/>
                </a:moveTo>
                <a:cubicBezTo>
                  <a:pt x="3295347" y="2238678"/>
                  <a:pt x="3295409" y="2232850"/>
                  <a:pt x="3296782" y="2227062"/>
                </a:cubicBezTo>
                <a:cubicBezTo>
                  <a:pt x="3296738" y="2194855"/>
                  <a:pt x="3299300" y="2163105"/>
                  <a:pt x="3304590" y="2132012"/>
                </a:cubicBezTo>
                <a:lnTo>
                  <a:pt x="3305155" y="2125135"/>
                </a:lnTo>
                <a:cubicBezTo>
                  <a:pt x="3305332" y="2125130"/>
                  <a:pt x="3305508" y="2125125"/>
                  <a:pt x="3305684" y="2125070"/>
                </a:cubicBezTo>
                <a:cubicBezTo>
                  <a:pt x="3358279" y="1762307"/>
                  <a:pt x="3652278" y="1473657"/>
                  <a:pt x="4027678" y="1412593"/>
                </a:cubicBezTo>
                <a:lnTo>
                  <a:pt x="4027800" y="1411413"/>
                </a:lnTo>
                <a:cubicBezTo>
                  <a:pt x="4033353" y="1410375"/>
                  <a:pt x="4038927" y="1409399"/>
                  <a:pt x="4044760" y="1409831"/>
                </a:cubicBezTo>
                <a:cubicBezTo>
                  <a:pt x="4077382" y="1404118"/>
                  <a:pt x="4110744" y="1401053"/>
                  <a:pt x="4144624" y="1400511"/>
                </a:cubicBezTo>
                <a:lnTo>
                  <a:pt x="4162499" y="1398843"/>
                </a:lnTo>
                <a:lnTo>
                  <a:pt x="4162526" y="1399351"/>
                </a:lnTo>
                <a:lnTo>
                  <a:pt x="4163047" y="1399317"/>
                </a:lnTo>
                <a:lnTo>
                  <a:pt x="4163669" y="1411078"/>
                </a:lnTo>
                <a:cubicBezTo>
                  <a:pt x="4163669" y="1416918"/>
                  <a:pt x="4163608" y="1422743"/>
                  <a:pt x="4162235" y="1428529"/>
                </a:cubicBezTo>
                <a:cubicBezTo>
                  <a:pt x="4162279" y="1460743"/>
                  <a:pt x="4159715" y="1492501"/>
                  <a:pt x="4154424" y="1523599"/>
                </a:cubicBezTo>
                <a:lnTo>
                  <a:pt x="4153860" y="1530463"/>
                </a:lnTo>
                <a:cubicBezTo>
                  <a:pt x="4153683" y="1530468"/>
                  <a:pt x="4153507" y="1530472"/>
                  <a:pt x="4153332" y="1530527"/>
                </a:cubicBezTo>
                <a:cubicBezTo>
                  <a:pt x="4100737" y="1893288"/>
                  <a:pt x="3806738" y="2181939"/>
                  <a:pt x="3431338" y="2243004"/>
                </a:cubicBezTo>
                <a:lnTo>
                  <a:pt x="3431217" y="2244184"/>
                </a:lnTo>
                <a:cubicBezTo>
                  <a:pt x="3425661" y="2245223"/>
                  <a:pt x="3420086" y="2246198"/>
                  <a:pt x="3414252" y="2245767"/>
                </a:cubicBezTo>
                <a:cubicBezTo>
                  <a:pt x="3381643" y="2251477"/>
                  <a:pt x="3348292" y="2254542"/>
                  <a:pt x="3314425" y="2255084"/>
                </a:cubicBezTo>
                <a:lnTo>
                  <a:pt x="3296517" y="2256755"/>
                </a:lnTo>
                <a:lnTo>
                  <a:pt x="3296490" y="2256246"/>
                </a:lnTo>
                <a:lnTo>
                  <a:pt x="3295968" y="2256280"/>
                </a:lnTo>
                <a:cubicBezTo>
                  <a:pt x="3295376" y="2252372"/>
                  <a:pt x="3295347" y="2248449"/>
                  <a:pt x="3295347" y="2244520"/>
                </a:cubicBezTo>
                <a:close/>
                <a:moveTo>
                  <a:pt x="2555546" y="1223782"/>
                </a:moveTo>
                <a:cubicBezTo>
                  <a:pt x="2843426" y="1162499"/>
                  <a:pt x="3068177" y="939930"/>
                  <a:pt x="3123910" y="659222"/>
                </a:cubicBezTo>
                <a:cubicBezTo>
                  <a:pt x="2836029" y="720505"/>
                  <a:pt x="2611278" y="943074"/>
                  <a:pt x="2555546" y="1223782"/>
                </a:cubicBezTo>
                <a:close/>
                <a:moveTo>
                  <a:pt x="2555546" y="1547735"/>
                </a:moveTo>
                <a:cubicBezTo>
                  <a:pt x="2611279" y="1826239"/>
                  <a:pt x="2836029" y="2047060"/>
                  <a:pt x="3123910" y="2107862"/>
                </a:cubicBezTo>
                <a:cubicBezTo>
                  <a:pt x="3068178" y="1829358"/>
                  <a:pt x="2843426" y="1608537"/>
                  <a:pt x="2555546" y="1547735"/>
                </a:cubicBezTo>
                <a:close/>
                <a:moveTo>
                  <a:pt x="2555546" y="2982001"/>
                </a:moveTo>
                <a:cubicBezTo>
                  <a:pt x="2843426" y="2920718"/>
                  <a:pt x="3068177" y="2698150"/>
                  <a:pt x="3123910" y="2417442"/>
                </a:cubicBezTo>
                <a:cubicBezTo>
                  <a:pt x="2836029" y="2478725"/>
                  <a:pt x="2611278" y="2701294"/>
                  <a:pt x="2555546" y="2982001"/>
                </a:cubicBezTo>
                <a:close/>
                <a:moveTo>
                  <a:pt x="2485948" y="0"/>
                </a:moveTo>
                <a:lnTo>
                  <a:pt x="2641440" y="0"/>
                </a:lnTo>
                <a:lnTo>
                  <a:pt x="2664693" y="45955"/>
                </a:lnTo>
                <a:cubicBezTo>
                  <a:pt x="2768879" y="197965"/>
                  <a:pt x="2932430" y="309201"/>
                  <a:pt x="3123910" y="349642"/>
                </a:cubicBezTo>
                <a:cubicBezTo>
                  <a:pt x="3104112" y="250706"/>
                  <a:pt x="3062984" y="159050"/>
                  <a:pt x="3005167" y="79433"/>
                </a:cubicBezTo>
                <a:lnTo>
                  <a:pt x="2933794" y="0"/>
                </a:lnTo>
                <a:lnTo>
                  <a:pt x="3109934" y="0"/>
                </a:lnTo>
                <a:lnTo>
                  <a:pt x="3175456" y="100280"/>
                </a:lnTo>
                <a:cubicBezTo>
                  <a:pt x="3219520" y="182140"/>
                  <a:pt x="3249795" y="271960"/>
                  <a:pt x="3263553" y="366850"/>
                </a:cubicBezTo>
                <a:cubicBezTo>
                  <a:pt x="3263728" y="366905"/>
                  <a:pt x="3263905" y="366910"/>
                  <a:pt x="3264081" y="366915"/>
                </a:cubicBezTo>
                <a:lnTo>
                  <a:pt x="3264647" y="373792"/>
                </a:lnTo>
                <a:cubicBezTo>
                  <a:pt x="3269936" y="404884"/>
                  <a:pt x="3272499" y="436636"/>
                  <a:pt x="3272455" y="468842"/>
                </a:cubicBezTo>
                <a:cubicBezTo>
                  <a:pt x="3273828" y="474631"/>
                  <a:pt x="3273888" y="480458"/>
                  <a:pt x="3273888" y="486299"/>
                </a:cubicBezTo>
                <a:cubicBezTo>
                  <a:pt x="3273888" y="490228"/>
                  <a:pt x="3273860" y="494151"/>
                  <a:pt x="3273268" y="498061"/>
                </a:cubicBezTo>
                <a:lnTo>
                  <a:pt x="3272746" y="498027"/>
                </a:lnTo>
                <a:lnTo>
                  <a:pt x="3272719" y="498535"/>
                </a:lnTo>
                <a:lnTo>
                  <a:pt x="3254811" y="496864"/>
                </a:lnTo>
                <a:cubicBezTo>
                  <a:pt x="3220945" y="496322"/>
                  <a:pt x="3187593" y="493257"/>
                  <a:pt x="3154984" y="487548"/>
                </a:cubicBezTo>
                <a:cubicBezTo>
                  <a:pt x="3149150" y="487979"/>
                  <a:pt x="3143575" y="487004"/>
                  <a:pt x="3138020" y="485964"/>
                </a:cubicBezTo>
                <a:lnTo>
                  <a:pt x="3137899" y="484784"/>
                </a:lnTo>
                <a:cubicBezTo>
                  <a:pt x="2885360" y="443705"/>
                  <a:pt x="2669659" y="299632"/>
                  <a:pt x="2540177" y="99096"/>
                </a:cubicBezTo>
                <a:close/>
                <a:moveTo>
                  <a:pt x="2408030" y="3089525"/>
                </a:moveTo>
                <a:lnTo>
                  <a:pt x="2414810" y="3006343"/>
                </a:lnTo>
                <a:lnTo>
                  <a:pt x="2415375" y="2999411"/>
                </a:lnTo>
                <a:cubicBezTo>
                  <a:pt x="2415552" y="2999406"/>
                  <a:pt x="2415728" y="2999401"/>
                  <a:pt x="2415904" y="2999346"/>
                </a:cubicBezTo>
                <a:cubicBezTo>
                  <a:pt x="2468499" y="2633713"/>
                  <a:pt x="2762498" y="2342777"/>
                  <a:pt x="3137898" y="2281230"/>
                </a:cubicBezTo>
                <a:lnTo>
                  <a:pt x="3138020" y="2280040"/>
                </a:lnTo>
                <a:cubicBezTo>
                  <a:pt x="3143573" y="2278993"/>
                  <a:pt x="3149146" y="2278011"/>
                  <a:pt x="3154980" y="2278445"/>
                </a:cubicBezTo>
                <a:cubicBezTo>
                  <a:pt x="3187602" y="2272687"/>
                  <a:pt x="3220964" y="2269598"/>
                  <a:pt x="3254844" y="2269052"/>
                </a:cubicBezTo>
                <a:lnTo>
                  <a:pt x="3272719" y="2267371"/>
                </a:lnTo>
                <a:lnTo>
                  <a:pt x="3272746" y="2267882"/>
                </a:lnTo>
                <a:lnTo>
                  <a:pt x="3273267" y="2267848"/>
                </a:lnTo>
                <a:lnTo>
                  <a:pt x="3273888" y="2279702"/>
                </a:lnTo>
                <a:cubicBezTo>
                  <a:pt x="3273888" y="2285589"/>
                  <a:pt x="3273828" y="2291461"/>
                  <a:pt x="3272455" y="2297292"/>
                </a:cubicBezTo>
                <a:cubicBezTo>
                  <a:pt x="3272499" y="2329761"/>
                  <a:pt x="3269935" y="2361770"/>
                  <a:pt x="3264644" y="2393114"/>
                </a:cubicBezTo>
                <a:lnTo>
                  <a:pt x="3264080" y="2400032"/>
                </a:lnTo>
                <a:cubicBezTo>
                  <a:pt x="3263903" y="2400037"/>
                  <a:pt x="3263726" y="2400042"/>
                  <a:pt x="3263552" y="2400097"/>
                </a:cubicBezTo>
                <a:cubicBezTo>
                  <a:pt x="3217532" y="2720025"/>
                  <a:pt x="2986686" y="2982764"/>
                  <a:pt x="2678205" y="3084683"/>
                </a:cubicBezTo>
                <a:lnTo>
                  <a:pt x="2658472" y="3089525"/>
                </a:lnTo>
                <a:close/>
                <a:moveTo>
                  <a:pt x="2405567" y="1361522"/>
                </a:moveTo>
                <a:cubicBezTo>
                  <a:pt x="2405567" y="1355634"/>
                  <a:pt x="2405629" y="1349760"/>
                  <a:pt x="2407002" y="1343926"/>
                </a:cubicBezTo>
                <a:cubicBezTo>
                  <a:pt x="2406958" y="1311465"/>
                  <a:pt x="2409520" y="1279462"/>
                  <a:pt x="2414810" y="1248124"/>
                </a:cubicBezTo>
                <a:lnTo>
                  <a:pt x="2415375" y="1241192"/>
                </a:lnTo>
                <a:cubicBezTo>
                  <a:pt x="2415552" y="1241187"/>
                  <a:pt x="2415728" y="1241182"/>
                  <a:pt x="2415904" y="1241127"/>
                </a:cubicBezTo>
                <a:cubicBezTo>
                  <a:pt x="2468499" y="875493"/>
                  <a:pt x="2762498" y="584557"/>
                  <a:pt x="3137898" y="523010"/>
                </a:cubicBezTo>
                <a:lnTo>
                  <a:pt x="3138020" y="521820"/>
                </a:lnTo>
                <a:cubicBezTo>
                  <a:pt x="3143573" y="520774"/>
                  <a:pt x="3149146" y="519792"/>
                  <a:pt x="3154980" y="520226"/>
                </a:cubicBezTo>
                <a:cubicBezTo>
                  <a:pt x="3187602" y="514468"/>
                  <a:pt x="3220964" y="511379"/>
                  <a:pt x="3254844" y="510833"/>
                </a:cubicBezTo>
                <a:lnTo>
                  <a:pt x="3272719" y="509151"/>
                </a:lnTo>
                <a:lnTo>
                  <a:pt x="3272746" y="509663"/>
                </a:lnTo>
                <a:lnTo>
                  <a:pt x="3273267" y="509629"/>
                </a:lnTo>
                <a:lnTo>
                  <a:pt x="3273888" y="521483"/>
                </a:lnTo>
                <a:cubicBezTo>
                  <a:pt x="3273888" y="527369"/>
                  <a:pt x="3273828" y="533241"/>
                  <a:pt x="3272455" y="539073"/>
                </a:cubicBezTo>
                <a:cubicBezTo>
                  <a:pt x="3272499" y="571542"/>
                  <a:pt x="3269935" y="603550"/>
                  <a:pt x="3264644" y="634895"/>
                </a:cubicBezTo>
                <a:lnTo>
                  <a:pt x="3264080" y="641812"/>
                </a:lnTo>
                <a:cubicBezTo>
                  <a:pt x="3263903" y="641818"/>
                  <a:pt x="3263726" y="641823"/>
                  <a:pt x="3263552" y="641878"/>
                </a:cubicBezTo>
                <a:cubicBezTo>
                  <a:pt x="3210957" y="1007510"/>
                  <a:pt x="2916958" y="1298446"/>
                  <a:pt x="2541558" y="1359994"/>
                </a:cubicBezTo>
                <a:lnTo>
                  <a:pt x="2541437" y="1361184"/>
                </a:lnTo>
                <a:cubicBezTo>
                  <a:pt x="2535881" y="1362231"/>
                  <a:pt x="2530306" y="1363214"/>
                  <a:pt x="2524472" y="1362780"/>
                </a:cubicBezTo>
                <a:cubicBezTo>
                  <a:pt x="2491863" y="1368535"/>
                  <a:pt x="2458513" y="1371623"/>
                  <a:pt x="2424645" y="1372169"/>
                </a:cubicBezTo>
                <a:lnTo>
                  <a:pt x="2406737" y="1373854"/>
                </a:lnTo>
                <a:lnTo>
                  <a:pt x="2406710" y="1373341"/>
                </a:lnTo>
                <a:lnTo>
                  <a:pt x="2406188" y="1373376"/>
                </a:lnTo>
                <a:cubicBezTo>
                  <a:pt x="2405596" y="1369436"/>
                  <a:pt x="2405567" y="1365482"/>
                  <a:pt x="2405567" y="1361522"/>
                </a:cubicBezTo>
                <a:close/>
                <a:moveTo>
                  <a:pt x="2405567" y="1411078"/>
                </a:moveTo>
                <a:lnTo>
                  <a:pt x="2406189" y="1399317"/>
                </a:lnTo>
                <a:lnTo>
                  <a:pt x="2406710" y="1399351"/>
                </a:lnTo>
                <a:lnTo>
                  <a:pt x="2406737" y="1398843"/>
                </a:lnTo>
                <a:lnTo>
                  <a:pt x="2424613" y="1400511"/>
                </a:lnTo>
                <a:cubicBezTo>
                  <a:pt x="2458492" y="1401053"/>
                  <a:pt x="2491855" y="1404118"/>
                  <a:pt x="2524476" y="1409831"/>
                </a:cubicBezTo>
                <a:cubicBezTo>
                  <a:pt x="2530309" y="1409399"/>
                  <a:pt x="2535883" y="1410375"/>
                  <a:pt x="2541437" y="1411413"/>
                </a:cubicBezTo>
                <a:lnTo>
                  <a:pt x="2541559" y="1412593"/>
                </a:lnTo>
                <a:cubicBezTo>
                  <a:pt x="2916958" y="1473657"/>
                  <a:pt x="3210957" y="1762307"/>
                  <a:pt x="3263553" y="2125070"/>
                </a:cubicBezTo>
                <a:cubicBezTo>
                  <a:pt x="3263728" y="2125125"/>
                  <a:pt x="3263905" y="2125130"/>
                  <a:pt x="3264081" y="2125135"/>
                </a:cubicBezTo>
                <a:lnTo>
                  <a:pt x="3264647" y="2132012"/>
                </a:lnTo>
                <a:cubicBezTo>
                  <a:pt x="3269936" y="2163105"/>
                  <a:pt x="3272499" y="2194855"/>
                  <a:pt x="3272455" y="2227062"/>
                </a:cubicBezTo>
                <a:cubicBezTo>
                  <a:pt x="3273828" y="2232850"/>
                  <a:pt x="3273888" y="2238678"/>
                  <a:pt x="3273888" y="2244520"/>
                </a:cubicBezTo>
                <a:cubicBezTo>
                  <a:pt x="3273888" y="2248449"/>
                  <a:pt x="3273860" y="2252372"/>
                  <a:pt x="3273268" y="2256280"/>
                </a:cubicBezTo>
                <a:lnTo>
                  <a:pt x="3272746" y="2256246"/>
                </a:lnTo>
                <a:lnTo>
                  <a:pt x="3272719" y="2256755"/>
                </a:lnTo>
                <a:lnTo>
                  <a:pt x="3254811" y="2255084"/>
                </a:lnTo>
                <a:cubicBezTo>
                  <a:pt x="3220945" y="2254542"/>
                  <a:pt x="3187593" y="2251477"/>
                  <a:pt x="3154984" y="2245767"/>
                </a:cubicBezTo>
                <a:cubicBezTo>
                  <a:pt x="3149150" y="2246198"/>
                  <a:pt x="3143575" y="2245223"/>
                  <a:pt x="3138020" y="2244184"/>
                </a:cubicBezTo>
                <a:lnTo>
                  <a:pt x="3137899" y="2243004"/>
                </a:lnTo>
                <a:cubicBezTo>
                  <a:pt x="2762498" y="2181939"/>
                  <a:pt x="2468499" y="1893288"/>
                  <a:pt x="2415905" y="1530527"/>
                </a:cubicBezTo>
                <a:cubicBezTo>
                  <a:pt x="2415730" y="1530472"/>
                  <a:pt x="2415554" y="1530468"/>
                  <a:pt x="2415376" y="1530463"/>
                </a:cubicBezTo>
                <a:lnTo>
                  <a:pt x="2414813" y="1523599"/>
                </a:lnTo>
                <a:cubicBezTo>
                  <a:pt x="2409521" y="1492501"/>
                  <a:pt x="2406958" y="1460743"/>
                  <a:pt x="2407002" y="1428529"/>
                </a:cubicBezTo>
                <a:cubicBezTo>
                  <a:pt x="2405629" y="1422743"/>
                  <a:pt x="2405567" y="1416918"/>
                  <a:pt x="2405567" y="1411078"/>
                </a:cubicBezTo>
                <a:close/>
                <a:moveTo>
                  <a:pt x="1675142" y="659222"/>
                </a:moveTo>
                <a:cubicBezTo>
                  <a:pt x="1730875" y="939930"/>
                  <a:pt x="1955626" y="1162499"/>
                  <a:pt x="2243506" y="1223782"/>
                </a:cubicBezTo>
                <a:cubicBezTo>
                  <a:pt x="2187774" y="943074"/>
                  <a:pt x="1963023" y="720505"/>
                  <a:pt x="1675142" y="659222"/>
                </a:cubicBezTo>
                <a:close/>
                <a:moveTo>
                  <a:pt x="1675142" y="2417442"/>
                </a:moveTo>
                <a:cubicBezTo>
                  <a:pt x="1730875" y="2698150"/>
                  <a:pt x="1955626" y="2920718"/>
                  <a:pt x="2243506" y="2982001"/>
                </a:cubicBezTo>
                <a:cubicBezTo>
                  <a:pt x="2187774" y="2701294"/>
                  <a:pt x="1963023" y="2478725"/>
                  <a:pt x="1675142" y="2417442"/>
                </a:cubicBezTo>
                <a:close/>
                <a:moveTo>
                  <a:pt x="1675140" y="2107862"/>
                </a:moveTo>
                <a:cubicBezTo>
                  <a:pt x="1963020" y="2047060"/>
                  <a:pt x="2187772" y="1826239"/>
                  <a:pt x="2243504" y="1547735"/>
                </a:cubicBezTo>
                <a:cubicBezTo>
                  <a:pt x="1955623" y="1608537"/>
                  <a:pt x="1730872" y="1829358"/>
                  <a:pt x="1675140" y="2107862"/>
                </a:cubicBezTo>
                <a:close/>
                <a:moveTo>
                  <a:pt x="1525164" y="521483"/>
                </a:moveTo>
                <a:lnTo>
                  <a:pt x="1525785" y="509629"/>
                </a:lnTo>
                <a:lnTo>
                  <a:pt x="1526306" y="509663"/>
                </a:lnTo>
                <a:lnTo>
                  <a:pt x="1526333" y="509151"/>
                </a:lnTo>
                <a:lnTo>
                  <a:pt x="1544208" y="510833"/>
                </a:lnTo>
                <a:cubicBezTo>
                  <a:pt x="1578088" y="511379"/>
                  <a:pt x="1611450" y="514468"/>
                  <a:pt x="1644072" y="520226"/>
                </a:cubicBezTo>
                <a:cubicBezTo>
                  <a:pt x="1649905" y="519792"/>
                  <a:pt x="1655479" y="520774"/>
                  <a:pt x="1661032" y="521820"/>
                </a:cubicBezTo>
                <a:lnTo>
                  <a:pt x="1661154" y="523010"/>
                </a:lnTo>
                <a:cubicBezTo>
                  <a:pt x="2036554" y="584557"/>
                  <a:pt x="2330554" y="875493"/>
                  <a:pt x="2383148" y="1241127"/>
                </a:cubicBezTo>
                <a:cubicBezTo>
                  <a:pt x="2383324" y="1241182"/>
                  <a:pt x="2383501" y="1241187"/>
                  <a:pt x="2383678" y="1241192"/>
                </a:cubicBezTo>
                <a:lnTo>
                  <a:pt x="2384242" y="1248124"/>
                </a:lnTo>
                <a:cubicBezTo>
                  <a:pt x="2389533" y="1279462"/>
                  <a:pt x="2392095" y="1311465"/>
                  <a:pt x="2392051" y="1343926"/>
                </a:cubicBezTo>
                <a:cubicBezTo>
                  <a:pt x="2393423" y="1349760"/>
                  <a:pt x="2393485" y="1355634"/>
                  <a:pt x="2393485" y="1361522"/>
                </a:cubicBezTo>
                <a:cubicBezTo>
                  <a:pt x="2393485" y="1365482"/>
                  <a:pt x="2393457" y="1369436"/>
                  <a:pt x="2392864" y="1373376"/>
                </a:cubicBezTo>
                <a:lnTo>
                  <a:pt x="2392342" y="1373341"/>
                </a:lnTo>
                <a:lnTo>
                  <a:pt x="2392315" y="1373854"/>
                </a:lnTo>
                <a:lnTo>
                  <a:pt x="2374407" y="1372169"/>
                </a:lnTo>
                <a:cubicBezTo>
                  <a:pt x="2340540" y="1371623"/>
                  <a:pt x="2307190" y="1368535"/>
                  <a:pt x="2274580" y="1362780"/>
                </a:cubicBezTo>
                <a:cubicBezTo>
                  <a:pt x="2268746" y="1363214"/>
                  <a:pt x="2263171" y="1362231"/>
                  <a:pt x="2257615" y="1361184"/>
                </a:cubicBezTo>
                <a:lnTo>
                  <a:pt x="2257494" y="1359994"/>
                </a:lnTo>
                <a:cubicBezTo>
                  <a:pt x="1882094" y="1298446"/>
                  <a:pt x="1588095" y="1007510"/>
                  <a:pt x="1535500" y="641878"/>
                </a:cubicBezTo>
                <a:cubicBezTo>
                  <a:pt x="1535326" y="641823"/>
                  <a:pt x="1535149" y="641818"/>
                  <a:pt x="1534972" y="641812"/>
                </a:cubicBezTo>
                <a:lnTo>
                  <a:pt x="1534408" y="634895"/>
                </a:lnTo>
                <a:cubicBezTo>
                  <a:pt x="1529117" y="603550"/>
                  <a:pt x="1526553" y="571542"/>
                  <a:pt x="1526597" y="539073"/>
                </a:cubicBezTo>
                <a:cubicBezTo>
                  <a:pt x="1525224" y="533241"/>
                  <a:pt x="1525164" y="527369"/>
                  <a:pt x="1525164" y="521483"/>
                </a:cubicBezTo>
                <a:close/>
                <a:moveTo>
                  <a:pt x="1525164" y="2279702"/>
                </a:moveTo>
                <a:lnTo>
                  <a:pt x="1525785" y="2267848"/>
                </a:lnTo>
                <a:lnTo>
                  <a:pt x="1526306" y="2267882"/>
                </a:lnTo>
                <a:lnTo>
                  <a:pt x="1526333" y="2267371"/>
                </a:lnTo>
                <a:lnTo>
                  <a:pt x="1544208" y="2269052"/>
                </a:lnTo>
                <a:cubicBezTo>
                  <a:pt x="1578088" y="2269598"/>
                  <a:pt x="1611450" y="2272687"/>
                  <a:pt x="1644072" y="2278445"/>
                </a:cubicBezTo>
                <a:cubicBezTo>
                  <a:pt x="1649905" y="2278011"/>
                  <a:pt x="1655479" y="2278993"/>
                  <a:pt x="1661032" y="2280040"/>
                </a:cubicBezTo>
                <a:lnTo>
                  <a:pt x="1661154" y="2281230"/>
                </a:lnTo>
                <a:cubicBezTo>
                  <a:pt x="2036554" y="2342777"/>
                  <a:pt x="2330554" y="2633713"/>
                  <a:pt x="2383148" y="2999346"/>
                </a:cubicBezTo>
                <a:cubicBezTo>
                  <a:pt x="2383324" y="2999401"/>
                  <a:pt x="2383501" y="2999406"/>
                  <a:pt x="2383678" y="2999411"/>
                </a:cubicBezTo>
                <a:lnTo>
                  <a:pt x="2384242" y="3006343"/>
                </a:lnTo>
                <a:lnTo>
                  <a:pt x="2391022" y="3089525"/>
                </a:lnTo>
                <a:lnTo>
                  <a:pt x="2140581" y="3089525"/>
                </a:lnTo>
                <a:lnTo>
                  <a:pt x="2120847" y="3084683"/>
                </a:lnTo>
                <a:cubicBezTo>
                  <a:pt x="1812366" y="2982764"/>
                  <a:pt x="1581520" y="2720025"/>
                  <a:pt x="1535500" y="2400097"/>
                </a:cubicBezTo>
                <a:cubicBezTo>
                  <a:pt x="1535326" y="2400042"/>
                  <a:pt x="1535149" y="2400037"/>
                  <a:pt x="1534972" y="2400032"/>
                </a:cubicBezTo>
                <a:lnTo>
                  <a:pt x="1534408" y="2393114"/>
                </a:lnTo>
                <a:cubicBezTo>
                  <a:pt x="1529117" y="2361770"/>
                  <a:pt x="1526553" y="2329761"/>
                  <a:pt x="1526597" y="2297292"/>
                </a:cubicBezTo>
                <a:cubicBezTo>
                  <a:pt x="1525224" y="2291461"/>
                  <a:pt x="1525164" y="2285589"/>
                  <a:pt x="1525164" y="2279702"/>
                </a:cubicBezTo>
                <a:close/>
                <a:moveTo>
                  <a:pt x="1525162" y="486299"/>
                </a:moveTo>
                <a:cubicBezTo>
                  <a:pt x="1525162" y="480458"/>
                  <a:pt x="1525222" y="474631"/>
                  <a:pt x="1526595" y="468842"/>
                </a:cubicBezTo>
                <a:cubicBezTo>
                  <a:pt x="1526551" y="436636"/>
                  <a:pt x="1529114" y="404884"/>
                  <a:pt x="1534403" y="373792"/>
                </a:cubicBezTo>
                <a:lnTo>
                  <a:pt x="1534969" y="366915"/>
                </a:lnTo>
                <a:cubicBezTo>
                  <a:pt x="1535145" y="366910"/>
                  <a:pt x="1535323" y="366905"/>
                  <a:pt x="1535497" y="366850"/>
                </a:cubicBezTo>
                <a:cubicBezTo>
                  <a:pt x="1549256" y="271960"/>
                  <a:pt x="1579531" y="182140"/>
                  <a:pt x="1623594" y="100280"/>
                </a:cubicBezTo>
                <a:lnTo>
                  <a:pt x="1689117" y="0"/>
                </a:lnTo>
                <a:lnTo>
                  <a:pt x="1865257" y="0"/>
                </a:lnTo>
                <a:lnTo>
                  <a:pt x="1793882" y="79433"/>
                </a:lnTo>
                <a:cubicBezTo>
                  <a:pt x="1736067" y="159050"/>
                  <a:pt x="1694939" y="250706"/>
                  <a:pt x="1675140" y="349642"/>
                </a:cubicBezTo>
                <a:cubicBezTo>
                  <a:pt x="1866621" y="309201"/>
                  <a:pt x="2030172" y="197965"/>
                  <a:pt x="2134358" y="45955"/>
                </a:cubicBezTo>
                <a:lnTo>
                  <a:pt x="2157611" y="0"/>
                </a:lnTo>
                <a:lnTo>
                  <a:pt x="2313103" y="0"/>
                </a:lnTo>
                <a:lnTo>
                  <a:pt x="2258874" y="99096"/>
                </a:lnTo>
                <a:cubicBezTo>
                  <a:pt x="2129392" y="299632"/>
                  <a:pt x="1913691" y="443705"/>
                  <a:pt x="1661151" y="484784"/>
                </a:cubicBezTo>
                <a:lnTo>
                  <a:pt x="1661030" y="485964"/>
                </a:lnTo>
                <a:cubicBezTo>
                  <a:pt x="1655475" y="487004"/>
                  <a:pt x="1649900" y="487979"/>
                  <a:pt x="1644066" y="487548"/>
                </a:cubicBezTo>
                <a:cubicBezTo>
                  <a:pt x="1611457" y="493257"/>
                  <a:pt x="1578105" y="496322"/>
                  <a:pt x="1544239" y="496864"/>
                </a:cubicBezTo>
                <a:lnTo>
                  <a:pt x="1526331" y="498535"/>
                </a:lnTo>
                <a:lnTo>
                  <a:pt x="1526304" y="498027"/>
                </a:lnTo>
                <a:lnTo>
                  <a:pt x="1525782" y="498061"/>
                </a:lnTo>
                <a:cubicBezTo>
                  <a:pt x="1525190" y="494151"/>
                  <a:pt x="1525162" y="490228"/>
                  <a:pt x="1525162" y="486299"/>
                </a:cubicBezTo>
                <a:close/>
                <a:moveTo>
                  <a:pt x="1525161" y="2244520"/>
                </a:moveTo>
                <a:cubicBezTo>
                  <a:pt x="1525161" y="2238678"/>
                  <a:pt x="1525222" y="2232850"/>
                  <a:pt x="1526595" y="2227062"/>
                </a:cubicBezTo>
                <a:cubicBezTo>
                  <a:pt x="1526551" y="2194855"/>
                  <a:pt x="1529114" y="2163105"/>
                  <a:pt x="1534403" y="2132012"/>
                </a:cubicBezTo>
                <a:lnTo>
                  <a:pt x="1534969" y="2125135"/>
                </a:lnTo>
                <a:cubicBezTo>
                  <a:pt x="1535145" y="2125130"/>
                  <a:pt x="1535322" y="2125125"/>
                  <a:pt x="1535497" y="2125070"/>
                </a:cubicBezTo>
                <a:cubicBezTo>
                  <a:pt x="1588092" y="1762307"/>
                  <a:pt x="1882092" y="1473657"/>
                  <a:pt x="2257491" y="1412593"/>
                </a:cubicBezTo>
                <a:lnTo>
                  <a:pt x="2257613" y="1411413"/>
                </a:lnTo>
                <a:cubicBezTo>
                  <a:pt x="2263167" y="1410375"/>
                  <a:pt x="2268741" y="1409399"/>
                  <a:pt x="2274574" y="1409831"/>
                </a:cubicBezTo>
                <a:cubicBezTo>
                  <a:pt x="2307195" y="1404118"/>
                  <a:pt x="2340559" y="1401053"/>
                  <a:pt x="2374437" y="1400511"/>
                </a:cubicBezTo>
                <a:lnTo>
                  <a:pt x="2392313" y="1398843"/>
                </a:lnTo>
                <a:lnTo>
                  <a:pt x="2392341" y="1399351"/>
                </a:lnTo>
                <a:lnTo>
                  <a:pt x="2392861" y="1399317"/>
                </a:lnTo>
                <a:lnTo>
                  <a:pt x="2393483" y="1411078"/>
                </a:lnTo>
                <a:cubicBezTo>
                  <a:pt x="2393483" y="1416918"/>
                  <a:pt x="2393421" y="1422743"/>
                  <a:pt x="2392048" y="1428529"/>
                </a:cubicBezTo>
                <a:cubicBezTo>
                  <a:pt x="2392092" y="1460743"/>
                  <a:pt x="2389530" y="1492501"/>
                  <a:pt x="2384237" y="1523599"/>
                </a:cubicBezTo>
                <a:lnTo>
                  <a:pt x="2383674" y="1530463"/>
                </a:lnTo>
                <a:cubicBezTo>
                  <a:pt x="2383497" y="1530468"/>
                  <a:pt x="2383321" y="1530472"/>
                  <a:pt x="2383145" y="1530527"/>
                </a:cubicBezTo>
                <a:cubicBezTo>
                  <a:pt x="2330551" y="1893288"/>
                  <a:pt x="2036552" y="2181939"/>
                  <a:pt x="1661151" y="2243004"/>
                </a:cubicBezTo>
                <a:lnTo>
                  <a:pt x="1661030" y="2244184"/>
                </a:lnTo>
                <a:cubicBezTo>
                  <a:pt x="1655475" y="2245223"/>
                  <a:pt x="1649900" y="2246198"/>
                  <a:pt x="1644066" y="2245767"/>
                </a:cubicBezTo>
                <a:cubicBezTo>
                  <a:pt x="1611457" y="2251477"/>
                  <a:pt x="1578105" y="2254542"/>
                  <a:pt x="1544238" y="2255084"/>
                </a:cubicBezTo>
                <a:lnTo>
                  <a:pt x="1526331" y="2256755"/>
                </a:lnTo>
                <a:lnTo>
                  <a:pt x="1526304" y="2256246"/>
                </a:lnTo>
                <a:lnTo>
                  <a:pt x="1525782" y="2256280"/>
                </a:lnTo>
                <a:cubicBezTo>
                  <a:pt x="1525190" y="2252372"/>
                  <a:pt x="1525161" y="2248449"/>
                  <a:pt x="1525161" y="2244520"/>
                </a:cubicBezTo>
                <a:close/>
                <a:moveTo>
                  <a:pt x="785360" y="1223782"/>
                </a:moveTo>
                <a:cubicBezTo>
                  <a:pt x="1073241" y="1162499"/>
                  <a:pt x="1297991" y="939930"/>
                  <a:pt x="1353724" y="659222"/>
                </a:cubicBezTo>
                <a:cubicBezTo>
                  <a:pt x="1065844" y="720505"/>
                  <a:pt x="841092" y="943074"/>
                  <a:pt x="785360" y="1223782"/>
                </a:cubicBezTo>
                <a:close/>
                <a:moveTo>
                  <a:pt x="785360" y="1547735"/>
                </a:moveTo>
                <a:cubicBezTo>
                  <a:pt x="841093" y="1826239"/>
                  <a:pt x="1065843" y="2047060"/>
                  <a:pt x="1353724" y="2107862"/>
                </a:cubicBezTo>
                <a:cubicBezTo>
                  <a:pt x="1297992" y="1829358"/>
                  <a:pt x="1073241" y="1608537"/>
                  <a:pt x="785360" y="1547735"/>
                </a:cubicBezTo>
                <a:close/>
                <a:moveTo>
                  <a:pt x="785360" y="2982001"/>
                </a:moveTo>
                <a:cubicBezTo>
                  <a:pt x="1073241" y="2920718"/>
                  <a:pt x="1297991" y="2698150"/>
                  <a:pt x="1353724" y="2417442"/>
                </a:cubicBezTo>
                <a:cubicBezTo>
                  <a:pt x="1065843" y="2478725"/>
                  <a:pt x="841092" y="2701294"/>
                  <a:pt x="785360" y="2982001"/>
                </a:cubicBezTo>
                <a:close/>
                <a:moveTo>
                  <a:pt x="715762" y="0"/>
                </a:moveTo>
                <a:lnTo>
                  <a:pt x="871255" y="0"/>
                </a:lnTo>
                <a:lnTo>
                  <a:pt x="894508" y="45955"/>
                </a:lnTo>
                <a:cubicBezTo>
                  <a:pt x="998693" y="197966"/>
                  <a:pt x="1162244" y="309201"/>
                  <a:pt x="1353724" y="349642"/>
                </a:cubicBezTo>
                <a:cubicBezTo>
                  <a:pt x="1333926" y="250706"/>
                  <a:pt x="1292798" y="159050"/>
                  <a:pt x="1234983" y="79433"/>
                </a:cubicBezTo>
                <a:lnTo>
                  <a:pt x="1163608" y="0"/>
                </a:lnTo>
                <a:lnTo>
                  <a:pt x="1339748" y="0"/>
                </a:lnTo>
                <a:lnTo>
                  <a:pt x="1405271" y="100280"/>
                </a:lnTo>
                <a:cubicBezTo>
                  <a:pt x="1449334" y="182140"/>
                  <a:pt x="1479609" y="271960"/>
                  <a:pt x="1493366" y="366850"/>
                </a:cubicBezTo>
                <a:cubicBezTo>
                  <a:pt x="1493542" y="366905"/>
                  <a:pt x="1493719" y="366910"/>
                  <a:pt x="1493895" y="366914"/>
                </a:cubicBezTo>
                <a:lnTo>
                  <a:pt x="1494460" y="373792"/>
                </a:lnTo>
                <a:cubicBezTo>
                  <a:pt x="1499750" y="404884"/>
                  <a:pt x="1502312" y="436636"/>
                  <a:pt x="1502268" y="468842"/>
                </a:cubicBezTo>
                <a:cubicBezTo>
                  <a:pt x="1503641" y="474631"/>
                  <a:pt x="1503703" y="480458"/>
                  <a:pt x="1503703" y="486299"/>
                </a:cubicBezTo>
                <a:cubicBezTo>
                  <a:pt x="1503703" y="490229"/>
                  <a:pt x="1503674" y="494151"/>
                  <a:pt x="1503082" y="498061"/>
                </a:cubicBezTo>
                <a:lnTo>
                  <a:pt x="1502560" y="498027"/>
                </a:lnTo>
                <a:lnTo>
                  <a:pt x="1502533" y="498535"/>
                </a:lnTo>
                <a:lnTo>
                  <a:pt x="1484625" y="496864"/>
                </a:lnTo>
                <a:cubicBezTo>
                  <a:pt x="1450758" y="496322"/>
                  <a:pt x="1417408" y="493257"/>
                  <a:pt x="1384798" y="487548"/>
                </a:cubicBezTo>
                <a:cubicBezTo>
                  <a:pt x="1378964" y="487979"/>
                  <a:pt x="1373389" y="487004"/>
                  <a:pt x="1367833" y="485964"/>
                </a:cubicBezTo>
                <a:lnTo>
                  <a:pt x="1367712" y="484784"/>
                </a:lnTo>
                <a:cubicBezTo>
                  <a:pt x="1115174" y="443705"/>
                  <a:pt x="899474" y="299632"/>
                  <a:pt x="769992" y="99096"/>
                </a:cubicBezTo>
                <a:close/>
                <a:moveTo>
                  <a:pt x="637843" y="3089525"/>
                </a:moveTo>
                <a:lnTo>
                  <a:pt x="644623" y="3006343"/>
                </a:lnTo>
                <a:lnTo>
                  <a:pt x="645189" y="2999411"/>
                </a:lnTo>
                <a:cubicBezTo>
                  <a:pt x="645364" y="2999406"/>
                  <a:pt x="645542" y="2999401"/>
                  <a:pt x="645717" y="2999346"/>
                </a:cubicBezTo>
                <a:cubicBezTo>
                  <a:pt x="698313" y="2633713"/>
                  <a:pt x="992312" y="2342777"/>
                  <a:pt x="1367711" y="2281230"/>
                </a:cubicBezTo>
                <a:lnTo>
                  <a:pt x="1367833" y="2280040"/>
                </a:lnTo>
                <a:cubicBezTo>
                  <a:pt x="1373387" y="2278993"/>
                  <a:pt x="1378961" y="2278011"/>
                  <a:pt x="1384794" y="2278445"/>
                </a:cubicBezTo>
                <a:cubicBezTo>
                  <a:pt x="1417415" y="2272687"/>
                  <a:pt x="1450779" y="2269598"/>
                  <a:pt x="1484657" y="2269052"/>
                </a:cubicBezTo>
                <a:lnTo>
                  <a:pt x="1502533" y="2267371"/>
                </a:lnTo>
                <a:lnTo>
                  <a:pt x="1502560" y="2267882"/>
                </a:lnTo>
                <a:lnTo>
                  <a:pt x="1503081" y="2267848"/>
                </a:lnTo>
                <a:lnTo>
                  <a:pt x="1503703" y="2279702"/>
                </a:lnTo>
                <a:cubicBezTo>
                  <a:pt x="1503703" y="2285589"/>
                  <a:pt x="1503641" y="2291461"/>
                  <a:pt x="1502268" y="2297292"/>
                </a:cubicBezTo>
                <a:cubicBezTo>
                  <a:pt x="1502312" y="2329761"/>
                  <a:pt x="1499749" y="2361770"/>
                  <a:pt x="1494457" y="2393114"/>
                </a:cubicBezTo>
                <a:lnTo>
                  <a:pt x="1493894" y="2400032"/>
                </a:lnTo>
                <a:cubicBezTo>
                  <a:pt x="1493716" y="2400037"/>
                  <a:pt x="1493541" y="2400042"/>
                  <a:pt x="1493365" y="2400097"/>
                </a:cubicBezTo>
                <a:cubicBezTo>
                  <a:pt x="1447346" y="2720025"/>
                  <a:pt x="1216500" y="2982764"/>
                  <a:pt x="908018" y="3084683"/>
                </a:cubicBezTo>
                <a:lnTo>
                  <a:pt x="888285" y="3089525"/>
                </a:lnTo>
                <a:close/>
                <a:moveTo>
                  <a:pt x="635382" y="1361522"/>
                </a:moveTo>
                <a:cubicBezTo>
                  <a:pt x="635382" y="1355634"/>
                  <a:pt x="635442" y="1349760"/>
                  <a:pt x="636815" y="1343926"/>
                </a:cubicBezTo>
                <a:cubicBezTo>
                  <a:pt x="636771" y="1311465"/>
                  <a:pt x="639334" y="1279462"/>
                  <a:pt x="644623" y="1248124"/>
                </a:cubicBezTo>
                <a:lnTo>
                  <a:pt x="645189" y="1241192"/>
                </a:lnTo>
                <a:cubicBezTo>
                  <a:pt x="645365" y="1241187"/>
                  <a:pt x="645543" y="1241182"/>
                  <a:pt x="645717" y="1241127"/>
                </a:cubicBezTo>
                <a:cubicBezTo>
                  <a:pt x="698313" y="875493"/>
                  <a:pt x="992312" y="584557"/>
                  <a:pt x="1367711" y="523010"/>
                </a:cubicBezTo>
                <a:lnTo>
                  <a:pt x="1367833" y="521820"/>
                </a:lnTo>
                <a:cubicBezTo>
                  <a:pt x="1373387" y="520774"/>
                  <a:pt x="1378961" y="519792"/>
                  <a:pt x="1384794" y="520226"/>
                </a:cubicBezTo>
                <a:cubicBezTo>
                  <a:pt x="1417415" y="514468"/>
                  <a:pt x="1450779" y="511379"/>
                  <a:pt x="1484657" y="510833"/>
                </a:cubicBezTo>
                <a:lnTo>
                  <a:pt x="1502533" y="509151"/>
                </a:lnTo>
                <a:lnTo>
                  <a:pt x="1502560" y="509663"/>
                </a:lnTo>
                <a:lnTo>
                  <a:pt x="1503081" y="509629"/>
                </a:lnTo>
                <a:lnTo>
                  <a:pt x="1503703" y="521483"/>
                </a:lnTo>
                <a:cubicBezTo>
                  <a:pt x="1503703" y="527369"/>
                  <a:pt x="1503641" y="533241"/>
                  <a:pt x="1502268" y="539073"/>
                </a:cubicBezTo>
                <a:cubicBezTo>
                  <a:pt x="1502312" y="571542"/>
                  <a:pt x="1499749" y="603550"/>
                  <a:pt x="1494457" y="634895"/>
                </a:cubicBezTo>
                <a:lnTo>
                  <a:pt x="1493894" y="641812"/>
                </a:lnTo>
                <a:cubicBezTo>
                  <a:pt x="1493716" y="641818"/>
                  <a:pt x="1493541" y="641823"/>
                  <a:pt x="1493365" y="641878"/>
                </a:cubicBezTo>
                <a:cubicBezTo>
                  <a:pt x="1440771" y="1007510"/>
                  <a:pt x="1146772" y="1298446"/>
                  <a:pt x="771371" y="1359994"/>
                </a:cubicBezTo>
                <a:lnTo>
                  <a:pt x="771250" y="1361184"/>
                </a:lnTo>
                <a:cubicBezTo>
                  <a:pt x="765695" y="1362231"/>
                  <a:pt x="760120" y="1363214"/>
                  <a:pt x="754286" y="1362780"/>
                </a:cubicBezTo>
                <a:cubicBezTo>
                  <a:pt x="721677" y="1368535"/>
                  <a:pt x="688326" y="1371623"/>
                  <a:pt x="654458" y="1372169"/>
                </a:cubicBezTo>
                <a:lnTo>
                  <a:pt x="636551" y="1373854"/>
                </a:lnTo>
                <a:lnTo>
                  <a:pt x="636524" y="1373341"/>
                </a:lnTo>
                <a:lnTo>
                  <a:pt x="636002" y="1373376"/>
                </a:lnTo>
                <a:cubicBezTo>
                  <a:pt x="635410" y="1369436"/>
                  <a:pt x="635382" y="1365482"/>
                  <a:pt x="635382" y="1361522"/>
                </a:cubicBezTo>
                <a:close/>
                <a:moveTo>
                  <a:pt x="635382" y="1411078"/>
                </a:moveTo>
                <a:lnTo>
                  <a:pt x="636003" y="1399317"/>
                </a:lnTo>
                <a:lnTo>
                  <a:pt x="636524" y="1399351"/>
                </a:lnTo>
                <a:lnTo>
                  <a:pt x="636551" y="1398843"/>
                </a:lnTo>
                <a:lnTo>
                  <a:pt x="654426" y="1400511"/>
                </a:lnTo>
                <a:cubicBezTo>
                  <a:pt x="688306" y="1401053"/>
                  <a:pt x="721668" y="1404118"/>
                  <a:pt x="754290" y="1409831"/>
                </a:cubicBezTo>
                <a:cubicBezTo>
                  <a:pt x="760124" y="1409399"/>
                  <a:pt x="765697" y="1410375"/>
                  <a:pt x="771250" y="1411413"/>
                </a:cubicBezTo>
                <a:lnTo>
                  <a:pt x="771372" y="1412593"/>
                </a:lnTo>
                <a:cubicBezTo>
                  <a:pt x="1146772" y="1473657"/>
                  <a:pt x="1440771" y="1762307"/>
                  <a:pt x="1493366" y="2125070"/>
                </a:cubicBezTo>
                <a:cubicBezTo>
                  <a:pt x="1493542" y="2125125"/>
                  <a:pt x="1493718" y="2125130"/>
                  <a:pt x="1493895" y="2125135"/>
                </a:cubicBezTo>
                <a:lnTo>
                  <a:pt x="1494460" y="2132012"/>
                </a:lnTo>
                <a:cubicBezTo>
                  <a:pt x="1499750" y="2163105"/>
                  <a:pt x="1502312" y="2194855"/>
                  <a:pt x="1502268" y="2227062"/>
                </a:cubicBezTo>
                <a:cubicBezTo>
                  <a:pt x="1503641" y="2232850"/>
                  <a:pt x="1503703" y="2238678"/>
                  <a:pt x="1503703" y="2244520"/>
                </a:cubicBezTo>
                <a:cubicBezTo>
                  <a:pt x="1503703" y="2248449"/>
                  <a:pt x="1503674" y="2252372"/>
                  <a:pt x="1503082" y="2256280"/>
                </a:cubicBezTo>
                <a:lnTo>
                  <a:pt x="1502560" y="2256246"/>
                </a:lnTo>
                <a:lnTo>
                  <a:pt x="1502533" y="2256755"/>
                </a:lnTo>
                <a:lnTo>
                  <a:pt x="1484625" y="2255084"/>
                </a:lnTo>
                <a:cubicBezTo>
                  <a:pt x="1450758" y="2254542"/>
                  <a:pt x="1417407" y="2251477"/>
                  <a:pt x="1384798" y="2245767"/>
                </a:cubicBezTo>
                <a:cubicBezTo>
                  <a:pt x="1378964" y="2246198"/>
                  <a:pt x="1373389" y="2245223"/>
                  <a:pt x="1367833" y="2244184"/>
                </a:cubicBezTo>
                <a:lnTo>
                  <a:pt x="1367712" y="2243004"/>
                </a:lnTo>
                <a:cubicBezTo>
                  <a:pt x="992312" y="2181939"/>
                  <a:pt x="698313" y="1893288"/>
                  <a:pt x="645718" y="1530527"/>
                </a:cubicBezTo>
                <a:cubicBezTo>
                  <a:pt x="645544" y="1530472"/>
                  <a:pt x="645367" y="1530468"/>
                  <a:pt x="645190" y="1530463"/>
                </a:cubicBezTo>
                <a:lnTo>
                  <a:pt x="644626" y="1523599"/>
                </a:lnTo>
                <a:cubicBezTo>
                  <a:pt x="639335" y="1492501"/>
                  <a:pt x="636771" y="1460743"/>
                  <a:pt x="636815" y="1428529"/>
                </a:cubicBezTo>
                <a:cubicBezTo>
                  <a:pt x="635442" y="1422743"/>
                  <a:pt x="635382" y="1416918"/>
                  <a:pt x="635382" y="1411078"/>
                </a:cubicBezTo>
                <a:close/>
                <a:moveTo>
                  <a:pt x="0" y="120584"/>
                </a:moveTo>
                <a:lnTo>
                  <a:pt x="0" y="0"/>
                </a:lnTo>
                <a:lnTo>
                  <a:pt x="95071" y="0"/>
                </a:lnTo>
                <a:lnTo>
                  <a:pt x="23697" y="79433"/>
                </a:lnTo>
                <a:close/>
                <a:moveTo>
                  <a:pt x="0" y="459154"/>
                </a:moveTo>
                <a:lnTo>
                  <a:pt x="0" y="322913"/>
                </a:lnTo>
                <a:lnTo>
                  <a:pt x="85961" y="286715"/>
                </a:lnTo>
                <a:cubicBezTo>
                  <a:pt x="198873" y="230513"/>
                  <a:pt x="294715" y="147295"/>
                  <a:pt x="364172" y="45955"/>
                </a:cubicBezTo>
                <a:lnTo>
                  <a:pt x="387426" y="0"/>
                </a:lnTo>
                <a:lnTo>
                  <a:pt x="542918" y="0"/>
                </a:lnTo>
                <a:lnTo>
                  <a:pt x="488688" y="99096"/>
                </a:lnTo>
                <a:cubicBezTo>
                  <a:pt x="380786" y="266209"/>
                  <a:pt x="213011" y="394112"/>
                  <a:pt x="13938" y="455878"/>
                </a:cubicBezTo>
                <a:close/>
                <a:moveTo>
                  <a:pt x="0" y="1108862"/>
                </a:moveTo>
                <a:lnTo>
                  <a:pt x="0" y="893255"/>
                </a:lnTo>
                <a:lnTo>
                  <a:pt x="33376" y="945052"/>
                </a:lnTo>
                <a:cubicBezTo>
                  <a:pt x="138130" y="1084176"/>
                  <a:pt x="293395" y="1185481"/>
                  <a:pt x="473320" y="1223782"/>
                </a:cubicBezTo>
                <a:cubicBezTo>
                  <a:pt x="424556" y="978162"/>
                  <a:pt x="246384" y="777056"/>
                  <a:pt x="9746" y="689563"/>
                </a:cubicBezTo>
                <a:lnTo>
                  <a:pt x="0" y="686740"/>
                </a:lnTo>
                <a:lnTo>
                  <a:pt x="0" y="549764"/>
                </a:lnTo>
                <a:lnTo>
                  <a:pt x="27617" y="556541"/>
                </a:lnTo>
                <a:cubicBezTo>
                  <a:pt x="336096" y="658459"/>
                  <a:pt x="566943" y="921197"/>
                  <a:pt x="612962" y="1241127"/>
                </a:cubicBezTo>
                <a:cubicBezTo>
                  <a:pt x="613138" y="1241182"/>
                  <a:pt x="613315" y="1241187"/>
                  <a:pt x="613492" y="1241192"/>
                </a:cubicBezTo>
                <a:lnTo>
                  <a:pt x="614057" y="1248124"/>
                </a:lnTo>
                <a:cubicBezTo>
                  <a:pt x="619347" y="1279462"/>
                  <a:pt x="621909" y="1311465"/>
                  <a:pt x="621865" y="1343926"/>
                </a:cubicBezTo>
                <a:cubicBezTo>
                  <a:pt x="623237" y="1349760"/>
                  <a:pt x="623299" y="1355634"/>
                  <a:pt x="623299" y="1361522"/>
                </a:cubicBezTo>
                <a:cubicBezTo>
                  <a:pt x="623299" y="1365482"/>
                  <a:pt x="623271" y="1369436"/>
                  <a:pt x="622679" y="1373376"/>
                </a:cubicBezTo>
                <a:lnTo>
                  <a:pt x="622157" y="1373341"/>
                </a:lnTo>
                <a:lnTo>
                  <a:pt x="622129" y="1373854"/>
                </a:lnTo>
                <a:lnTo>
                  <a:pt x="604221" y="1372169"/>
                </a:lnTo>
                <a:cubicBezTo>
                  <a:pt x="570354" y="1371623"/>
                  <a:pt x="537004" y="1368535"/>
                  <a:pt x="504394" y="1362780"/>
                </a:cubicBezTo>
                <a:cubicBezTo>
                  <a:pt x="498560" y="1363214"/>
                  <a:pt x="492985" y="1362231"/>
                  <a:pt x="487429" y="1361184"/>
                </a:cubicBezTo>
                <a:lnTo>
                  <a:pt x="487308" y="1359994"/>
                </a:lnTo>
                <a:cubicBezTo>
                  <a:pt x="299609" y="1329221"/>
                  <a:pt x="132258" y="1241100"/>
                  <a:pt x="5260" y="1114967"/>
                </a:cubicBezTo>
                <a:close/>
                <a:moveTo>
                  <a:pt x="0" y="2216459"/>
                </a:moveTo>
                <a:lnTo>
                  <a:pt x="0" y="2080559"/>
                </a:lnTo>
                <a:lnTo>
                  <a:pt x="9744" y="2077760"/>
                </a:lnTo>
                <a:cubicBezTo>
                  <a:pt x="246382" y="1990953"/>
                  <a:pt x="424553" y="1791426"/>
                  <a:pt x="473318" y="1547735"/>
                </a:cubicBezTo>
                <a:cubicBezTo>
                  <a:pt x="293393" y="1585736"/>
                  <a:pt x="138127" y="1686244"/>
                  <a:pt x="33374" y="1824276"/>
                </a:cubicBezTo>
                <a:lnTo>
                  <a:pt x="0" y="1875663"/>
                </a:lnTo>
                <a:lnTo>
                  <a:pt x="0" y="1661750"/>
                </a:lnTo>
                <a:lnTo>
                  <a:pt x="5257" y="1655695"/>
                </a:lnTo>
                <a:cubicBezTo>
                  <a:pt x="132256" y="1530554"/>
                  <a:pt x="299606" y="1443125"/>
                  <a:pt x="487305" y="1412593"/>
                </a:cubicBezTo>
                <a:lnTo>
                  <a:pt x="487427" y="1411413"/>
                </a:lnTo>
                <a:cubicBezTo>
                  <a:pt x="492981" y="1410375"/>
                  <a:pt x="498555" y="1409399"/>
                  <a:pt x="504388" y="1409831"/>
                </a:cubicBezTo>
                <a:cubicBezTo>
                  <a:pt x="537009" y="1404118"/>
                  <a:pt x="570373" y="1401053"/>
                  <a:pt x="604251" y="1400511"/>
                </a:cubicBezTo>
                <a:lnTo>
                  <a:pt x="622127" y="1398843"/>
                </a:lnTo>
                <a:lnTo>
                  <a:pt x="622154" y="1399351"/>
                </a:lnTo>
                <a:lnTo>
                  <a:pt x="622675" y="1399317"/>
                </a:lnTo>
                <a:lnTo>
                  <a:pt x="623297" y="1411078"/>
                </a:lnTo>
                <a:cubicBezTo>
                  <a:pt x="623297" y="1416918"/>
                  <a:pt x="623235" y="1422743"/>
                  <a:pt x="621863" y="1428529"/>
                </a:cubicBezTo>
                <a:cubicBezTo>
                  <a:pt x="621907" y="1460743"/>
                  <a:pt x="619344" y="1492501"/>
                  <a:pt x="614051" y="1523599"/>
                </a:cubicBezTo>
                <a:lnTo>
                  <a:pt x="613488" y="1530463"/>
                </a:lnTo>
                <a:cubicBezTo>
                  <a:pt x="613311" y="1530468"/>
                  <a:pt x="613135" y="1530472"/>
                  <a:pt x="612959" y="1530527"/>
                </a:cubicBezTo>
                <a:cubicBezTo>
                  <a:pt x="566940" y="1847943"/>
                  <a:pt x="336094" y="2108619"/>
                  <a:pt x="27613" y="2209736"/>
                </a:cubicBezTo>
                <a:close/>
                <a:moveTo>
                  <a:pt x="0" y="2867081"/>
                </a:moveTo>
                <a:lnTo>
                  <a:pt x="0" y="2651475"/>
                </a:lnTo>
                <a:lnTo>
                  <a:pt x="33376" y="2703272"/>
                </a:lnTo>
                <a:cubicBezTo>
                  <a:pt x="138130" y="2842396"/>
                  <a:pt x="293395" y="2943700"/>
                  <a:pt x="473320" y="2982001"/>
                </a:cubicBezTo>
                <a:cubicBezTo>
                  <a:pt x="424556" y="2736382"/>
                  <a:pt x="246384" y="2535275"/>
                  <a:pt x="9746" y="2447782"/>
                </a:cubicBezTo>
                <a:lnTo>
                  <a:pt x="0" y="2444960"/>
                </a:lnTo>
                <a:lnTo>
                  <a:pt x="0" y="2307984"/>
                </a:lnTo>
                <a:lnTo>
                  <a:pt x="27617" y="2314760"/>
                </a:lnTo>
                <a:cubicBezTo>
                  <a:pt x="336096" y="2416678"/>
                  <a:pt x="566943" y="2679417"/>
                  <a:pt x="612962" y="2999346"/>
                </a:cubicBezTo>
                <a:cubicBezTo>
                  <a:pt x="613138" y="2999401"/>
                  <a:pt x="613315" y="2999406"/>
                  <a:pt x="613492" y="2999411"/>
                </a:cubicBezTo>
                <a:lnTo>
                  <a:pt x="614056" y="3006343"/>
                </a:lnTo>
                <a:lnTo>
                  <a:pt x="620836" y="3089525"/>
                </a:lnTo>
                <a:lnTo>
                  <a:pt x="370396" y="3089525"/>
                </a:lnTo>
                <a:lnTo>
                  <a:pt x="350661" y="3084682"/>
                </a:lnTo>
                <a:cubicBezTo>
                  <a:pt x="218455" y="3041003"/>
                  <a:pt x="100509" y="2967785"/>
                  <a:pt x="5260" y="2873187"/>
                </a:cubicBez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Content Placeholder 2">
            <a:extLst>
              <a:ext uri="{FF2B5EF4-FFF2-40B4-BE49-F238E27FC236}">
                <a16:creationId xmlns:a16="http://schemas.microsoft.com/office/drawing/2014/main" id="{A39C8656-3FDA-8005-0D3B-5BF793D8AA52}"/>
              </a:ext>
            </a:extLst>
          </p:cNvPr>
          <p:cNvSpPr>
            <a:spLocks noGrp="1"/>
          </p:cNvSpPr>
          <p:nvPr>
            <p:ph idx="1"/>
          </p:nvPr>
        </p:nvSpPr>
        <p:spPr>
          <a:xfrm>
            <a:off x="3164851" y="965864"/>
            <a:ext cx="5255249" cy="3450370"/>
          </a:xfrm>
        </p:spPr>
        <p:txBody>
          <a:bodyPr anchor="b">
            <a:normAutofit/>
          </a:bodyPr>
          <a:lstStyle/>
          <a:p>
            <a:pPr>
              <a:buFont typeface="Arial" panose="020B0604020202020204" pitchFamily="34" charset="0"/>
              <a:buChar char="•"/>
            </a:pPr>
            <a:r>
              <a:rPr lang="en-US" sz="1700" dirty="0">
                <a:solidFill>
                  <a:srgbClr val="FFFFFF"/>
                </a:solidFill>
              </a:rPr>
              <a:t>• Spreads assessment increases over a period of up to 5 years</a:t>
            </a:r>
          </a:p>
          <a:p>
            <a:pPr>
              <a:buFont typeface="Arial" panose="020B0604020202020204" pitchFamily="34" charset="0"/>
              <a:buChar char="•"/>
            </a:pPr>
            <a:r>
              <a:rPr lang="en-US" sz="1700" dirty="0">
                <a:solidFill>
                  <a:srgbClr val="FFFFFF"/>
                </a:solidFill>
              </a:rPr>
              <a:t>• Used by 4.73% of municipalities in past 5 years*</a:t>
            </a:r>
          </a:p>
          <a:p>
            <a:pPr>
              <a:buFont typeface="Arial" panose="020B0604020202020204" pitchFamily="34" charset="0"/>
              <a:buChar char="•"/>
            </a:pPr>
            <a:r>
              <a:rPr lang="en-US" sz="1700" dirty="0">
                <a:solidFill>
                  <a:srgbClr val="FFFFFF"/>
                </a:solidFill>
              </a:rPr>
              <a:t>• Reduces immediate tax shock- but extends it over several years</a:t>
            </a:r>
          </a:p>
          <a:p>
            <a:pPr>
              <a:buFont typeface="Wingdings" panose="05000000000000000000" pitchFamily="2" charset="2"/>
              <a:buChar char="ü"/>
            </a:pPr>
            <a:endParaRPr lang="en-US" sz="1700" dirty="0">
              <a:solidFill>
                <a:srgbClr val="FFFFFF"/>
              </a:solidFill>
            </a:endParaRPr>
          </a:p>
        </p:txBody>
      </p:sp>
      <p:cxnSp>
        <p:nvCxnSpPr>
          <p:cNvPr id="14" name="Straight Connector 13">
            <a:extLst>
              <a:ext uri="{FF2B5EF4-FFF2-40B4-BE49-F238E27FC236}">
                <a16:creationId xmlns:a16="http://schemas.microsoft.com/office/drawing/2014/main" id="{3A9DD99E-6D5B-DED3-10B5-B673F0B09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43237" y="4576004"/>
            <a:ext cx="3429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013200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normAutofit/>
          </a:bodyPr>
          <a:lstStyle/>
          <a:p>
            <a:r>
              <a:rPr lang="en-US" dirty="0"/>
              <a:t>Trade-offs</a:t>
            </a:r>
            <a:endParaRPr dirty="0"/>
          </a:p>
        </p:txBody>
      </p:sp>
      <p:graphicFrame>
        <p:nvGraphicFramePr>
          <p:cNvPr id="5" name="Content Placeholder 2">
            <a:extLst>
              <a:ext uri="{FF2B5EF4-FFF2-40B4-BE49-F238E27FC236}">
                <a16:creationId xmlns:a16="http://schemas.microsoft.com/office/drawing/2014/main" id="{EF8B5397-E08A-8D13-CCC4-4848E096D265}"/>
              </a:ext>
            </a:extLst>
          </p:cNvPr>
          <p:cNvGraphicFramePr>
            <a:graphicFrameLocks noGrp="1"/>
          </p:cNvGraphicFramePr>
          <p:nvPr>
            <p:ph idx="1"/>
            <p:extLst>
              <p:ext uri="{D42A27DB-BD31-4B8C-83A1-F6EECF244321}">
                <p14:modId xmlns:p14="http://schemas.microsoft.com/office/powerpoint/2010/main" val="1967152110"/>
              </p:ext>
            </p:extLst>
          </p:nvPr>
        </p:nvGraphicFramePr>
        <p:xfrm>
          <a:off x="767953" y="2286000"/>
          <a:ext cx="7290197"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2601" y="643467"/>
            <a:ext cx="2561709" cy="5571066"/>
          </a:xfrm>
        </p:spPr>
        <p:txBody>
          <a:bodyPr>
            <a:normAutofit/>
          </a:bodyPr>
          <a:lstStyle/>
          <a:p>
            <a:r>
              <a:rPr lang="en-US" dirty="0">
                <a:solidFill>
                  <a:srgbClr val="FFFFFF"/>
                </a:solidFill>
              </a:rPr>
              <a:t>Policy constraints</a:t>
            </a:r>
          </a:p>
        </p:txBody>
      </p:sp>
      <p:graphicFrame>
        <p:nvGraphicFramePr>
          <p:cNvPr id="5" name="Content Placeholder 2">
            <a:extLst>
              <a:ext uri="{FF2B5EF4-FFF2-40B4-BE49-F238E27FC236}">
                <a16:creationId xmlns:a16="http://schemas.microsoft.com/office/drawing/2014/main" id="{48138B98-DF3B-82D6-AC5B-DA14E56B9372}"/>
              </a:ext>
            </a:extLst>
          </p:cNvPr>
          <p:cNvGraphicFramePr>
            <a:graphicFrameLocks noGrp="1"/>
          </p:cNvGraphicFramePr>
          <p:nvPr>
            <p:ph idx="1"/>
            <p:extLst>
              <p:ext uri="{D42A27DB-BD31-4B8C-83A1-F6EECF244321}">
                <p14:modId xmlns:p14="http://schemas.microsoft.com/office/powerpoint/2010/main" val="2941594390"/>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538A9C-D8FD-8230-6A3B-2FE567DCFE0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242AA6E-C52B-E432-A943-4E48C19B7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BC4D43-5110-36DD-3DAC-7D7645673A01}"/>
              </a:ext>
            </a:extLst>
          </p:cNvPr>
          <p:cNvSpPr>
            <a:spLocks noGrp="1"/>
          </p:cNvSpPr>
          <p:nvPr>
            <p:ph type="title"/>
          </p:nvPr>
        </p:nvSpPr>
        <p:spPr>
          <a:xfrm>
            <a:off x="482601" y="643467"/>
            <a:ext cx="2224023" cy="5571066"/>
          </a:xfrm>
        </p:spPr>
        <p:txBody>
          <a:bodyPr>
            <a:normAutofit/>
          </a:bodyPr>
          <a:lstStyle/>
          <a:p>
            <a:r>
              <a:rPr lang="en-US" dirty="0">
                <a:solidFill>
                  <a:srgbClr val="FFFFFF"/>
                </a:solidFill>
              </a:rPr>
              <a:t>Phase-in:</a:t>
            </a:r>
            <a:br>
              <a:rPr lang="en-US" dirty="0">
                <a:solidFill>
                  <a:srgbClr val="FFFFFF"/>
                </a:solidFill>
              </a:rPr>
            </a:br>
            <a:r>
              <a:rPr lang="en-US" dirty="0">
                <a:solidFill>
                  <a:srgbClr val="FFFFFF"/>
                </a:solidFill>
              </a:rPr>
              <a:t>shifting </a:t>
            </a:r>
            <a:br>
              <a:rPr lang="en-US" dirty="0">
                <a:solidFill>
                  <a:srgbClr val="FFFFFF"/>
                </a:solidFill>
              </a:rPr>
            </a:br>
            <a:r>
              <a:rPr lang="en-US" dirty="0">
                <a:solidFill>
                  <a:srgbClr val="FFFFFF"/>
                </a:solidFill>
              </a:rPr>
              <a:t>the tax burden</a:t>
            </a:r>
          </a:p>
        </p:txBody>
      </p:sp>
      <p:graphicFrame>
        <p:nvGraphicFramePr>
          <p:cNvPr id="5" name="Content Placeholder 2">
            <a:extLst>
              <a:ext uri="{FF2B5EF4-FFF2-40B4-BE49-F238E27FC236}">
                <a16:creationId xmlns:a16="http://schemas.microsoft.com/office/drawing/2014/main" id="{800BDFFB-1D62-4363-E436-85D9395D8244}"/>
              </a:ext>
            </a:extLst>
          </p:cNvPr>
          <p:cNvGraphicFramePr>
            <a:graphicFrameLocks noGrp="1"/>
          </p:cNvGraphicFramePr>
          <p:nvPr>
            <p:ph idx="1"/>
            <p:extLst>
              <p:ext uri="{D42A27DB-BD31-4B8C-83A1-F6EECF244321}">
                <p14:modId xmlns:p14="http://schemas.microsoft.com/office/powerpoint/2010/main" val="2166263002"/>
              </p:ext>
            </p:extLst>
          </p:nvPr>
        </p:nvGraphicFramePr>
        <p:xfrm>
          <a:off x="3486149" y="-61641"/>
          <a:ext cx="5657851"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9766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577449-207D-B26C-5D0C-8D2A209292C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AF4342E-6EE6-D372-3532-3BF2BC29A7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95A5E8-C370-74CD-F988-AC8A1EE93AD5}"/>
              </a:ext>
            </a:extLst>
          </p:cNvPr>
          <p:cNvSpPr>
            <a:spLocks noGrp="1"/>
          </p:cNvSpPr>
          <p:nvPr>
            <p:ph type="title"/>
          </p:nvPr>
        </p:nvSpPr>
        <p:spPr>
          <a:xfrm>
            <a:off x="482601" y="643467"/>
            <a:ext cx="2224023" cy="5571066"/>
          </a:xfrm>
        </p:spPr>
        <p:txBody>
          <a:bodyPr>
            <a:normAutofit/>
          </a:bodyPr>
          <a:lstStyle/>
          <a:p>
            <a:r>
              <a:rPr lang="en-US" dirty="0">
                <a:solidFill>
                  <a:srgbClr val="FFFFFF"/>
                </a:solidFill>
              </a:rPr>
              <a:t>Phase-in:</a:t>
            </a:r>
            <a:br>
              <a:rPr lang="en-US" dirty="0">
                <a:solidFill>
                  <a:srgbClr val="FFFFFF"/>
                </a:solidFill>
              </a:rPr>
            </a:br>
            <a:r>
              <a:rPr lang="en-US" dirty="0">
                <a:solidFill>
                  <a:srgbClr val="FFFFFF"/>
                </a:solidFill>
              </a:rPr>
              <a:t>Feedback from recent phase-in towns</a:t>
            </a:r>
          </a:p>
        </p:txBody>
      </p:sp>
      <p:graphicFrame>
        <p:nvGraphicFramePr>
          <p:cNvPr id="5" name="Content Placeholder 2">
            <a:extLst>
              <a:ext uri="{FF2B5EF4-FFF2-40B4-BE49-F238E27FC236}">
                <a16:creationId xmlns:a16="http://schemas.microsoft.com/office/drawing/2014/main" id="{1F77A5DF-B57E-F66B-12D7-E849F09D5851}"/>
              </a:ext>
            </a:extLst>
          </p:cNvPr>
          <p:cNvGraphicFramePr>
            <a:graphicFrameLocks noGrp="1"/>
          </p:cNvGraphicFramePr>
          <p:nvPr>
            <p:ph idx="1"/>
            <p:extLst>
              <p:ext uri="{D42A27DB-BD31-4B8C-83A1-F6EECF244321}">
                <p14:modId xmlns:p14="http://schemas.microsoft.com/office/powerpoint/2010/main" val="446815735"/>
              </p:ext>
            </p:extLst>
          </p:nvPr>
        </p:nvGraphicFramePr>
        <p:xfrm>
          <a:off x="3486149" y="-61641"/>
          <a:ext cx="5657851"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0188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AF563E-5497-8B1A-D817-72395177914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BB6FB4D-D639-64CD-1C8E-0F36191A5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B773E9-CF5C-B676-BE56-0845BD1A5C03}"/>
              </a:ext>
            </a:extLst>
          </p:cNvPr>
          <p:cNvSpPr>
            <a:spLocks noGrp="1"/>
          </p:cNvSpPr>
          <p:nvPr>
            <p:ph type="title"/>
          </p:nvPr>
        </p:nvSpPr>
        <p:spPr>
          <a:xfrm>
            <a:off x="153417" y="581825"/>
            <a:ext cx="3083559" cy="5571066"/>
          </a:xfrm>
        </p:spPr>
        <p:txBody>
          <a:bodyPr>
            <a:normAutofit/>
          </a:bodyPr>
          <a:lstStyle/>
          <a:p>
            <a:r>
              <a:rPr lang="en-US" dirty="0">
                <a:solidFill>
                  <a:srgbClr val="FFFFFF"/>
                </a:solidFill>
              </a:rPr>
              <a:t>Phase-in:</a:t>
            </a:r>
            <a:br>
              <a:rPr lang="en-US" dirty="0">
                <a:solidFill>
                  <a:srgbClr val="FFFFFF"/>
                </a:solidFill>
              </a:rPr>
            </a:br>
            <a:r>
              <a:rPr lang="en-US" dirty="0">
                <a:solidFill>
                  <a:srgbClr val="FFFFFF"/>
                </a:solidFill>
              </a:rPr>
              <a:t>annual notices and public questions</a:t>
            </a:r>
          </a:p>
        </p:txBody>
      </p:sp>
      <p:graphicFrame>
        <p:nvGraphicFramePr>
          <p:cNvPr id="5" name="Content Placeholder 2">
            <a:extLst>
              <a:ext uri="{FF2B5EF4-FFF2-40B4-BE49-F238E27FC236}">
                <a16:creationId xmlns:a16="http://schemas.microsoft.com/office/drawing/2014/main" id="{92954ABD-53BC-E7A0-BE25-A8D1A3141FA5}"/>
              </a:ext>
            </a:extLst>
          </p:cNvPr>
          <p:cNvGraphicFramePr>
            <a:graphicFrameLocks noGrp="1"/>
          </p:cNvGraphicFramePr>
          <p:nvPr>
            <p:ph idx="1"/>
            <p:extLst>
              <p:ext uri="{D42A27DB-BD31-4B8C-83A1-F6EECF244321}">
                <p14:modId xmlns:p14="http://schemas.microsoft.com/office/powerpoint/2010/main" val="1757615432"/>
              </p:ext>
            </p:extLst>
          </p:nvPr>
        </p:nvGraphicFramePr>
        <p:xfrm>
          <a:off x="4050792" y="782993"/>
          <a:ext cx="4626864" cy="4813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6916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7897E8-6814-4E31-2054-0C0912C16E7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F8797CB-DCC0-5B53-FE3C-5689DE2F2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8B3920-0130-D53A-1C63-2E35AF252E38}"/>
              </a:ext>
            </a:extLst>
          </p:cNvPr>
          <p:cNvSpPr>
            <a:spLocks noGrp="1"/>
          </p:cNvSpPr>
          <p:nvPr>
            <p:ph type="title"/>
          </p:nvPr>
        </p:nvSpPr>
        <p:spPr>
          <a:xfrm>
            <a:off x="482601" y="643467"/>
            <a:ext cx="2224023" cy="5571066"/>
          </a:xfrm>
        </p:spPr>
        <p:txBody>
          <a:bodyPr>
            <a:normAutofit/>
          </a:bodyPr>
          <a:lstStyle/>
          <a:p>
            <a:r>
              <a:rPr lang="en-US" dirty="0">
                <a:solidFill>
                  <a:srgbClr val="FFFFFF"/>
                </a:solidFill>
              </a:rPr>
              <a:t>Phase-in:</a:t>
            </a:r>
            <a:br>
              <a:rPr lang="en-US" dirty="0">
                <a:solidFill>
                  <a:srgbClr val="FFFFFF"/>
                </a:solidFill>
              </a:rPr>
            </a:br>
            <a:r>
              <a:rPr lang="en-US" dirty="0">
                <a:solidFill>
                  <a:srgbClr val="FFFFFF"/>
                </a:solidFill>
              </a:rPr>
              <a:t>market changes during the cycle</a:t>
            </a:r>
          </a:p>
        </p:txBody>
      </p:sp>
      <p:graphicFrame>
        <p:nvGraphicFramePr>
          <p:cNvPr id="5" name="Content Placeholder 2">
            <a:extLst>
              <a:ext uri="{FF2B5EF4-FFF2-40B4-BE49-F238E27FC236}">
                <a16:creationId xmlns:a16="http://schemas.microsoft.com/office/drawing/2014/main" id="{AA3FDBC6-23A4-528C-6300-AF9DE574BC6A}"/>
              </a:ext>
            </a:extLst>
          </p:cNvPr>
          <p:cNvGraphicFramePr>
            <a:graphicFrameLocks noGrp="1"/>
          </p:cNvGraphicFramePr>
          <p:nvPr>
            <p:ph idx="1"/>
            <p:extLst>
              <p:ext uri="{D42A27DB-BD31-4B8C-83A1-F6EECF244321}">
                <p14:modId xmlns:p14="http://schemas.microsoft.com/office/powerpoint/2010/main" val="207797153"/>
              </p:ext>
            </p:extLst>
          </p:nvPr>
        </p:nvGraphicFramePr>
        <p:xfrm>
          <a:off x="4059936" y="749808"/>
          <a:ext cx="4535424" cy="48097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4976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0B1E2C-D0EE-E785-D71F-B01BDD7E467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C35B779-8B33-8BE5-D672-555515183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2FAF8C-FBCE-6C76-F3CB-FE7EB935F33F}"/>
              </a:ext>
            </a:extLst>
          </p:cNvPr>
          <p:cNvSpPr>
            <a:spLocks noGrp="1"/>
          </p:cNvSpPr>
          <p:nvPr>
            <p:ph type="title"/>
          </p:nvPr>
        </p:nvSpPr>
        <p:spPr>
          <a:xfrm>
            <a:off x="315595" y="643467"/>
            <a:ext cx="2854959" cy="5571066"/>
          </a:xfrm>
        </p:spPr>
        <p:txBody>
          <a:bodyPr>
            <a:normAutofit/>
          </a:bodyPr>
          <a:lstStyle/>
          <a:p>
            <a:r>
              <a:rPr lang="en-US" dirty="0">
                <a:solidFill>
                  <a:srgbClr val="FFFFFF"/>
                </a:solidFill>
              </a:rPr>
              <a:t>Phase-in:</a:t>
            </a:r>
            <a:br>
              <a:rPr lang="en-US" dirty="0">
                <a:solidFill>
                  <a:srgbClr val="FFFFFF"/>
                </a:solidFill>
              </a:rPr>
            </a:br>
            <a:r>
              <a:rPr lang="en-US" dirty="0">
                <a:solidFill>
                  <a:srgbClr val="FFFFFF"/>
                </a:solidFill>
              </a:rPr>
              <a:t>Manual Permit and Construction Process</a:t>
            </a:r>
          </a:p>
        </p:txBody>
      </p:sp>
      <p:graphicFrame>
        <p:nvGraphicFramePr>
          <p:cNvPr id="6" name="Content Placeholder 2">
            <a:extLst>
              <a:ext uri="{FF2B5EF4-FFF2-40B4-BE49-F238E27FC236}">
                <a16:creationId xmlns:a16="http://schemas.microsoft.com/office/drawing/2014/main" id="{EB6169E7-0C55-9DA8-2D32-5BB2A40813D9}"/>
              </a:ext>
            </a:extLst>
          </p:cNvPr>
          <p:cNvGraphicFramePr>
            <a:graphicFrameLocks/>
          </p:cNvGraphicFramePr>
          <p:nvPr>
            <p:extLst>
              <p:ext uri="{D42A27DB-BD31-4B8C-83A1-F6EECF244321}">
                <p14:modId xmlns:p14="http://schemas.microsoft.com/office/powerpoint/2010/main" val="2736928239"/>
              </p:ext>
            </p:extLst>
          </p:nvPr>
        </p:nvGraphicFramePr>
        <p:xfrm>
          <a:off x="3577589" y="0"/>
          <a:ext cx="5410963" cy="67963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55806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7911BE-6B55-CFF7-49CC-F33300EE3687}"/>
              </a:ext>
            </a:extLst>
          </p:cNvPr>
          <p:cNvSpPr txBox="1"/>
          <p:nvPr/>
        </p:nvSpPr>
        <p:spPr>
          <a:xfrm>
            <a:off x="282221" y="948690"/>
            <a:ext cx="8579557" cy="5909310"/>
          </a:xfrm>
          <a:prstGeom prst="rect">
            <a:avLst/>
          </a:prstGeom>
          <a:noFill/>
        </p:spPr>
        <p:txBody>
          <a:bodyPr wrap="square" rtlCol="0">
            <a:spAutoFit/>
          </a:bodyPr>
          <a:lstStyle/>
          <a:p>
            <a:r>
              <a:rPr lang="en-US" dirty="0"/>
              <a:t>For partial construction on a new home at the time of revaluation.  The taxpayer wants an explanation for how to calculate their current tax bill in year 2 of the phase-in. Facts:</a:t>
            </a:r>
          </a:p>
          <a:p>
            <a:pPr fontAlgn="base"/>
            <a:endParaRPr lang="en-US" dirty="0"/>
          </a:p>
          <a:p>
            <a:pPr fontAlgn="base"/>
            <a:r>
              <a:rPr lang="en-US" dirty="0"/>
              <a:t>2023 GL (Old/before Reval)          2024 GL (New/Reval)</a:t>
            </a:r>
          </a:p>
          <a:p>
            <a:pPr fontAlgn="base"/>
            <a:r>
              <a:rPr lang="en-US" dirty="0"/>
              <a:t>Land Asmt          $78,000                  $130,000</a:t>
            </a:r>
          </a:p>
          <a:p>
            <a:pPr fontAlgn="base"/>
            <a:r>
              <a:rPr lang="en-US" dirty="0"/>
              <a:t>Bldg Asmt          $0                           $114,030 (30% Complete Construction)</a:t>
            </a:r>
          </a:p>
          <a:p>
            <a:pPr fontAlgn="base"/>
            <a:r>
              <a:rPr lang="en-US" dirty="0"/>
              <a:t>Total Asmt          $78,000                  $244,030</a:t>
            </a:r>
          </a:p>
          <a:p>
            <a:pPr fontAlgn="base"/>
            <a:br>
              <a:rPr lang="en-US" dirty="0"/>
            </a:br>
            <a:r>
              <a:rPr lang="en-US" dirty="0"/>
              <a:t>To calculate the phase-in assessment for a partially complete building, follow these steps:</a:t>
            </a:r>
          </a:p>
          <a:p>
            <a:pPr fontAlgn="base"/>
            <a:endParaRPr lang="en-US" dirty="0"/>
          </a:p>
          <a:p>
            <a:pPr fontAlgn="base"/>
            <a:r>
              <a:rPr lang="en-US" dirty="0"/>
              <a:t>New Asmt - Old Asmt = Difference		THEN DIVIDE Difference by # Phase-In Years</a:t>
            </a:r>
          </a:p>
          <a:p>
            <a:pPr fontAlgn="base"/>
            <a:r>
              <a:rPr lang="en-US" dirty="0"/>
              <a:t>$244,030  -  $78,000  =  $166,030 ÷ 4 = $41,508 Phased-in Adjustment</a:t>
            </a:r>
          </a:p>
          <a:p>
            <a:pPr fontAlgn="base"/>
            <a:endParaRPr lang="en-US" dirty="0"/>
          </a:p>
          <a:p>
            <a:pPr fontAlgn="base"/>
            <a:r>
              <a:rPr lang="en-US" dirty="0"/>
              <a:t>Old Asmt + Phased-In Adjustment (Yr1) = 2024 Phased-in Assessment</a:t>
            </a:r>
          </a:p>
          <a:p>
            <a:pPr fontAlgn="base"/>
            <a:r>
              <a:rPr lang="en-US" dirty="0"/>
              <a:t>$78,000 + $41,508 = $119,508 </a:t>
            </a:r>
          </a:p>
          <a:p>
            <a:pPr fontAlgn="base"/>
            <a:br>
              <a:rPr lang="en-US" dirty="0"/>
            </a:br>
            <a:r>
              <a:rPr lang="en-US" dirty="0"/>
              <a:t>Old Asmt + Phased-In Adjustment (Yr2) = 2025 Phased-in Assessment</a:t>
            </a:r>
          </a:p>
          <a:p>
            <a:pPr fontAlgn="base"/>
            <a:r>
              <a:rPr lang="en-US" dirty="0"/>
              <a:t>$78,000 plus $83,016 ($41,508 x 2) = $161,016</a:t>
            </a:r>
          </a:p>
          <a:p>
            <a:pPr fontAlgn="base"/>
            <a:endParaRPr lang="en-US" dirty="0"/>
          </a:p>
          <a:p>
            <a:pPr fontAlgn="base"/>
            <a:r>
              <a:rPr lang="en-US" dirty="0"/>
              <a:t>The tricky part arises because the house is now 60% complete in Year 2; you must recalculate everything using the new percentage of building completion.  </a:t>
            </a:r>
          </a:p>
        </p:txBody>
      </p:sp>
      <p:sp>
        <p:nvSpPr>
          <p:cNvPr id="4" name="TextBox 3">
            <a:extLst>
              <a:ext uri="{FF2B5EF4-FFF2-40B4-BE49-F238E27FC236}">
                <a16:creationId xmlns:a16="http://schemas.microsoft.com/office/drawing/2014/main" id="{F9F9DF3A-E4DA-085D-3625-D1CF50608269}"/>
              </a:ext>
            </a:extLst>
          </p:cNvPr>
          <p:cNvSpPr txBox="1"/>
          <p:nvPr/>
        </p:nvSpPr>
        <p:spPr>
          <a:xfrm>
            <a:off x="2714976" y="179249"/>
            <a:ext cx="3714046" cy="769441"/>
          </a:xfrm>
          <a:prstGeom prst="rect">
            <a:avLst/>
          </a:prstGeom>
          <a:noFill/>
        </p:spPr>
        <p:txBody>
          <a:bodyPr wrap="square" rtlCol="0">
            <a:spAutoFit/>
          </a:bodyPr>
          <a:lstStyle/>
          <a:p>
            <a:r>
              <a:rPr lang="en-US" sz="4400" dirty="0"/>
              <a:t>REAL EXAMPLE:</a:t>
            </a:r>
          </a:p>
        </p:txBody>
      </p:sp>
    </p:spTree>
    <p:extLst>
      <p:ext uri="{BB962C8B-B14F-4D97-AF65-F5344CB8AC3E}">
        <p14:creationId xmlns:p14="http://schemas.microsoft.com/office/powerpoint/2010/main" val="2676084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AAC386-A18D-4525-AD1B-4D227ED34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0097" y="643467"/>
            <a:ext cx="2812063" cy="5571066"/>
          </a:xfrm>
        </p:spPr>
        <p:txBody>
          <a:bodyPr>
            <a:normAutofit/>
          </a:bodyPr>
          <a:lstStyle/>
          <a:p>
            <a:r>
              <a:rPr lang="en-US" sz="3400" dirty="0"/>
              <a:t>Phase-in Considerations</a:t>
            </a:r>
          </a:p>
        </p:txBody>
      </p:sp>
      <p:cxnSp>
        <p:nvCxnSpPr>
          <p:cNvPr id="11" name="Straight Connector 10">
            <a:extLst>
              <a:ext uri="{FF2B5EF4-FFF2-40B4-BE49-F238E27FC236}">
                <a16:creationId xmlns:a16="http://schemas.microsoft.com/office/drawing/2014/main" id="{C34C4AD0-FE94-4E84-ACA6-CC5BF1A118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90097"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0AABC5C-D153-9270-32E3-D55FB10C5C2B}"/>
              </a:ext>
            </a:extLst>
          </p:cNvPr>
          <p:cNvGraphicFramePr>
            <a:graphicFrameLocks noGrp="1"/>
          </p:cNvGraphicFramePr>
          <p:nvPr>
            <p:ph idx="1"/>
            <p:extLst>
              <p:ext uri="{D42A27DB-BD31-4B8C-83A1-F6EECF244321}">
                <p14:modId xmlns:p14="http://schemas.microsoft.com/office/powerpoint/2010/main" val="636175071"/>
              </p:ext>
            </p:extLst>
          </p:nvPr>
        </p:nvGraphicFramePr>
        <p:xfrm>
          <a:off x="707231" y="933450"/>
          <a:ext cx="4947047" cy="4941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16">
            <a:extLst>
              <a:ext uri="{FF2B5EF4-FFF2-40B4-BE49-F238E27FC236}">
                <a16:creationId xmlns:a16="http://schemas.microsoft.com/office/drawing/2014/main" id="{A10C41F2-1746-4431-9B52-B9F147A89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Rectangle 9">
            <a:extLst>
              <a:ext uri="{FF2B5EF4-FFF2-40B4-BE49-F238E27FC236}">
                <a16:creationId xmlns:a16="http://schemas.microsoft.com/office/drawing/2014/main" id="{7984928E-D694-4849-BBAD-D7C7DC405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20515" y="643461"/>
            <a:ext cx="5740884"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64852" y="4735775"/>
            <a:ext cx="5255248" cy="1245732"/>
          </a:xfrm>
        </p:spPr>
        <p:txBody>
          <a:bodyPr anchor="t">
            <a:normAutofit/>
          </a:bodyPr>
          <a:lstStyle/>
          <a:p>
            <a:r>
              <a:rPr lang="en-US" dirty="0">
                <a:solidFill>
                  <a:srgbClr val="FFFFFF"/>
                </a:solidFill>
              </a:rPr>
              <a:t>Homestead exemption</a:t>
            </a:r>
          </a:p>
        </p:txBody>
      </p:sp>
      <p:sp>
        <p:nvSpPr>
          <p:cNvPr id="12" name="Freeform 18">
            <a:extLst>
              <a:ext uri="{FF2B5EF4-FFF2-40B4-BE49-F238E27FC236}">
                <a16:creationId xmlns:a16="http://schemas.microsoft.com/office/drawing/2014/main" id="{A24A153C-9BEC-46E7-9AA4-DFC65A2B1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3434" y="2290355"/>
            <a:ext cx="5571069" cy="2277283"/>
          </a:xfrm>
          <a:custGeom>
            <a:avLst/>
            <a:gdLst>
              <a:gd name="connsiteX0" fmla="*/ 5215514 w 5851096"/>
              <a:gd name="connsiteY0" fmla="*/ 659222 h 3089525"/>
              <a:gd name="connsiteX1" fmla="*/ 5783878 w 5851096"/>
              <a:gd name="connsiteY1" fmla="*/ 1223782 h 3089525"/>
              <a:gd name="connsiteX2" fmla="*/ 5215514 w 5851096"/>
              <a:gd name="connsiteY2" fmla="*/ 659222 h 3089525"/>
              <a:gd name="connsiteX3" fmla="*/ 5215514 w 5851096"/>
              <a:gd name="connsiteY3" fmla="*/ 2417442 h 3089525"/>
              <a:gd name="connsiteX4" fmla="*/ 5783878 w 5851096"/>
              <a:gd name="connsiteY4" fmla="*/ 2982001 h 3089525"/>
              <a:gd name="connsiteX5" fmla="*/ 5215514 w 5851096"/>
              <a:gd name="connsiteY5" fmla="*/ 2417442 h 3089525"/>
              <a:gd name="connsiteX6" fmla="*/ 5215512 w 5851096"/>
              <a:gd name="connsiteY6" fmla="*/ 2107862 h 3089525"/>
              <a:gd name="connsiteX7" fmla="*/ 5783876 w 5851096"/>
              <a:gd name="connsiteY7" fmla="*/ 1547735 h 3089525"/>
              <a:gd name="connsiteX8" fmla="*/ 5215512 w 5851096"/>
              <a:gd name="connsiteY8" fmla="*/ 2107862 h 3089525"/>
              <a:gd name="connsiteX9" fmla="*/ 5065535 w 5851096"/>
              <a:gd name="connsiteY9" fmla="*/ 521483 h 3089525"/>
              <a:gd name="connsiteX10" fmla="*/ 5066157 w 5851096"/>
              <a:gd name="connsiteY10" fmla="*/ 509629 h 3089525"/>
              <a:gd name="connsiteX11" fmla="*/ 5066678 w 5851096"/>
              <a:gd name="connsiteY11" fmla="*/ 509663 h 3089525"/>
              <a:gd name="connsiteX12" fmla="*/ 5066705 w 5851096"/>
              <a:gd name="connsiteY12" fmla="*/ 509151 h 3089525"/>
              <a:gd name="connsiteX13" fmla="*/ 5084580 w 5851096"/>
              <a:gd name="connsiteY13" fmla="*/ 510833 h 3089525"/>
              <a:gd name="connsiteX14" fmla="*/ 5184444 w 5851096"/>
              <a:gd name="connsiteY14" fmla="*/ 520226 h 3089525"/>
              <a:gd name="connsiteX15" fmla="*/ 5201405 w 5851096"/>
              <a:gd name="connsiteY15" fmla="*/ 521820 h 3089525"/>
              <a:gd name="connsiteX16" fmla="*/ 5201527 w 5851096"/>
              <a:gd name="connsiteY16" fmla="*/ 523010 h 3089525"/>
              <a:gd name="connsiteX17" fmla="*/ 5841311 w 5851096"/>
              <a:gd name="connsiteY17" fmla="*/ 983324 h 3089525"/>
              <a:gd name="connsiteX18" fmla="*/ 5851096 w 5851096"/>
              <a:gd name="connsiteY18" fmla="*/ 1006985 h 3089525"/>
              <a:gd name="connsiteX19" fmla="*/ 5851096 w 5851096"/>
              <a:gd name="connsiteY19" fmla="*/ 1366179 h 3089525"/>
              <a:gd name="connsiteX20" fmla="*/ 5814952 w 5851096"/>
              <a:gd name="connsiteY20" fmla="*/ 1362779 h 3089525"/>
              <a:gd name="connsiteX21" fmla="*/ 5797987 w 5851096"/>
              <a:gd name="connsiteY21" fmla="*/ 1361184 h 3089525"/>
              <a:gd name="connsiteX22" fmla="*/ 5797866 w 5851096"/>
              <a:gd name="connsiteY22" fmla="*/ 1359994 h 3089525"/>
              <a:gd name="connsiteX23" fmla="*/ 5075873 w 5851096"/>
              <a:gd name="connsiteY23" fmla="*/ 641878 h 3089525"/>
              <a:gd name="connsiteX24" fmla="*/ 5075344 w 5851096"/>
              <a:gd name="connsiteY24" fmla="*/ 641812 h 3089525"/>
              <a:gd name="connsiteX25" fmla="*/ 5074781 w 5851096"/>
              <a:gd name="connsiteY25" fmla="*/ 634895 h 3089525"/>
              <a:gd name="connsiteX26" fmla="*/ 5066970 w 5851096"/>
              <a:gd name="connsiteY26" fmla="*/ 539073 h 3089525"/>
              <a:gd name="connsiteX27" fmla="*/ 5065535 w 5851096"/>
              <a:gd name="connsiteY27" fmla="*/ 521483 h 3089525"/>
              <a:gd name="connsiteX28" fmla="*/ 5065535 w 5851096"/>
              <a:gd name="connsiteY28" fmla="*/ 2279702 h 3089525"/>
              <a:gd name="connsiteX29" fmla="*/ 5066157 w 5851096"/>
              <a:gd name="connsiteY29" fmla="*/ 2267848 h 3089525"/>
              <a:gd name="connsiteX30" fmla="*/ 5066678 w 5851096"/>
              <a:gd name="connsiteY30" fmla="*/ 2267882 h 3089525"/>
              <a:gd name="connsiteX31" fmla="*/ 5066705 w 5851096"/>
              <a:gd name="connsiteY31" fmla="*/ 2267371 h 3089525"/>
              <a:gd name="connsiteX32" fmla="*/ 5084580 w 5851096"/>
              <a:gd name="connsiteY32" fmla="*/ 2269052 h 3089525"/>
              <a:gd name="connsiteX33" fmla="*/ 5184444 w 5851096"/>
              <a:gd name="connsiteY33" fmla="*/ 2278445 h 3089525"/>
              <a:gd name="connsiteX34" fmla="*/ 5201405 w 5851096"/>
              <a:gd name="connsiteY34" fmla="*/ 2280040 h 3089525"/>
              <a:gd name="connsiteX35" fmla="*/ 5201527 w 5851096"/>
              <a:gd name="connsiteY35" fmla="*/ 2281230 h 3089525"/>
              <a:gd name="connsiteX36" fmla="*/ 5841311 w 5851096"/>
              <a:gd name="connsiteY36" fmla="*/ 2741544 h 3089525"/>
              <a:gd name="connsiteX37" fmla="*/ 5851096 w 5851096"/>
              <a:gd name="connsiteY37" fmla="*/ 2765204 h 3089525"/>
              <a:gd name="connsiteX38" fmla="*/ 5851096 w 5851096"/>
              <a:gd name="connsiteY38" fmla="*/ 3089525 h 3089525"/>
              <a:gd name="connsiteX39" fmla="*/ 5680952 w 5851096"/>
              <a:gd name="connsiteY39" fmla="*/ 3089525 h 3089525"/>
              <a:gd name="connsiteX40" fmla="*/ 5661219 w 5851096"/>
              <a:gd name="connsiteY40" fmla="*/ 3084683 h 3089525"/>
              <a:gd name="connsiteX41" fmla="*/ 5075873 w 5851096"/>
              <a:gd name="connsiteY41" fmla="*/ 2400097 h 3089525"/>
              <a:gd name="connsiteX42" fmla="*/ 5075344 w 5851096"/>
              <a:gd name="connsiteY42" fmla="*/ 2400032 h 3089525"/>
              <a:gd name="connsiteX43" fmla="*/ 5074781 w 5851096"/>
              <a:gd name="connsiteY43" fmla="*/ 2393114 h 3089525"/>
              <a:gd name="connsiteX44" fmla="*/ 5066970 w 5851096"/>
              <a:gd name="connsiteY44" fmla="*/ 2297292 h 3089525"/>
              <a:gd name="connsiteX45" fmla="*/ 5065535 w 5851096"/>
              <a:gd name="connsiteY45" fmla="*/ 2279702 h 3089525"/>
              <a:gd name="connsiteX46" fmla="*/ 5065533 w 5851096"/>
              <a:gd name="connsiteY46" fmla="*/ 486299 h 3089525"/>
              <a:gd name="connsiteX47" fmla="*/ 5066968 w 5851096"/>
              <a:gd name="connsiteY47" fmla="*/ 468842 h 3089525"/>
              <a:gd name="connsiteX48" fmla="*/ 5074776 w 5851096"/>
              <a:gd name="connsiteY48" fmla="*/ 373792 h 3089525"/>
              <a:gd name="connsiteX49" fmla="*/ 5075341 w 5851096"/>
              <a:gd name="connsiteY49" fmla="*/ 366915 h 3089525"/>
              <a:gd name="connsiteX50" fmla="*/ 5075869 w 5851096"/>
              <a:gd name="connsiteY50" fmla="*/ 366850 h 3089525"/>
              <a:gd name="connsiteX51" fmla="*/ 5163966 w 5851096"/>
              <a:gd name="connsiteY51" fmla="*/ 100280 h 3089525"/>
              <a:gd name="connsiteX52" fmla="*/ 5229488 w 5851096"/>
              <a:gd name="connsiteY52" fmla="*/ 0 h 3089525"/>
              <a:gd name="connsiteX53" fmla="*/ 5405629 w 5851096"/>
              <a:gd name="connsiteY53" fmla="*/ 0 h 3089525"/>
              <a:gd name="connsiteX54" fmla="*/ 5334254 w 5851096"/>
              <a:gd name="connsiteY54" fmla="*/ 79433 h 3089525"/>
              <a:gd name="connsiteX55" fmla="*/ 5215512 w 5851096"/>
              <a:gd name="connsiteY55" fmla="*/ 349642 h 3089525"/>
              <a:gd name="connsiteX56" fmla="*/ 5674730 w 5851096"/>
              <a:gd name="connsiteY56" fmla="*/ 45955 h 3089525"/>
              <a:gd name="connsiteX57" fmla="*/ 5697983 w 5851096"/>
              <a:gd name="connsiteY57" fmla="*/ 0 h 3089525"/>
              <a:gd name="connsiteX58" fmla="*/ 5851096 w 5851096"/>
              <a:gd name="connsiteY58" fmla="*/ 0 h 3089525"/>
              <a:gd name="connsiteX59" fmla="*/ 5851096 w 5851096"/>
              <a:gd name="connsiteY59" fmla="*/ 4349 h 3089525"/>
              <a:gd name="connsiteX60" fmla="*/ 5799246 w 5851096"/>
              <a:gd name="connsiteY60" fmla="*/ 99096 h 3089525"/>
              <a:gd name="connsiteX61" fmla="*/ 5201524 w 5851096"/>
              <a:gd name="connsiteY61" fmla="*/ 484784 h 3089525"/>
              <a:gd name="connsiteX62" fmla="*/ 5201403 w 5851096"/>
              <a:gd name="connsiteY62" fmla="*/ 485964 h 3089525"/>
              <a:gd name="connsiteX63" fmla="*/ 5184438 w 5851096"/>
              <a:gd name="connsiteY63" fmla="*/ 487548 h 3089525"/>
              <a:gd name="connsiteX64" fmla="*/ 5084610 w 5851096"/>
              <a:gd name="connsiteY64" fmla="*/ 496864 h 3089525"/>
              <a:gd name="connsiteX65" fmla="*/ 5066703 w 5851096"/>
              <a:gd name="connsiteY65" fmla="*/ 498535 h 3089525"/>
              <a:gd name="connsiteX66" fmla="*/ 5066676 w 5851096"/>
              <a:gd name="connsiteY66" fmla="*/ 498027 h 3089525"/>
              <a:gd name="connsiteX67" fmla="*/ 5066154 w 5851096"/>
              <a:gd name="connsiteY67" fmla="*/ 498061 h 3089525"/>
              <a:gd name="connsiteX68" fmla="*/ 5065533 w 5851096"/>
              <a:gd name="connsiteY68" fmla="*/ 486299 h 3089525"/>
              <a:gd name="connsiteX69" fmla="*/ 5065533 w 5851096"/>
              <a:gd name="connsiteY69" fmla="*/ 2244520 h 3089525"/>
              <a:gd name="connsiteX70" fmla="*/ 5066968 w 5851096"/>
              <a:gd name="connsiteY70" fmla="*/ 2227062 h 3089525"/>
              <a:gd name="connsiteX71" fmla="*/ 5074776 w 5851096"/>
              <a:gd name="connsiteY71" fmla="*/ 2132012 h 3089525"/>
              <a:gd name="connsiteX72" fmla="*/ 5075341 w 5851096"/>
              <a:gd name="connsiteY72" fmla="*/ 2125135 h 3089525"/>
              <a:gd name="connsiteX73" fmla="*/ 5075869 w 5851096"/>
              <a:gd name="connsiteY73" fmla="*/ 2125070 h 3089525"/>
              <a:gd name="connsiteX74" fmla="*/ 5797863 w 5851096"/>
              <a:gd name="connsiteY74" fmla="*/ 1412593 h 3089525"/>
              <a:gd name="connsiteX75" fmla="*/ 5797985 w 5851096"/>
              <a:gd name="connsiteY75" fmla="*/ 1411413 h 3089525"/>
              <a:gd name="connsiteX76" fmla="*/ 5814946 w 5851096"/>
              <a:gd name="connsiteY76" fmla="*/ 1409830 h 3089525"/>
              <a:gd name="connsiteX77" fmla="*/ 5851096 w 5851096"/>
              <a:gd name="connsiteY77" fmla="*/ 1406457 h 3089525"/>
              <a:gd name="connsiteX78" fmla="*/ 5851096 w 5851096"/>
              <a:gd name="connsiteY78" fmla="*/ 1762823 h 3089525"/>
              <a:gd name="connsiteX79" fmla="*/ 5841309 w 5851096"/>
              <a:gd name="connsiteY79" fmla="*/ 1786304 h 3089525"/>
              <a:gd name="connsiteX80" fmla="*/ 5201524 w 5851096"/>
              <a:gd name="connsiteY80" fmla="*/ 2243004 h 3089525"/>
              <a:gd name="connsiteX81" fmla="*/ 5201403 w 5851096"/>
              <a:gd name="connsiteY81" fmla="*/ 2244184 h 3089525"/>
              <a:gd name="connsiteX82" fmla="*/ 5184438 w 5851096"/>
              <a:gd name="connsiteY82" fmla="*/ 2245767 h 3089525"/>
              <a:gd name="connsiteX83" fmla="*/ 5084610 w 5851096"/>
              <a:gd name="connsiteY83" fmla="*/ 2255084 h 3089525"/>
              <a:gd name="connsiteX84" fmla="*/ 5066703 w 5851096"/>
              <a:gd name="connsiteY84" fmla="*/ 2256755 h 3089525"/>
              <a:gd name="connsiteX85" fmla="*/ 5066676 w 5851096"/>
              <a:gd name="connsiteY85" fmla="*/ 2256246 h 3089525"/>
              <a:gd name="connsiteX86" fmla="*/ 5066154 w 5851096"/>
              <a:gd name="connsiteY86" fmla="*/ 2256280 h 3089525"/>
              <a:gd name="connsiteX87" fmla="*/ 5065533 w 5851096"/>
              <a:gd name="connsiteY87" fmla="*/ 2244520 h 3089525"/>
              <a:gd name="connsiteX88" fmla="*/ 4325732 w 5851096"/>
              <a:gd name="connsiteY88" fmla="*/ 1223782 h 3089525"/>
              <a:gd name="connsiteX89" fmla="*/ 4894096 w 5851096"/>
              <a:gd name="connsiteY89" fmla="*/ 659222 h 3089525"/>
              <a:gd name="connsiteX90" fmla="*/ 4325732 w 5851096"/>
              <a:gd name="connsiteY90" fmla="*/ 1223782 h 3089525"/>
              <a:gd name="connsiteX91" fmla="*/ 4325732 w 5851096"/>
              <a:gd name="connsiteY91" fmla="*/ 1547735 h 3089525"/>
              <a:gd name="connsiteX92" fmla="*/ 4894096 w 5851096"/>
              <a:gd name="connsiteY92" fmla="*/ 2107862 h 3089525"/>
              <a:gd name="connsiteX93" fmla="*/ 4325732 w 5851096"/>
              <a:gd name="connsiteY93" fmla="*/ 1547735 h 3089525"/>
              <a:gd name="connsiteX94" fmla="*/ 4325732 w 5851096"/>
              <a:gd name="connsiteY94" fmla="*/ 2982001 h 3089525"/>
              <a:gd name="connsiteX95" fmla="*/ 4894096 w 5851096"/>
              <a:gd name="connsiteY95" fmla="*/ 2417442 h 3089525"/>
              <a:gd name="connsiteX96" fmla="*/ 4325732 w 5851096"/>
              <a:gd name="connsiteY96" fmla="*/ 2982001 h 3089525"/>
              <a:gd name="connsiteX97" fmla="*/ 4256134 w 5851096"/>
              <a:gd name="connsiteY97" fmla="*/ 0 h 3089525"/>
              <a:gd name="connsiteX98" fmla="*/ 4411625 w 5851096"/>
              <a:gd name="connsiteY98" fmla="*/ 0 h 3089525"/>
              <a:gd name="connsiteX99" fmla="*/ 4434878 w 5851096"/>
              <a:gd name="connsiteY99" fmla="*/ 45955 h 3089525"/>
              <a:gd name="connsiteX100" fmla="*/ 4894096 w 5851096"/>
              <a:gd name="connsiteY100" fmla="*/ 349642 h 3089525"/>
              <a:gd name="connsiteX101" fmla="*/ 4775353 w 5851096"/>
              <a:gd name="connsiteY101" fmla="*/ 79433 h 3089525"/>
              <a:gd name="connsiteX102" fmla="*/ 4703980 w 5851096"/>
              <a:gd name="connsiteY102" fmla="*/ 0 h 3089525"/>
              <a:gd name="connsiteX103" fmla="*/ 4880119 w 5851096"/>
              <a:gd name="connsiteY103" fmla="*/ 0 h 3089525"/>
              <a:gd name="connsiteX104" fmla="*/ 4945641 w 5851096"/>
              <a:gd name="connsiteY104" fmla="*/ 100280 h 3089525"/>
              <a:gd name="connsiteX105" fmla="*/ 5033738 w 5851096"/>
              <a:gd name="connsiteY105" fmla="*/ 366850 h 3089525"/>
              <a:gd name="connsiteX106" fmla="*/ 5034267 w 5851096"/>
              <a:gd name="connsiteY106" fmla="*/ 366915 h 3089525"/>
              <a:gd name="connsiteX107" fmla="*/ 5034832 w 5851096"/>
              <a:gd name="connsiteY107" fmla="*/ 373792 h 3089525"/>
              <a:gd name="connsiteX108" fmla="*/ 5042640 w 5851096"/>
              <a:gd name="connsiteY108" fmla="*/ 468842 h 3089525"/>
              <a:gd name="connsiteX109" fmla="*/ 5044074 w 5851096"/>
              <a:gd name="connsiteY109" fmla="*/ 486299 h 3089525"/>
              <a:gd name="connsiteX110" fmla="*/ 5043454 w 5851096"/>
              <a:gd name="connsiteY110" fmla="*/ 498061 h 3089525"/>
              <a:gd name="connsiteX111" fmla="*/ 5042932 w 5851096"/>
              <a:gd name="connsiteY111" fmla="*/ 498027 h 3089525"/>
              <a:gd name="connsiteX112" fmla="*/ 5042905 w 5851096"/>
              <a:gd name="connsiteY112" fmla="*/ 498535 h 3089525"/>
              <a:gd name="connsiteX113" fmla="*/ 5024997 w 5851096"/>
              <a:gd name="connsiteY113" fmla="*/ 496864 h 3089525"/>
              <a:gd name="connsiteX114" fmla="*/ 4925170 w 5851096"/>
              <a:gd name="connsiteY114" fmla="*/ 487548 h 3089525"/>
              <a:gd name="connsiteX115" fmla="*/ 4908205 w 5851096"/>
              <a:gd name="connsiteY115" fmla="*/ 485964 h 3089525"/>
              <a:gd name="connsiteX116" fmla="*/ 4908084 w 5851096"/>
              <a:gd name="connsiteY116" fmla="*/ 484784 h 3089525"/>
              <a:gd name="connsiteX117" fmla="*/ 4310363 w 5851096"/>
              <a:gd name="connsiteY117" fmla="*/ 99096 h 3089525"/>
              <a:gd name="connsiteX118" fmla="*/ 4178216 w 5851096"/>
              <a:gd name="connsiteY118" fmla="*/ 3089525 h 3089525"/>
              <a:gd name="connsiteX119" fmla="*/ 4184996 w 5851096"/>
              <a:gd name="connsiteY119" fmla="*/ 3006343 h 3089525"/>
              <a:gd name="connsiteX120" fmla="*/ 4185561 w 5851096"/>
              <a:gd name="connsiteY120" fmla="*/ 2999411 h 3089525"/>
              <a:gd name="connsiteX121" fmla="*/ 4186090 w 5851096"/>
              <a:gd name="connsiteY121" fmla="*/ 2999346 h 3089525"/>
              <a:gd name="connsiteX122" fmla="*/ 4908083 w 5851096"/>
              <a:gd name="connsiteY122" fmla="*/ 2281230 h 3089525"/>
              <a:gd name="connsiteX123" fmla="*/ 4908205 w 5851096"/>
              <a:gd name="connsiteY123" fmla="*/ 2280040 h 3089525"/>
              <a:gd name="connsiteX124" fmla="*/ 4925166 w 5851096"/>
              <a:gd name="connsiteY124" fmla="*/ 2278445 h 3089525"/>
              <a:gd name="connsiteX125" fmla="*/ 5025030 w 5851096"/>
              <a:gd name="connsiteY125" fmla="*/ 2269052 h 3089525"/>
              <a:gd name="connsiteX126" fmla="*/ 5042905 w 5851096"/>
              <a:gd name="connsiteY126" fmla="*/ 2267371 h 3089525"/>
              <a:gd name="connsiteX127" fmla="*/ 5042932 w 5851096"/>
              <a:gd name="connsiteY127" fmla="*/ 2267882 h 3089525"/>
              <a:gd name="connsiteX128" fmla="*/ 5043453 w 5851096"/>
              <a:gd name="connsiteY128" fmla="*/ 2267848 h 3089525"/>
              <a:gd name="connsiteX129" fmla="*/ 5044074 w 5851096"/>
              <a:gd name="connsiteY129" fmla="*/ 2279702 h 3089525"/>
              <a:gd name="connsiteX130" fmla="*/ 5042640 w 5851096"/>
              <a:gd name="connsiteY130" fmla="*/ 2297292 h 3089525"/>
              <a:gd name="connsiteX131" fmla="*/ 5034829 w 5851096"/>
              <a:gd name="connsiteY131" fmla="*/ 2393114 h 3089525"/>
              <a:gd name="connsiteX132" fmla="*/ 5034266 w 5851096"/>
              <a:gd name="connsiteY132" fmla="*/ 2400032 h 3089525"/>
              <a:gd name="connsiteX133" fmla="*/ 5033737 w 5851096"/>
              <a:gd name="connsiteY133" fmla="*/ 2400097 h 3089525"/>
              <a:gd name="connsiteX134" fmla="*/ 4448391 w 5851096"/>
              <a:gd name="connsiteY134" fmla="*/ 3084683 h 3089525"/>
              <a:gd name="connsiteX135" fmla="*/ 4428658 w 5851096"/>
              <a:gd name="connsiteY135" fmla="*/ 3089525 h 3089525"/>
              <a:gd name="connsiteX136" fmla="*/ 4175753 w 5851096"/>
              <a:gd name="connsiteY136" fmla="*/ 1361522 h 3089525"/>
              <a:gd name="connsiteX137" fmla="*/ 4177187 w 5851096"/>
              <a:gd name="connsiteY137" fmla="*/ 1343926 h 3089525"/>
              <a:gd name="connsiteX138" fmla="*/ 4184996 w 5851096"/>
              <a:gd name="connsiteY138" fmla="*/ 1248124 h 3089525"/>
              <a:gd name="connsiteX139" fmla="*/ 4185561 w 5851096"/>
              <a:gd name="connsiteY139" fmla="*/ 1241192 h 3089525"/>
              <a:gd name="connsiteX140" fmla="*/ 4186090 w 5851096"/>
              <a:gd name="connsiteY140" fmla="*/ 1241127 h 3089525"/>
              <a:gd name="connsiteX141" fmla="*/ 4908083 w 5851096"/>
              <a:gd name="connsiteY141" fmla="*/ 523010 h 3089525"/>
              <a:gd name="connsiteX142" fmla="*/ 4908205 w 5851096"/>
              <a:gd name="connsiteY142" fmla="*/ 521820 h 3089525"/>
              <a:gd name="connsiteX143" fmla="*/ 4925166 w 5851096"/>
              <a:gd name="connsiteY143" fmla="*/ 520226 h 3089525"/>
              <a:gd name="connsiteX144" fmla="*/ 5025030 w 5851096"/>
              <a:gd name="connsiteY144" fmla="*/ 510833 h 3089525"/>
              <a:gd name="connsiteX145" fmla="*/ 5042905 w 5851096"/>
              <a:gd name="connsiteY145" fmla="*/ 509151 h 3089525"/>
              <a:gd name="connsiteX146" fmla="*/ 5042932 w 5851096"/>
              <a:gd name="connsiteY146" fmla="*/ 509663 h 3089525"/>
              <a:gd name="connsiteX147" fmla="*/ 5043453 w 5851096"/>
              <a:gd name="connsiteY147" fmla="*/ 509629 h 3089525"/>
              <a:gd name="connsiteX148" fmla="*/ 5044074 w 5851096"/>
              <a:gd name="connsiteY148" fmla="*/ 521483 h 3089525"/>
              <a:gd name="connsiteX149" fmla="*/ 5042640 w 5851096"/>
              <a:gd name="connsiteY149" fmla="*/ 539073 h 3089525"/>
              <a:gd name="connsiteX150" fmla="*/ 5034829 w 5851096"/>
              <a:gd name="connsiteY150" fmla="*/ 634895 h 3089525"/>
              <a:gd name="connsiteX151" fmla="*/ 5034266 w 5851096"/>
              <a:gd name="connsiteY151" fmla="*/ 641812 h 3089525"/>
              <a:gd name="connsiteX152" fmla="*/ 5033737 w 5851096"/>
              <a:gd name="connsiteY152" fmla="*/ 641878 h 3089525"/>
              <a:gd name="connsiteX153" fmla="*/ 4311744 w 5851096"/>
              <a:gd name="connsiteY153" fmla="*/ 1359994 h 3089525"/>
              <a:gd name="connsiteX154" fmla="*/ 4311623 w 5851096"/>
              <a:gd name="connsiteY154" fmla="*/ 1361184 h 3089525"/>
              <a:gd name="connsiteX155" fmla="*/ 4294658 w 5851096"/>
              <a:gd name="connsiteY155" fmla="*/ 1362780 h 3089525"/>
              <a:gd name="connsiteX156" fmla="*/ 4194831 w 5851096"/>
              <a:gd name="connsiteY156" fmla="*/ 1372169 h 3089525"/>
              <a:gd name="connsiteX157" fmla="*/ 4176923 w 5851096"/>
              <a:gd name="connsiteY157" fmla="*/ 1373854 h 3089525"/>
              <a:gd name="connsiteX158" fmla="*/ 4176896 w 5851096"/>
              <a:gd name="connsiteY158" fmla="*/ 1373341 h 3089525"/>
              <a:gd name="connsiteX159" fmla="*/ 4176374 w 5851096"/>
              <a:gd name="connsiteY159" fmla="*/ 1373376 h 3089525"/>
              <a:gd name="connsiteX160" fmla="*/ 4175753 w 5851096"/>
              <a:gd name="connsiteY160" fmla="*/ 1361522 h 3089525"/>
              <a:gd name="connsiteX161" fmla="*/ 4175753 w 5851096"/>
              <a:gd name="connsiteY161" fmla="*/ 1411078 h 3089525"/>
              <a:gd name="connsiteX162" fmla="*/ 4176375 w 5851096"/>
              <a:gd name="connsiteY162" fmla="*/ 1399317 h 3089525"/>
              <a:gd name="connsiteX163" fmla="*/ 4176896 w 5851096"/>
              <a:gd name="connsiteY163" fmla="*/ 1399351 h 3089525"/>
              <a:gd name="connsiteX164" fmla="*/ 4176923 w 5851096"/>
              <a:gd name="connsiteY164" fmla="*/ 1398843 h 3089525"/>
              <a:gd name="connsiteX165" fmla="*/ 4194799 w 5851096"/>
              <a:gd name="connsiteY165" fmla="*/ 1400511 h 3089525"/>
              <a:gd name="connsiteX166" fmla="*/ 4294662 w 5851096"/>
              <a:gd name="connsiteY166" fmla="*/ 1409831 h 3089525"/>
              <a:gd name="connsiteX167" fmla="*/ 4311623 w 5851096"/>
              <a:gd name="connsiteY167" fmla="*/ 1411413 h 3089525"/>
              <a:gd name="connsiteX168" fmla="*/ 4311745 w 5851096"/>
              <a:gd name="connsiteY168" fmla="*/ 1412593 h 3089525"/>
              <a:gd name="connsiteX169" fmla="*/ 5033738 w 5851096"/>
              <a:gd name="connsiteY169" fmla="*/ 2125070 h 3089525"/>
              <a:gd name="connsiteX170" fmla="*/ 5034267 w 5851096"/>
              <a:gd name="connsiteY170" fmla="*/ 2125135 h 3089525"/>
              <a:gd name="connsiteX171" fmla="*/ 5034832 w 5851096"/>
              <a:gd name="connsiteY171" fmla="*/ 2132012 h 3089525"/>
              <a:gd name="connsiteX172" fmla="*/ 5042640 w 5851096"/>
              <a:gd name="connsiteY172" fmla="*/ 2227062 h 3089525"/>
              <a:gd name="connsiteX173" fmla="*/ 5044074 w 5851096"/>
              <a:gd name="connsiteY173" fmla="*/ 2244520 h 3089525"/>
              <a:gd name="connsiteX174" fmla="*/ 5043454 w 5851096"/>
              <a:gd name="connsiteY174" fmla="*/ 2256280 h 3089525"/>
              <a:gd name="connsiteX175" fmla="*/ 5042932 w 5851096"/>
              <a:gd name="connsiteY175" fmla="*/ 2256246 h 3089525"/>
              <a:gd name="connsiteX176" fmla="*/ 5042905 w 5851096"/>
              <a:gd name="connsiteY176" fmla="*/ 2256755 h 3089525"/>
              <a:gd name="connsiteX177" fmla="*/ 5024997 w 5851096"/>
              <a:gd name="connsiteY177" fmla="*/ 2255084 h 3089525"/>
              <a:gd name="connsiteX178" fmla="*/ 4925170 w 5851096"/>
              <a:gd name="connsiteY178" fmla="*/ 2245767 h 3089525"/>
              <a:gd name="connsiteX179" fmla="*/ 4908205 w 5851096"/>
              <a:gd name="connsiteY179" fmla="*/ 2244184 h 3089525"/>
              <a:gd name="connsiteX180" fmla="*/ 4908084 w 5851096"/>
              <a:gd name="connsiteY180" fmla="*/ 2243004 h 3089525"/>
              <a:gd name="connsiteX181" fmla="*/ 4186091 w 5851096"/>
              <a:gd name="connsiteY181" fmla="*/ 1530527 h 3089525"/>
              <a:gd name="connsiteX182" fmla="*/ 4185562 w 5851096"/>
              <a:gd name="connsiteY182" fmla="*/ 1530463 h 3089525"/>
              <a:gd name="connsiteX183" fmla="*/ 4184999 w 5851096"/>
              <a:gd name="connsiteY183" fmla="*/ 1523599 h 3089525"/>
              <a:gd name="connsiteX184" fmla="*/ 4177187 w 5851096"/>
              <a:gd name="connsiteY184" fmla="*/ 1428529 h 3089525"/>
              <a:gd name="connsiteX185" fmla="*/ 4175753 w 5851096"/>
              <a:gd name="connsiteY185" fmla="*/ 1411078 h 3089525"/>
              <a:gd name="connsiteX186" fmla="*/ 3445328 w 5851096"/>
              <a:gd name="connsiteY186" fmla="*/ 659222 h 3089525"/>
              <a:gd name="connsiteX187" fmla="*/ 4013692 w 5851096"/>
              <a:gd name="connsiteY187" fmla="*/ 1223782 h 3089525"/>
              <a:gd name="connsiteX188" fmla="*/ 3445328 w 5851096"/>
              <a:gd name="connsiteY188" fmla="*/ 659222 h 3089525"/>
              <a:gd name="connsiteX189" fmla="*/ 3445328 w 5851096"/>
              <a:gd name="connsiteY189" fmla="*/ 2417442 h 3089525"/>
              <a:gd name="connsiteX190" fmla="*/ 4013692 w 5851096"/>
              <a:gd name="connsiteY190" fmla="*/ 2982001 h 3089525"/>
              <a:gd name="connsiteX191" fmla="*/ 3445328 w 5851096"/>
              <a:gd name="connsiteY191" fmla="*/ 2417442 h 3089525"/>
              <a:gd name="connsiteX192" fmla="*/ 3445326 w 5851096"/>
              <a:gd name="connsiteY192" fmla="*/ 2107862 h 3089525"/>
              <a:gd name="connsiteX193" fmla="*/ 4013690 w 5851096"/>
              <a:gd name="connsiteY193" fmla="*/ 1547735 h 3089525"/>
              <a:gd name="connsiteX194" fmla="*/ 3445326 w 5851096"/>
              <a:gd name="connsiteY194" fmla="*/ 2107862 h 3089525"/>
              <a:gd name="connsiteX195" fmla="*/ 3295350 w 5851096"/>
              <a:gd name="connsiteY195" fmla="*/ 521483 h 3089525"/>
              <a:gd name="connsiteX196" fmla="*/ 3295971 w 5851096"/>
              <a:gd name="connsiteY196" fmla="*/ 509629 h 3089525"/>
              <a:gd name="connsiteX197" fmla="*/ 3296492 w 5851096"/>
              <a:gd name="connsiteY197" fmla="*/ 509663 h 3089525"/>
              <a:gd name="connsiteX198" fmla="*/ 3296519 w 5851096"/>
              <a:gd name="connsiteY198" fmla="*/ 509151 h 3089525"/>
              <a:gd name="connsiteX199" fmla="*/ 3314395 w 5851096"/>
              <a:gd name="connsiteY199" fmla="*/ 510833 h 3089525"/>
              <a:gd name="connsiteX200" fmla="*/ 3414258 w 5851096"/>
              <a:gd name="connsiteY200" fmla="*/ 520226 h 3089525"/>
              <a:gd name="connsiteX201" fmla="*/ 3431219 w 5851096"/>
              <a:gd name="connsiteY201" fmla="*/ 521820 h 3089525"/>
              <a:gd name="connsiteX202" fmla="*/ 3431341 w 5851096"/>
              <a:gd name="connsiteY202" fmla="*/ 523010 h 3089525"/>
              <a:gd name="connsiteX203" fmla="*/ 4153335 w 5851096"/>
              <a:gd name="connsiteY203" fmla="*/ 1241127 h 3089525"/>
              <a:gd name="connsiteX204" fmla="*/ 4153863 w 5851096"/>
              <a:gd name="connsiteY204" fmla="*/ 1241192 h 3089525"/>
              <a:gd name="connsiteX205" fmla="*/ 4154429 w 5851096"/>
              <a:gd name="connsiteY205" fmla="*/ 1248124 h 3089525"/>
              <a:gd name="connsiteX206" fmla="*/ 4162237 w 5851096"/>
              <a:gd name="connsiteY206" fmla="*/ 1343926 h 3089525"/>
              <a:gd name="connsiteX207" fmla="*/ 4163671 w 5851096"/>
              <a:gd name="connsiteY207" fmla="*/ 1361522 h 3089525"/>
              <a:gd name="connsiteX208" fmla="*/ 4163050 w 5851096"/>
              <a:gd name="connsiteY208" fmla="*/ 1373376 h 3089525"/>
              <a:gd name="connsiteX209" fmla="*/ 4162528 w 5851096"/>
              <a:gd name="connsiteY209" fmla="*/ 1373341 h 3089525"/>
              <a:gd name="connsiteX210" fmla="*/ 4162501 w 5851096"/>
              <a:gd name="connsiteY210" fmla="*/ 1373854 h 3089525"/>
              <a:gd name="connsiteX211" fmla="*/ 4144594 w 5851096"/>
              <a:gd name="connsiteY211" fmla="*/ 1372169 h 3089525"/>
              <a:gd name="connsiteX212" fmla="*/ 4044766 w 5851096"/>
              <a:gd name="connsiteY212" fmla="*/ 1362780 h 3089525"/>
              <a:gd name="connsiteX213" fmla="*/ 4027802 w 5851096"/>
              <a:gd name="connsiteY213" fmla="*/ 1361184 h 3089525"/>
              <a:gd name="connsiteX214" fmla="*/ 4027681 w 5851096"/>
              <a:gd name="connsiteY214" fmla="*/ 1359994 h 3089525"/>
              <a:gd name="connsiteX215" fmla="*/ 3305687 w 5851096"/>
              <a:gd name="connsiteY215" fmla="*/ 641878 h 3089525"/>
              <a:gd name="connsiteX216" fmla="*/ 3305158 w 5851096"/>
              <a:gd name="connsiteY216" fmla="*/ 641812 h 3089525"/>
              <a:gd name="connsiteX217" fmla="*/ 3304595 w 5851096"/>
              <a:gd name="connsiteY217" fmla="*/ 634895 h 3089525"/>
              <a:gd name="connsiteX218" fmla="*/ 3296784 w 5851096"/>
              <a:gd name="connsiteY218" fmla="*/ 539073 h 3089525"/>
              <a:gd name="connsiteX219" fmla="*/ 3295350 w 5851096"/>
              <a:gd name="connsiteY219" fmla="*/ 521483 h 3089525"/>
              <a:gd name="connsiteX220" fmla="*/ 3295350 w 5851096"/>
              <a:gd name="connsiteY220" fmla="*/ 2279702 h 3089525"/>
              <a:gd name="connsiteX221" fmla="*/ 3295971 w 5851096"/>
              <a:gd name="connsiteY221" fmla="*/ 2267848 h 3089525"/>
              <a:gd name="connsiteX222" fmla="*/ 3296492 w 5851096"/>
              <a:gd name="connsiteY222" fmla="*/ 2267882 h 3089525"/>
              <a:gd name="connsiteX223" fmla="*/ 3296519 w 5851096"/>
              <a:gd name="connsiteY223" fmla="*/ 2267371 h 3089525"/>
              <a:gd name="connsiteX224" fmla="*/ 3314395 w 5851096"/>
              <a:gd name="connsiteY224" fmla="*/ 2269052 h 3089525"/>
              <a:gd name="connsiteX225" fmla="*/ 3414258 w 5851096"/>
              <a:gd name="connsiteY225" fmla="*/ 2278445 h 3089525"/>
              <a:gd name="connsiteX226" fmla="*/ 3431219 w 5851096"/>
              <a:gd name="connsiteY226" fmla="*/ 2280040 h 3089525"/>
              <a:gd name="connsiteX227" fmla="*/ 3431341 w 5851096"/>
              <a:gd name="connsiteY227" fmla="*/ 2281230 h 3089525"/>
              <a:gd name="connsiteX228" fmla="*/ 4153335 w 5851096"/>
              <a:gd name="connsiteY228" fmla="*/ 2999346 h 3089525"/>
              <a:gd name="connsiteX229" fmla="*/ 4153863 w 5851096"/>
              <a:gd name="connsiteY229" fmla="*/ 2999411 h 3089525"/>
              <a:gd name="connsiteX230" fmla="*/ 4154429 w 5851096"/>
              <a:gd name="connsiteY230" fmla="*/ 3006343 h 3089525"/>
              <a:gd name="connsiteX231" fmla="*/ 4161209 w 5851096"/>
              <a:gd name="connsiteY231" fmla="*/ 3089525 h 3089525"/>
              <a:gd name="connsiteX232" fmla="*/ 3910768 w 5851096"/>
              <a:gd name="connsiteY232" fmla="*/ 3089525 h 3089525"/>
              <a:gd name="connsiteX233" fmla="*/ 3891034 w 5851096"/>
              <a:gd name="connsiteY233" fmla="*/ 3084683 h 3089525"/>
              <a:gd name="connsiteX234" fmla="*/ 3305687 w 5851096"/>
              <a:gd name="connsiteY234" fmla="*/ 2400097 h 3089525"/>
              <a:gd name="connsiteX235" fmla="*/ 3305158 w 5851096"/>
              <a:gd name="connsiteY235" fmla="*/ 2400032 h 3089525"/>
              <a:gd name="connsiteX236" fmla="*/ 3304595 w 5851096"/>
              <a:gd name="connsiteY236" fmla="*/ 2393114 h 3089525"/>
              <a:gd name="connsiteX237" fmla="*/ 3296784 w 5851096"/>
              <a:gd name="connsiteY237" fmla="*/ 2297292 h 3089525"/>
              <a:gd name="connsiteX238" fmla="*/ 3295350 w 5851096"/>
              <a:gd name="connsiteY238" fmla="*/ 2279702 h 3089525"/>
              <a:gd name="connsiteX239" fmla="*/ 3295347 w 5851096"/>
              <a:gd name="connsiteY239" fmla="*/ 486299 h 3089525"/>
              <a:gd name="connsiteX240" fmla="*/ 3296782 w 5851096"/>
              <a:gd name="connsiteY240" fmla="*/ 468842 h 3089525"/>
              <a:gd name="connsiteX241" fmla="*/ 3304590 w 5851096"/>
              <a:gd name="connsiteY241" fmla="*/ 373792 h 3089525"/>
              <a:gd name="connsiteX242" fmla="*/ 3305155 w 5851096"/>
              <a:gd name="connsiteY242" fmla="*/ 366915 h 3089525"/>
              <a:gd name="connsiteX243" fmla="*/ 3305684 w 5851096"/>
              <a:gd name="connsiteY243" fmla="*/ 366850 h 3089525"/>
              <a:gd name="connsiteX244" fmla="*/ 3393781 w 5851096"/>
              <a:gd name="connsiteY244" fmla="*/ 100280 h 3089525"/>
              <a:gd name="connsiteX245" fmla="*/ 3459303 w 5851096"/>
              <a:gd name="connsiteY245" fmla="*/ 0 h 3089525"/>
              <a:gd name="connsiteX246" fmla="*/ 3635443 w 5851096"/>
              <a:gd name="connsiteY246" fmla="*/ 0 h 3089525"/>
              <a:gd name="connsiteX247" fmla="*/ 3564068 w 5851096"/>
              <a:gd name="connsiteY247" fmla="*/ 79433 h 3089525"/>
              <a:gd name="connsiteX248" fmla="*/ 3445326 w 5851096"/>
              <a:gd name="connsiteY248" fmla="*/ 349642 h 3089525"/>
              <a:gd name="connsiteX249" fmla="*/ 3904544 w 5851096"/>
              <a:gd name="connsiteY249" fmla="*/ 45955 h 3089525"/>
              <a:gd name="connsiteX250" fmla="*/ 3927798 w 5851096"/>
              <a:gd name="connsiteY250" fmla="*/ 0 h 3089525"/>
              <a:gd name="connsiteX251" fmla="*/ 4083290 w 5851096"/>
              <a:gd name="connsiteY251" fmla="*/ 0 h 3089525"/>
              <a:gd name="connsiteX252" fmla="*/ 4029061 w 5851096"/>
              <a:gd name="connsiteY252" fmla="*/ 99096 h 3089525"/>
              <a:gd name="connsiteX253" fmla="*/ 3431338 w 5851096"/>
              <a:gd name="connsiteY253" fmla="*/ 484784 h 3089525"/>
              <a:gd name="connsiteX254" fmla="*/ 3431217 w 5851096"/>
              <a:gd name="connsiteY254" fmla="*/ 485964 h 3089525"/>
              <a:gd name="connsiteX255" fmla="*/ 3414252 w 5851096"/>
              <a:gd name="connsiteY255" fmla="*/ 487548 h 3089525"/>
              <a:gd name="connsiteX256" fmla="*/ 3314425 w 5851096"/>
              <a:gd name="connsiteY256" fmla="*/ 496864 h 3089525"/>
              <a:gd name="connsiteX257" fmla="*/ 3296517 w 5851096"/>
              <a:gd name="connsiteY257" fmla="*/ 498535 h 3089525"/>
              <a:gd name="connsiteX258" fmla="*/ 3296490 w 5851096"/>
              <a:gd name="connsiteY258" fmla="*/ 498027 h 3089525"/>
              <a:gd name="connsiteX259" fmla="*/ 3295968 w 5851096"/>
              <a:gd name="connsiteY259" fmla="*/ 498061 h 3089525"/>
              <a:gd name="connsiteX260" fmla="*/ 3295347 w 5851096"/>
              <a:gd name="connsiteY260" fmla="*/ 486299 h 3089525"/>
              <a:gd name="connsiteX261" fmla="*/ 3295347 w 5851096"/>
              <a:gd name="connsiteY261" fmla="*/ 2244520 h 3089525"/>
              <a:gd name="connsiteX262" fmla="*/ 3296782 w 5851096"/>
              <a:gd name="connsiteY262" fmla="*/ 2227062 h 3089525"/>
              <a:gd name="connsiteX263" fmla="*/ 3304590 w 5851096"/>
              <a:gd name="connsiteY263" fmla="*/ 2132012 h 3089525"/>
              <a:gd name="connsiteX264" fmla="*/ 3305155 w 5851096"/>
              <a:gd name="connsiteY264" fmla="*/ 2125135 h 3089525"/>
              <a:gd name="connsiteX265" fmla="*/ 3305684 w 5851096"/>
              <a:gd name="connsiteY265" fmla="*/ 2125070 h 3089525"/>
              <a:gd name="connsiteX266" fmla="*/ 4027678 w 5851096"/>
              <a:gd name="connsiteY266" fmla="*/ 1412593 h 3089525"/>
              <a:gd name="connsiteX267" fmla="*/ 4027800 w 5851096"/>
              <a:gd name="connsiteY267" fmla="*/ 1411413 h 3089525"/>
              <a:gd name="connsiteX268" fmla="*/ 4044760 w 5851096"/>
              <a:gd name="connsiteY268" fmla="*/ 1409831 h 3089525"/>
              <a:gd name="connsiteX269" fmla="*/ 4144624 w 5851096"/>
              <a:gd name="connsiteY269" fmla="*/ 1400511 h 3089525"/>
              <a:gd name="connsiteX270" fmla="*/ 4162499 w 5851096"/>
              <a:gd name="connsiteY270" fmla="*/ 1398843 h 3089525"/>
              <a:gd name="connsiteX271" fmla="*/ 4162526 w 5851096"/>
              <a:gd name="connsiteY271" fmla="*/ 1399351 h 3089525"/>
              <a:gd name="connsiteX272" fmla="*/ 4163047 w 5851096"/>
              <a:gd name="connsiteY272" fmla="*/ 1399317 h 3089525"/>
              <a:gd name="connsiteX273" fmla="*/ 4163669 w 5851096"/>
              <a:gd name="connsiteY273" fmla="*/ 1411078 h 3089525"/>
              <a:gd name="connsiteX274" fmla="*/ 4162235 w 5851096"/>
              <a:gd name="connsiteY274" fmla="*/ 1428529 h 3089525"/>
              <a:gd name="connsiteX275" fmla="*/ 4154424 w 5851096"/>
              <a:gd name="connsiteY275" fmla="*/ 1523599 h 3089525"/>
              <a:gd name="connsiteX276" fmla="*/ 4153860 w 5851096"/>
              <a:gd name="connsiteY276" fmla="*/ 1530463 h 3089525"/>
              <a:gd name="connsiteX277" fmla="*/ 4153332 w 5851096"/>
              <a:gd name="connsiteY277" fmla="*/ 1530527 h 3089525"/>
              <a:gd name="connsiteX278" fmla="*/ 3431338 w 5851096"/>
              <a:gd name="connsiteY278" fmla="*/ 2243004 h 3089525"/>
              <a:gd name="connsiteX279" fmla="*/ 3431217 w 5851096"/>
              <a:gd name="connsiteY279" fmla="*/ 2244184 h 3089525"/>
              <a:gd name="connsiteX280" fmla="*/ 3414252 w 5851096"/>
              <a:gd name="connsiteY280" fmla="*/ 2245767 h 3089525"/>
              <a:gd name="connsiteX281" fmla="*/ 3314425 w 5851096"/>
              <a:gd name="connsiteY281" fmla="*/ 2255084 h 3089525"/>
              <a:gd name="connsiteX282" fmla="*/ 3296517 w 5851096"/>
              <a:gd name="connsiteY282" fmla="*/ 2256755 h 3089525"/>
              <a:gd name="connsiteX283" fmla="*/ 3296490 w 5851096"/>
              <a:gd name="connsiteY283" fmla="*/ 2256246 h 3089525"/>
              <a:gd name="connsiteX284" fmla="*/ 3295968 w 5851096"/>
              <a:gd name="connsiteY284" fmla="*/ 2256280 h 3089525"/>
              <a:gd name="connsiteX285" fmla="*/ 3295347 w 5851096"/>
              <a:gd name="connsiteY285" fmla="*/ 2244520 h 3089525"/>
              <a:gd name="connsiteX286" fmla="*/ 2555546 w 5851096"/>
              <a:gd name="connsiteY286" fmla="*/ 1223782 h 3089525"/>
              <a:gd name="connsiteX287" fmla="*/ 3123910 w 5851096"/>
              <a:gd name="connsiteY287" fmla="*/ 659222 h 3089525"/>
              <a:gd name="connsiteX288" fmla="*/ 2555546 w 5851096"/>
              <a:gd name="connsiteY288" fmla="*/ 1223782 h 3089525"/>
              <a:gd name="connsiteX289" fmla="*/ 2555546 w 5851096"/>
              <a:gd name="connsiteY289" fmla="*/ 1547735 h 3089525"/>
              <a:gd name="connsiteX290" fmla="*/ 3123910 w 5851096"/>
              <a:gd name="connsiteY290" fmla="*/ 2107862 h 3089525"/>
              <a:gd name="connsiteX291" fmla="*/ 2555546 w 5851096"/>
              <a:gd name="connsiteY291" fmla="*/ 1547735 h 3089525"/>
              <a:gd name="connsiteX292" fmla="*/ 2555546 w 5851096"/>
              <a:gd name="connsiteY292" fmla="*/ 2982001 h 3089525"/>
              <a:gd name="connsiteX293" fmla="*/ 3123910 w 5851096"/>
              <a:gd name="connsiteY293" fmla="*/ 2417442 h 3089525"/>
              <a:gd name="connsiteX294" fmla="*/ 2555546 w 5851096"/>
              <a:gd name="connsiteY294" fmla="*/ 2982001 h 3089525"/>
              <a:gd name="connsiteX295" fmla="*/ 2485948 w 5851096"/>
              <a:gd name="connsiteY295" fmla="*/ 0 h 3089525"/>
              <a:gd name="connsiteX296" fmla="*/ 2641440 w 5851096"/>
              <a:gd name="connsiteY296" fmla="*/ 0 h 3089525"/>
              <a:gd name="connsiteX297" fmla="*/ 2664693 w 5851096"/>
              <a:gd name="connsiteY297" fmla="*/ 45955 h 3089525"/>
              <a:gd name="connsiteX298" fmla="*/ 3123910 w 5851096"/>
              <a:gd name="connsiteY298" fmla="*/ 349642 h 3089525"/>
              <a:gd name="connsiteX299" fmla="*/ 3005167 w 5851096"/>
              <a:gd name="connsiteY299" fmla="*/ 79433 h 3089525"/>
              <a:gd name="connsiteX300" fmla="*/ 2933794 w 5851096"/>
              <a:gd name="connsiteY300" fmla="*/ 0 h 3089525"/>
              <a:gd name="connsiteX301" fmla="*/ 3109934 w 5851096"/>
              <a:gd name="connsiteY301" fmla="*/ 0 h 3089525"/>
              <a:gd name="connsiteX302" fmla="*/ 3175456 w 5851096"/>
              <a:gd name="connsiteY302" fmla="*/ 100280 h 3089525"/>
              <a:gd name="connsiteX303" fmla="*/ 3263553 w 5851096"/>
              <a:gd name="connsiteY303" fmla="*/ 366850 h 3089525"/>
              <a:gd name="connsiteX304" fmla="*/ 3264081 w 5851096"/>
              <a:gd name="connsiteY304" fmla="*/ 366915 h 3089525"/>
              <a:gd name="connsiteX305" fmla="*/ 3264647 w 5851096"/>
              <a:gd name="connsiteY305" fmla="*/ 373792 h 3089525"/>
              <a:gd name="connsiteX306" fmla="*/ 3272455 w 5851096"/>
              <a:gd name="connsiteY306" fmla="*/ 468842 h 3089525"/>
              <a:gd name="connsiteX307" fmla="*/ 3273888 w 5851096"/>
              <a:gd name="connsiteY307" fmla="*/ 486299 h 3089525"/>
              <a:gd name="connsiteX308" fmla="*/ 3273268 w 5851096"/>
              <a:gd name="connsiteY308" fmla="*/ 498061 h 3089525"/>
              <a:gd name="connsiteX309" fmla="*/ 3272746 w 5851096"/>
              <a:gd name="connsiteY309" fmla="*/ 498027 h 3089525"/>
              <a:gd name="connsiteX310" fmla="*/ 3272719 w 5851096"/>
              <a:gd name="connsiteY310" fmla="*/ 498535 h 3089525"/>
              <a:gd name="connsiteX311" fmla="*/ 3254811 w 5851096"/>
              <a:gd name="connsiteY311" fmla="*/ 496864 h 3089525"/>
              <a:gd name="connsiteX312" fmla="*/ 3154984 w 5851096"/>
              <a:gd name="connsiteY312" fmla="*/ 487548 h 3089525"/>
              <a:gd name="connsiteX313" fmla="*/ 3138020 w 5851096"/>
              <a:gd name="connsiteY313" fmla="*/ 485964 h 3089525"/>
              <a:gd name="connsiteX314" fmla="*/ 3137899 w 5851096"/>
              <a:gd name="connsiteY314" fmla="*/ 484784 h 3089525"/>
              <a:gd name="connsiteX315" fmla="*/ 2540177 w 5851096"/>
              <a:gd name="connsiteY315" fmla="*/ 99096 h 3089525"/>
              <a:gd name="connsiteX316" fmla="*/ 2408030 w 5851096"/>
              <a:gd name="connsiteY316" fmla="*/ 3089525 h 3089525"/>
              <a:gd name="connsiteX317" fmla="*/ 2414810 w 5851096"/>
              <a:gd name="connsiteY317" fmla="*/ 3006343 h 3089525"/>
              <a:gd name="connsiteX318" fmla="*/ 2415375 w 5851096"/>
              <a:gd name="connsiteY318" fmla="*/ 2999411 h 3089525"/>
              <a:gd name="connsiteX319" fmla="*/ 2415904 w 5851096"/>
              <a:gd name="connsiteY319" fmla="*/ 2999346 h 3089525"/>
              <a:gd name="connsiteX320" fmla="*/ 3137898 w 5851096"/>
              <a:gd name="connsiteY320" fmla="*/ 2281230 h 3089525"/>
              <a:gd name="connsiteX321" fmla="*/ 3138020 w 5851096"/>
              <a:gd name="connsiteY321" fmla="*/ 2280040 h 3089525"/>
              <a:gd name="connsiteX322" fmla="*/ 3154980 w 5851096"/>
              <a:gd name="connsiteY322" fmla="*/ 2278445 h 3089525"/>
              <a:gd name="connsiteX323" fmla="*/ 3254844 w 5851096"/>
              <a:gd name="connsiteY323" fmla="*/ 2269052 h 3089525"/>
              <a:gd name="connsiteX324" fmla="*/ 3272719 w 5851096"/>
              <a:gd name="connsiteY324" fmla="*/ 2267371 h 3089525"/>
              <a:gd name="connsiteX325" fmla="*/ 3272746 w 5851096"/>
              <a:gd name="connsiteY325" fmla="*/ 2267882 h 3089525"/>
              <a:gd name="connsiteX326" fmla="*/ 3273267 w 5851096"/>
              <a:gd name="connsiteY326" fmla="*/ 2267848 h 3089525"/>
              <a:gd name="connsiteX327" fmla="*/ 3273888 w 5851096"/>
              <a:gd name="connsiteY327" fmla="*/ 2279702 h 3089525"/>
              <a:gd name="connsiteX328" fmla="*/ 3272455 w 5851096"/>
              <a:gd name="connsiteY328" fmla="*/ 2297292 h 3089525"/>
              <a:gd name="connsiteX329" fmla="*/ 3264644 w 5851096"/>
              <a:gd name="connsiteY329" fmla="*/ 2393114 h 3089525"/>
              <a:gd name="connsiteX330" fmla="*/ 3264080 w 5851096"/>
              <a:gd name="connsiteY330" fmla="*/ 2400032 h 3089525"/>
              <a:gd name="connsiteX331" fmla="*/ 3263552 w 5851096"/>
              <a:gd name="connsiteY331" fmla="*/ 2400097 h 3089525"/>
              <a:gd name="connsiteX332" fmla="*/ 2678205 w 5851096"/>
              <a:gd name="connsiteY332" fmla="*/ 3084683 h 3089525"/>
              <a:gd name="connsiteX333" fmla="*/ 2658472 w 5851096"/>
              <a:gd name="connsiteY333" fmla="*/ 3089525 h 3089525"/>
              <a:gd name="connsiteX334" fmla="*/ 2405567 w 5851096"/>
              <a:gd name="connsiteY334" fmla="*/ 1361522 h 3089525"/>
              <a:gd name="connsiteX335" fmla="*/ 2407002 w 5851096"/>
              <a:gd name="connsiteY335" fmla="*/ 1343926 h 3089525"/>
              <a:gd name="connsiteX336" fmla="*/ 2414810 w 5851096"/>
              <a:gd name="connsiteY336" fmla="*/ 1248124 h 3089525"/>
              <a:gd name="connsiteX337" fmla="*/ 2415375 w 5851096"/>
              <a:gd name="connsiteY337" fmla="*/ 1241192 h 3089525"/>
              <a:gd name="connsiteX338" fmla="*/ 2415904 w 5851096"/>
              <a:gd name="connsiteY338" fmla="*/ 1241127 h 3089525"/>
              <a:gd name="connsiteX339" fmla="*/ 3137898 w 5851096"/>
              <a:gd name="connsiteY339" fmla="*/ 523010 h 3089525"/>
              <a:gd name="connsiteX340" fmla="*/ 3138020 w 5851096"/>
              <a:gd name="connsiteY340" fmla="*/ 521820 h 3089525"/>
              <a:gd name="connsiteX341" fmla="*/ 3154980 w 5851096"/>
              <a:gd name="connsiteY341" fmla="*/ 520226 h 3089525"/>
              <a:gd name="connsiteX342" fmla="*/ 3254844 w 5851096"/>
              <a:gd name="connsiteY342" fmla="*/ 510833 h 3089525"/>
              <a:gd name="connsiteX343" fmla="*/ 3272719 w 5851096"/>
              <a:gd name="connsiteY343" fmla="*/ 509151 h 3089525"/>
              <a:gd name="connsiteX344" fmla="*/ 3272746 w 5851096"/>
              <a:gd name="connsiteY344" fmla="*/ 509663 h 3089525"/>
              <a:gd name="connsiteX345" fmla="*/ 3273267 w 5851096"/>
              <a:gd name="connsiteY345" fmla="*/ 509629 h 3089525"/>
              <a:gd name="connsiteX346" fmla="*/ 3273888 w 5851096"/>
              <a:gd name="connsiteY346" fmla="*/ 521483 h 3089525"/>
              <a:gd name="connsiteX347" fmla="*/ 3272455 w 5851096"/>
              <a:gd name="connsiteY347" fmla="*/ 539073 h 3089525"/>
              <a:gd name="connsiteX348" fmla="*/ 3264644 w 5851096"/>
              <a:gd name="connsiteY348" fmla="*/ 634895 h 3089525"/>
              <a:gd name="connsiteX349" fmla="*/ 3264080 w 5851096"/>
              <a:gd name="connsiteY349" fmla="*/ 641812 h 3089525"/>
              <a:gd name="connsiteX350" fmla="*/ 3263552 w 5851096"/>
              <a:gd name="connsiteY350" fmla="*/ 641878 h 3089525"/>
              <a:gd name="connsiteX351" fmla="*/ 2541558 w 5851096"/>
              <a:gd name="connsiteY351" fmla="*/ 1359994 h 3089525"/>
              <a:gd name="connsiteX352" fmla="*/ 2541437 w 5851096"/>
              <a:gd name="connsiteY352" fmla="*/ 1361184 h 3089525"/>
              <a:gd name="connsiteX353" fmla="*/ 2524472 w 5851096"/>
              <a:gd name="connsiteY353" fmla="*/ 1362780 h 3089525"/>
              <a:gd name="connsiteX354" fmla="*/ 2424645 w 5851096"/>
              <a:gd name="connsiteY354" fmla="*/ 1372169 h 3089525"/>
              <a:gd name="connsiteX355" fmla="*/ 2406737 w 5851096"/>
              <a:gd name="connsiteY355" fmla="*/ 1373854 h 3089525"/>
              <a:gd name="connsiteX356" fmla="*/ 2406710 w 5851096"/>
              <a:gd name="connsiteY356" fmla="*/ 1373341 h 3089525"/>
              <a:gd name="connsiteX357" fmla="*/ 2406188 w 5851096"/>
              <a:gd name="connsiteY357" fmla="*/ 1373376 h 3089525"/>
              <a:gd name="connsiteX358" fmla="*/ 2405567 w 5851096"/>
              <a:gd name="connsiteY358" fmla="*/ 1361522 h 3089525"/>
              <a:gd name="connsiteX359" fmla="*/ 2405567 w 5851096"/>
              <a:gd name="connsiteY359" fmla="*/ 1411078 h 3089525"/>
              <a:gd name="connsiteX360" fmla="*/ 2406189 w 5851096"/>
              <a:gd name="connsiteY360" fmla="*/ 1399317 h 3089525"/>
              <a:gd name="connsiteX361" fmla="*/ 2406710 w 5851096"/>
              <a:gd name="connsiteY361" fmla="*/ 1399351 h 3089525"/>
              <a:gd name="connsiteX362" fmla="*/ 2406737 w 5851096"/>
              <a:gd name="connsiteY362" fmla="*/ 1398843 h 3089525"/>
              <a:gd name="connsiteX363" fmla="*/ 2424613 w 5851096"/>
              <a:gd name="connsiteY363" fmla="*/ 1400511 h 3089525"/>
              <a:gd name="connsiteX364" fmla="*/ 2524476 w 5851096"/>
              <a:gd name="connsiteY364" fmla="*/ 1409831 h 3089525"/>
              <a:gd name="connsiteX365" fmla="*/ 2541437 w 5851096"/>
              <a:gd name="connsiteY365" fmla="*/ 1411413 h 3089525"/>
              <a:gd name="connsiteX366" fmla="*/ 2541559 w 5851096"/>
              <a:gd name="connsiteY366" fmla="*/ 1412593 h 3089525"/>
              <a:gd name="connsiteX367" fmla="*/ 3263553 w 5851096"/>
              <a:gd name="connsiteY367" fmla="*/ 2125070 h 3089525"/>
              <a:gd name="connsiteX368" fmla="*/ 3264081 w 5851096"/>
              <a:gd name="connsiteY368" fmla="*/ 2125135 h 3089525"/>
              <a:gd name="connsiteX369" fmla="*/ 3264647 w 5851096"/>
              <a:gd name="connsiteY369" fmla="*/ 2132012 h 3089525"/>
              <a:gd name="connsiteX370" fmla="*/ 3272455 w 5851096"/>
              <a:gd name="connsiteY370" fmla="*/ 2227062 h 3089525"/>
              <a:gd name="connsiteX371" fmla="*/ 3273888 w 5851096"/>
              <a:gd name="connsiteY371" fmla="*/ 2244520 h 3089525"/>
              <a:gd name="connsiteX372" fmla="*/ 3273268 w 5851096"/>
              <a:gd name="connsiteY372" fmla="*/ 2256280 h 3089525"/>
              <a:gd name="connsiteX373" fmla="*/ 3272746 w 5851096"/>
              <a:gd name="connsiteY373" fmla="*/ 2256246 h 3089525"/>
              <a:gd name="connsiteX374" fmla="*/ 3272719 w 5851096"/>
              <a:gd name="connsiteY374" fmla="*/ 2256755 h 3089525"/>
              <a:gd name="connsiteX375" fmla="*/ 3254811 w 5851096"/>
              <a:gd name="connsiteY375" fmla="*/ 2255084 h 3089525"/>
              <a:gd name="connsiteX376" fmla="*/ 3154984 w 5851096"/>
              <a:gd name="connsiteY376" fmla="*/ 2245767 h 3089525"/>
              <a:gd name="connsiteX377" fmla="*/ 3138020 w 5851096"/>
              <a:gd name="connsiteY377" fmla="*/ 2244184 h 3089525"/>
              <a:gd name="connsiteX378" fmla="*/ 3137899 w 5851096"/>
              <a:gd name="connsiteY378" fmla="*/ 2243004 h 3089525"/>
              <a:gd name="connsiteX379" fmla="*/ 2415905 w 5851096"/>
              <a:gd name="connsiteY379" fmla="*/ 1530527 h 3089525"/>
              <a:gd name="connsiteX380" fmla="*/ 2415376 w 5851096"/>
              <a:gd name="connsiteY380" fmla="*/ 1530463 h 3089525"/>
              <a:gd name="connsiteX381" fmla="*/ 2414813 w 5851096"/>
              <a:gd name="connsiteY381" fmla="*/ 1523599 h 3089525"/>
              <a:gd name="connsiteX382" fmla="*/ 2407002 w 5851096"/>
              <a:gd name="connsiteY382" fmla="*/ 1428529 h 3089525"/>
              <a:gd name="connsiteX383" fmla="*/ 2405567 w 5851096"/>
              <a:gd name="connsiteY383" fmla="*/ 1411078 h 3089525"/>
              <a:gd name="connsiteX384" fmla="*/ 1675142 w 5851096"/>
              <a:gd name="connsiteY384" fmla="*/ 659222 h 3089525"/>
              <a:gd name="connsiteX385" fmla="*/ 2243506 w 5851096"/>
              <a:gd name="connsiteY385" fmla="*/ 1223782 h 3089525"/>
              <a:gd name="connsiteX386" fmla="*/ 1675142 w 5851096"/>
              <a:gd name="connsiteY386" fmla="*/ 659222 h 3089525"/>
              <a:gd name="connsiteX387" fmla="*/ 1675142 w 5851096"/>
              <a:gd name="connsiteY387" fmla="*/ 2417442 h 3089525"/>
              <a:gd name="connsiteX388" fmla="*/ 2243506 w 5851096"/>
              <a:gd name="connsiteY388" fmla="*/ 2982001 h 3089525"/>
              <a:gd name="connsiteX389" fmla="*/ 1675142 w 5851096"/>
              <a:gd name="connsiteY389" fmla="*/ 2417442 h 3089525"/>
              <a:gd name="connsiteX390" fmla="*/ 1675140 w 5851096"/>
              <a:gd name="connsiteY390" fmla="*/ 2107862 h 3089525"/>
              <a:gd name="connsiteX391" fmla="*/ 2243504 w 5851096"/>
              <a:gd name="connsiteY391" fmla="*/ 1547735 h 3089525"/>
              <a:gd name="connsiteX392" fmla="*/ 1675140 w 5851096"/>
              <a:gd name="connsiteY392" fmla="*/ 2107862 h 3089525"/>
              <a:gd name="connsiteX393" fmla="*/ 1525164 w 5851096"/>
              <a:gd name="connsiteY393" fmla="*/ 521483 h 3089525"/>
              <a:gd name="connsiteX394" fmla="*/ 1525785 w 5851096"/>
              <a:gd name="connsiteY394" fmla="*/ 509629 h 3089525"/>
              <a:gd name="connsiteX395" fmla="*/ 1526306 w 5851096"/>
              <a:gd name="connsiteY395" fmla="*/ 509663 h 3089525"/>
              <a:gd name="connsiteX396" fmla="*/ 1526333 w 5851096"/>
              <a:gd name="connsiteY396" fmla="*/ 509151 h 3089525"/>
              <a:gd name="connsiteX397" fmla="*/ 1544208 w 5851096"/>
              <a:gd name="connsiteY397" fmla="*/ 510833 h 3089525"/>
              <a:gd name="connsiteX398" fmla="*/ 1644072 w 5851096"/>
              <a:gd name="connsiteY398" fmla="*/ 520226 h 3089525"/>
              <a:gd name="connsiteX399" fmla="*/ 1661032 w 5851096"/>
              <a:gd name="connsiteY399" fmla="*/ 521820 h 3089525"/>
              <a:gd name="connsiteX400" fmla="*/ 1661154 w 5851096"/>
              <a:gd name="connsiteY400" fmla="*/ 523010 h 3089525"/>
              <a:gd name="connsiteX401" fmla="*/ 2383148 w 5851096"/>
              <a:gd name="connsiteY401" fmla="*/ 1241127 h 3089525"/>
              <a:gd name="connsiteX402" fmla="*/ 2383678 w 5851096"/>
              <a:gd name="connsiteY402" fmla="*/ 1241192 h 3089525"/>
              <a:gd name="connsiteX403" fmla="*/ 2384242 w 5851096"/>
              <a:gd name="connsiteY403" fmla="*/ 1248124 h 3089525"/>
              <a:gd name="connsiteX404" fmla="*/ 2392051 w 5851096"/>
              <a:gd name="connsiteY404" fmla="*/ 1343926 h 3089525"/>
              <a:gd name="connsiteX405" fmla="*/ 2393485 w 5851096"/>
              <a:gd name="connsiteY405" fmla="*/ 1361522 h 3089525"/>
              <a:gd name="connsiteX406" fmla="*/ 2392864 w 5851096"/>
              <a:gd name="connsiteY406" fmla="*/ 1373376 h 3089525"/>
              <a:gd name="connsiteX407" fmla="*/ 2392342 w 5851096"/>
              <a:gd name="connsiteY407" fmla="*/ 1373341 h 3089525"/>
              <a:gd name="connsiteX408" fmla="*/ 2392315 w 5851096"/>
              <a:gd name="connsiteY408" fmla="*/ 1373854 h 3089525"/>
              <a:gd name="connsiteX409" fmla="*/ 2374407 w 5851096"/>
              <a:gd name="connsiteY409" fmla="*/ 1372169 h 3089525"/>
              <a:gd name="connsiteX410" fmla="*/ 2274580 w 5851096"/>
              <a:gd name="connsiteY410" fmla="*/ 1362780 h 3089525"/>
              <a:gd name="connsiteX411" fmla="*/ 2257615 w 5851096"/>
              <a:gd name="connsiteY411" fmla="*/ 1361184 h 3089525"/>
              <a:gd name="connsiteX412" fmla="*/ 2257494 w 5851096"/>
              <a:gd name="connsiteY412" fmla="*/ 1359994 h 3089525"/>
              <a:gd name="connsiteX413" fmla="*/ 1535500 w 5851096"/>
              <a:gd name="connsiteY413" fmla="*/ 641878 h 3089525"/>
              <a:gd name="connsiteX414" fmla="*/ 1534972 w 5851096"/>
              <a:gd name="connsiteY414" fmla="*/ 641812 h 3089525"/>
              <a:gd name="connsiteX415" fmla="*/ 1534408 w 5851096"/>
              <a:gd name="connsiteY415" fmla="*/ 634895 h 3089525"/>
              <a:gd name="connsiteX416" fmla="*/ 1526597 w 5851096"/>
              <a:gd name="connsiteY416" fmla="*/ 539073 h 3089525"/>
              <a:gd name="connsiteX417" fmla="*/ 1525164 w 5851096"/>
              <a:gd name="connsiteY417" fmla="*/ 521483 h 3089525"/>
              <a:gd name="connsiteX418" fmla="*/ 1525164 w 5851096"/>
              <a:gd name="connsiteY418" fmla="*/ 2279702 h 3089525"/>
              <a:gd name="connsiteX419" fmla="*/ 1525785 w 5851096"/>
              <a:gd name="connsiteY419" fmla="*/ 2267848 h 3089525"/>
              <a:gd name="connsiteX420" fmla="*/ 1526306 w 5851096"/>
              <a:gd name="connsiteY420" fmla="*/ 2267882 h 3089525"/>
              <a:gd name="connsiteX421" fmla="*/ 1526333 w 5851096"/>
              <a:gd name="connsiteY421" fmla="*/ 2267371 h 3089525"/>
              <a:gd name="connsiteX422" fmla="*/ 1544208 w 5851096"/>
              <a:gd name="connsiteY422" fmla="*/ 2269052 h 3089525"/>
              <a:gd name="connsiteX423" fmla="*/ 1644072 w 5851096"/>
              <a:gd name="connsiteY423" fmla="*/ 2278445 h 3089525"/>
              <a:gd name="connsiteX424" fmla="*/ 1661032 w 5851096"/>
              <a:gd name="connsiteY424" fmla="*/ 2280040 h 3089525"/>
              <a:gd name="connsiteX425" fmla="*/ 1661154 w 5851096"/>
              <a:gd name="connsiteY425" fmla="*/ 2281230 h 3089525"/>
              <a:gd name="connsiteX426" fmla="*/ 2383148 w 5851096"/>
              <a:gd name="connsiteY426" fmla="*/ 2999346 h 3089525"/>
              <a:gd name="connsiteX427" fmla="*/ 2383678 w 5851096"/>
              <a:gd name="connsiteY427" fmla="*/ 2999411 h 3089525"/>
              <a:gd name="connsiteX428" fmla="*/ 2384242 w 5851096"/>
              <a:gd name="connsiteY428" fmla="*/ 3006343 h 3089525"/>
              <a:gd name="connsiteX429" fmla="*/ 2391022 w 5851096"/>
              <a:gd name="connsiteY429" fmla="*/ 3089525 h 3089525"/>
              <a:gd name="connsiteX430" fmla="*/ 2140581 w 5851096"/>
              <a:gd name="connsiteY430" fmla="*/ 3089525 h 3089525"/>
              <a:gd name="connsiteX431" fmla="*/ 2120847 w 5851096"/>
              <a:gd name="connsiteY431" fmla="*/ 3084683 h 3089525"/>
              <a:gd name="connsiteX432" fmla="*/ 1535500 w 5851096"/>
              <a:gd name="connsiteY432" fmla="*/ 2400097 h 3089525"/>
              <a:gd name="connsiteX433" fmla="*/ 1534972 w 5851096"/>
              <a:gd name="connsiteY433" fmla="*/ 2400032 h 3089525"/>
              <a:gd name="connsiteX434" fmla="*/ 1534408 w 5851096"/>
              <a:gd name="connsiteY434" fmla="*/ 2393114 h 3089525"/>
              <a:gd name="connsiteX435" fmla="*/ 1526597 w 5851096"/>
              <a:gd name="connsiteY435" fmla="*/ 2297292 h 3089525"/>
              <a:gd name="connsiteX436" fmla="*/ 1525164 w 5851096"/>
              <a:gd name="connsiteY436" fmla="*/ 2279702 h 3089525"/>
              <a:gd name="connsiteX437" fmla="*/ 1525162 w 5851096"/>
              <a:gd name="connsiteY437" fmla="*/ 486299 h 3089525"/>
              <a:gd name="connsiteX438" fmla="*/ 1526595 w 5851096"/>
              <a:gd name="connsiteY438" fmla="*/ 468842 h 3089525"/>
              <a:gd name="connsiteX439" fmla="*/ 1534403 w 5851096"/>
              <a:gd name="connsiteY439" fmla="*/ 373792 h 3089525"/>
              <a:gd name="connsiteX440" fmla="*/ 1534969 w 5851096"/>
              <a:gd name="connsiteY440" fmla="*/ 366915 h 3089525"/>
              <a:gd name="connsiteX441" fmla="*/ 1535497 w 5851096"/>
              <a:gd name="connsiteY441" fmla="*/ 366850 h 3089525"/>
              <a:gd name="connsiteX442" fmla="*/ 1623594 w 5851096"/>
              <a:gd name="connsiteY442" fmla="*/ 100280 h 3089525"/>
              <a:gd name="connsiteX443" fmla="*/ 1689117 w 5851096"/>
              <a:gd name="connsiteY443" fmla="*/ 0 h 3089525"/>
              <a:gd name="connsiteX444" fmla="*/ 1865257 w 5851096"/>
              <a:gd name="connsiteY444" fmla="*/ 0 h 3089525"/>
              <a:gd name="connsiteX445" fmla="*/ 1793882 w 5851096"/>
              <a:gd name="connsiteY445" fmla="*/ 79433 h 3089525"/>
              <a:gd name="connsiteX446" fmla="*/ 1675140 w 5851096"/>
              <a:gd name="connsiteY446" fmla="*/ 349642 h 3089525"/>
              <a:gd name="connsiteX447" fmla="*/ 2134358 w 5851096"/>
              <a:gd name="connsiteY447" fmla="*/ 45955 h 3089525"/>
              <a:gd name="connsiteX448" fmla="*/ 2157611 w 5851096"/>
              <a:gd name="connsiteY448" fmla="*/ 0 h 3089525"/>
              <a:gd name="connsiteX449" fmla="*/ 2313103 w 5851096"/>
              <a:gd name="connsiteY449" fmla="*/ 0 h 3089525"/>
              <a:gd name="connsiteX450" fmla="*/ 2258874 w 5851096"/>
              <a:gd name="connsiteY450" fmla="*/ 99096 h 3089525"/>
              <a:gd name="connsiteX451" fmla="*/ 1661151 w 5851096"/>
              <a:gd name="connsiteY451" fmla="*/ 484784 h 3089525"/>
              <a:gd name="connsiteX452" fmla="*/ 1661030 w 5851096"/>
              <a:gd name="connsiteY452" fmla="*/ 485964 h 3089525"/>
              <a:gd name="connsiteX453" fmla="*/ 1644066 w 5851096"/>
              <a:gd name="connsiteY453" fmla="*/ 487548 h 3089525"/>
              <a:gd name="connsiteX454" fmla="*/ 1544239 w 5851096"/>
              <a:gd name="connsiteY454" fmla="*/ 496864 h 3089525"/>
              <a:gd name="connsiteX455" fmla="*/ 1526331 w 5851096"/>
              <a:gd name="connsiteY455" fmla="*/ 498535 h 3089525"/>
              <a:gd name="connsiteX456" fmla="*/ 1526304 w 5851096"/>
              <a:gd name="connsiteY456" fmla="*/ 498027 h 3089525"/>
              <a:gd name="connsiteX457" fmla="*/ 1525782 w 5851096"/>
              <a:gd name="connsiteY457" fmla="*/ 498061 h 3089525"/>
              <a:gd name="connsiteX458" fmla="*/ 1525162 w 5851096"/>
              <a:gd name="connsiteY458" fmla="*/ 486299 h 3089525"/>
              <a:gd name="connsiteX459" fmla="*/ 1525161 w 5851096"/>
              <a:gd name="connsiteY459" fmla="*/ 2244520 h 3089525"/>
              <a:gd name="connsiteX460" fmla="*/ 1526595 w 5851096"/>
              <a:gd name="connsiteY460" fmla="*/ 2227062 h 3089525"/>
              <a:gd name="connsiteX461" fmla="*/ 1534403 w 5851096"/>
              <a:gd name="connsiteY461" fmla="*/ 2132012 h 3089525"/>
              <a:gd name="connsiteX462" fmla="*/ 1534969 w 5851096"/>
              <a:gd name="connsiteY462" fmla="*/ 2125135 h 3089525"/>
              <a:gd name="connsiteX463" fmla="*/ 1535497 w 5851096"/>
              <a:gd name="connsiteY463" fmla="*/ 2125070 h 3089525"/>
              <a:gd name="connsiteX464" fmla="*/ 2257491 w 5851096"/>
              <a:gd name="connsiteY464" fmla="*/ 1412593 h 3089525"/>
              <a:gd name="connsiteX465" fmla="*/ 2257613 w 5851096"/>
              <a:gd name="connsiteY465" fmla="*/ 1411413 h 3089525"/>
              <a:gd name="connsiteX466" fmla="*/ 2274574 w 5851096"/>
              <a:gd name="connsiteY466" fmla="*/ 1409831 h 3089525"/>
              <a:gd name="connsiteX467" fmla="*/ 2374437 w 5851096"/>
              <a:gd name="connsiteY467" fmla="*/ 1400511 h 3089525"/>
              <a:gd name="connsiteX468" fmla="*/ 2392313 w 5851096"/>
              <a:gd name="connsiteY468" fmla="*/ 1398843 h 3089525"/>
              <a:gd name="connsiteX469" fmla="*/ 2392341 w 5851096"/>
              <a:gd name="connsiteY469" fmla="*/ 1399351 h 3089525"/>
              <a:gd name="connsiteX470" fmla="*/ 2392861 w 5851096"/>
              <a:gd name="connsiteY470" fmla="*/ 1399317 h 3089525"/>
              <a:gd name="connsiteX471" fmla="*/ 2393483 w 5851096"/>
              <a:gd name="connsiteY471" fmla="*/ 1411078 h 3089525"/>
              <a:gd name="connsiteX472" fmla="*/ 2392048 w 5851096"/>
              <a:gd name="connsiteY472" fmla="*/ 1428529 h 3089525"/>
              <a:gd name="connsiteX473" fmla="*/ 2384237 w 5851096"/>
              <a:gd name="connsiteY473" fmla="*/ 1523599 h 3089525"/>
              <a:gd name="connsiteX474" fmla="*/ 2383674 w 5851096"/>
              <a:gd name="connsiteY474" fmla="*/ 1530463 h 3089525"/>
              <a:gd name="connsiteX475" fmla="*/ 2383145 w 5851096"/>
              <a:gd name="connsiteY475" fmla="*/ 1530527 h 3089525"/>
              <a:gd name="connsiteX476" fmla="*/ 1661151 w 5851096"/>
              <a:gd name="connsiteY476" fmla="*/ 2243004 h 3089525"/>
              <a:gd name="connsiteX477" fmla="*/ 1661030 w 5851096"/>
              <a:gd name="connsiteY477" fmla="*/ 2244184 h 3089525"/>
              <a:gd name="connsiteX478" fmla="*/ 1644066 w 5851096"/>
              <a:gd name="connsiteY478" fmla="*/ 2245767 h 3089525"/>
              <a:gd name="connsiteX479" fmla="*/ 1544238 w 5851096"/>
              <a:gd name="connsiteY479" fmla="*/ 2255084 h 3089525"/>
              <a:gd name="connsiteX480" fmla="*/ 1526331 w 5851096"/>
              <a:gd name="connsiteY480" fmla="*/ 2256755 h 3089525"/>
              <a:gd name="connsiteX481" fmla="*/ 1526304 w 5851096"/>
              <a:gd name="connsiteY481" fmla="*/ 2256246 h 3089525"/>
              <a:gd name="connsiteX482" fmla="*/ 1525782 w 5851096"/>
              <a:gd name="connsiteY482" fmla="*/ 2256280 h 3089525"/>
              <a:gd name="connsiteX483" fmla="*/ 1525161 w 5851096"/>
              <a:gd name="connsiteY483" fmla="*/ 2244520 h 3089525"/>
              <a:gd name="connsiteX484" fmla="*/ 785360 w 5851096"/>
              <a:gd name="connsiteY484" fmla="*/ 1223782 h 3089525"/>
              <a:gd name="connsiteX485" fmla="*/ 1353724 w 5851096"/>
              <a:gd name="connsiteY485" fmla="*/ 659222 h 3089525"/>
              <a:gd name="connsiteX486" fmla="*/ 785360 w 5851096"/>
              <a:gd name="connsiteY486" fmla="*/ 1223782 h 3089525"/>
              <a:gd name="connsiteX487" fmla="*/ 785360 w 5851096"/>
              <a:gd name="connsiteY487" fmla="*/ 1547735 h 3089525"/>
              <a:gd name="connsiteX488" fmla="*/ 1353724 w 5851096"/>
              <a:gd name="connsiteY488" fmla="*/ 2107862 h 3089525"/>
              <a:gd name="connsiteX489" fmla="*/ 785360 w 5851096"/>
              <a:gd name="connsiteY489" fmla="*/ 1547735 h 3089525"/>
              <a:gd name="connsiteX490" fmla="*/ 785360 w 5851096"/>
              <a:gd name="connsiteY490" fmla="*/ 2982001 h 3089525"/>
              <a:gd name="connsiteX491" fmla="*/ 1353724 w 5851096"/>
              <a:gd name="connsiteY491" fmla="*/ 2417442 h 3089525"/>
              <a:gd name="connsiteX492" fmla="*/ 785360 w 5851096"/>
              <a:gd name="connsiteY492" fmla="*/ 2982001 h 3089525"/>
              <a:gd name="connsiteX493" fmla="*/ 715762 w 5851096"/>
              <a:gd name="connsiteY493" fmla="*/ 0 h 3089525"/>
              <a:gd name="connsiteX494" fmla="*/ 871255 w 5851096"/>
              <a:gd name="connsiteY494" fmla="*/ 0 h 3089525"/>
              <a:gd name="connsiteX495" fmla="*/ 894508 w 5851096"/>
              <a:gd name="connsiteY495" fmla="*/ 45955 h 3089525"/>
              <a:gd name="connsiteX496" fmla="*/ 1353724 w 5851096"/>
              <a:gd name="connsiteY496" fmla="*/ 349642 h 3089525"/>
              <a:gd name="connsiteX497" fmla="*/ 1234983 w 5851096"/>
              <a:gd name="connsiteY497" fmla="*/ 79433 h 3089525"/>
              <a:gd name="connsiteX498" fmla="*/ 1163608 w 5851096"/>
              <a:gd name="connsiteY498" fmla="*/ 0 h 3089525"/>
              <a:gd name="connsiteX499" fmla="*/ 1339748 w 5851096"/>
              <a:gd name="connsiteY499" fmla="*/ 0 h 3089525"/>
              <a:gd name="connsiteX500" fmla="*/ 1405271 w 5851096"/>
              <a:gd name="connsiteY500" fmla="*/ 100280 h 3089525"/>
              <a:gd name="connsiteX501" fmla="*/ 1493366 w 5851096"/>
              <a:gd name="connsiteY501" fmla="*/ 366850 h 3089525"/>
              <a:gd name="connsiteX502" fmla="*/ 1493895 w 5851096"/>
              <a:gd name="connsiteY502" fmla="*/ 366914 h 3089525"/>
              <a:gd name="connsiteX503" fmla="*/ 1494460 w 5851096"/>
              <a:gd name="connsiteY503" fmla="*/ 373792 h 3089525"/>
              <a:gd name="connsiteX504" fmla="*/ 1502268 w 5851096"/>
              <a:gd name="connsiteY504" fmla="*/ 468842 h 3089525"/>
              <a:gd name="connsiteX505" fmla="*/ 1503703 w 5851096"/>
              <a:gd name="connsiteY505" fmla="*/ 486299 h 3089525"/>
              <a:gd name="connsiteX506" fmla="*/ 1503082 w 5851096"/>
              <a:gd name="connsiteY506" fmla="*/ 498061 h 3089525"/>
              <a:gd name="connsiteX507" fmla="*/ 1502560 w 5851096"/>
              <a:gd name="connsiteY507" fmla="*/ 498027 h 3089525"/>
              <a:gd name="connsiteX508" fmla="*/ 1502533 w 5851096"/>
              <a:gd name="connsiteY508" fmla="*/ 498535 h 3089525"/>
              <a:gd name="connsiteX509" fmla="*/ 1484625 w 5851096"/>
              <a:gd name="connsiteY509" fmla="*/ 496864 h 3089525"/>
              <a:gd name="connsiteX510" fmla="*/ 1384798 w 5851096"/>
              <a:gd name="connsiteY510" fmla="*/ 487548 h 3089525"/>
              <a:gd name="connsiteX511" fmla="*/ 1367833 w 5851096"/>
              <a:gd name="connsiteY511" fmla="*/ 485964 h 3089525"/>
              <a:gd name="connsiteX512" fmla="*/ 1367712 w 5851096"/>
              <a:gd name="connsiteY512" fmla="*/ 484784 h 3089525"/>
              <a:gd name="connsiteX513" fmla="*/ 769992 w 5851096"/>
              <a:gd name="connsiteY513" fmla="*/ 99096 h 3089525"/>
              <a:gd name="connsiteX514" fmla="*/ 637843 w 5851096"/>
              <a:gd name="connsiteY514" fmla="*/ 3089525 h 3089525"/>
              <a:gd name="connsiteX515" fmla="*/ 644623 w 5851096"/>
              <a:gd name="connsiteY515" fmla="*/ 3006343 h 3089525"/>
              <a:gd name="connsiteX516" fmla="*/ 645189 w 5851096"/>
              <a:gd name="connsiteY516" fmla="*/ 2999411 h 3089525"/>
              <a:gd name="connsiteX517" fmla="*/ 645717 w 5851096"/>
              <a:gd name="connsiteY517" fmla="*/ 2999346 h 3089525"/>
              <a:gd name="connsiteX518" fmla="*/ 1367711 w 5851096"/>
              <a:gd name="connsiteY518" fmla="*/ 2281230 h 3089525"/>
              <a:gd name="connsiteX519" fmla="*/ 1367833 w 5851096"/>
              <a:gd name="connsiteY519" fmla="*/ 2280040 h 3089525"/>
              <a:gd name="connsiteX520" fmla="*/ 1384794 w 5851096"/>
              <a:gd name="connsiteY520" fmla="*/ 2278445 h 3089525"/>
              <a:gd name="connsiteX521" fmla="*/ 1484657 w 5851096"/>
              <a:gd name="connsiteY521" fmla="*/ 2269052 h 3089525"/>
              <a:gd name="connsiteX522" fmla="*/ 1502533 w 5851096"/>
              <a:gd name="connsiteY522" fmla="*/ 2267371 h 3089525"/>
              <a:gd name="connsiteX523" fmla="*/ 1502560 w 5851096"/>
              <a:gd name="connsiteY523" fmla="*/ 2267882 h 3089525"/>
              <a:gd name="connsiteX524" fmla="*/ 1503081 w 5851096"/>
              <a:gd name="connsiteY524" fmla="*/ 2267848 h 3089525"/>
              <a:gd name="connsiteX525" fmla="*/ 1503703 w 5851096"/>
              <a:gd name="connsiteY525" fmla="*/ 2279702 h 3089525"/>
              <a:gd name="connsiteX526" fmla="*/ 1502268 w 5851096"/>
              <a:gd name="connsiteY526" fmla="*/ 2297292 h 3089525"/>
              <a:gd name="connsiteX527" fmla="*/ 1494457 w 5851096"/>
              <a:gd name="connsiteY527" fmla="*/ 2393114 h 3089525"/>
              <a:gd name="connsiteX528" fmla="*/ 1493894 w 5851096"/>
              <a:gd name="connsiteY528" fmla="*/ 2400032 h 3089525"/>
              <a:gd name="connsiteX529" fmla="*/ 1493365 w 5851096"/>
              <a:gd name="connsiteY529" fmla="*/ 2400097 h 3089525"/>
              <a:gd name="connsiteX530" fmla="*/ 908018 w 5851096"/>
              <a:gd name="connsiteY530" fmla="*/ 3084683 h 3089525"/>
              <a:gd name="connsiteX531" fmla="*/ 888285 w 5851096"/>
              <a:gd name="connsiteY531" fmla="*/ 3089525 h 3089525"/>
              <a:gd name="connsiteX532" fmla="*/ 635382 w 5851096"/>
              <a:gd name="connsiteY532" fmla="*/ 1361522 h 3089525"/>
              <a:gd name="connsiteX533" fmla="*/ 636815 w 5851096"/>
              <a:gd name="connsiteY533" fmla="*/ 1343926 h 3089525"/>
              <a:gd name="connsiteX534" fmla="*/ 644623 w 5851096"/>
              <a:gd name="connsiteY534" fmla="*/ 1248124 h 3089525"/>
              <a:gd name="connsiteX535" fmla="*/ 645189 w 5851096"/>
              <a:gd name="connsiteY535" fmla="*/ 1241192 h 3089525"/>
              <a:gd name="connsiteX536" fmla="*/ 645717 w 5851096"/>
              <a:gd name="connsiteY536" fmla="*/ 1241127 h 3089525"/>
              <a:gd name="connsiteX537" fmla="*/ 1367711 w 5851096"/>
              <a:gd name="connsiteY537" fmla="*/ 523010 h 3089525"/>
              <a:gd name="connsiteX538" fmla="*/ 1367833 w 5851096"/>
              <a:gd name="connsiteY538" fmla="*/ 521820 h 3089525"/>
              <a:gd name="connsiteX539" fmla="*/ 1384794 w 5851096"/>
              <a:gd name="connsiteY539" fmla="*/ 520226 h 3089525"/>
              <a:gd name="connsiteX540" fmla="*/ 1484657 w 5851096"/>
              <a:gd name="connsiteY540" fmla="*/ 510833 h 3089525"/>
              <a:gd name="connsiteX541" fmla="*/ 1502533 w 5851096"/>
              <a:gd name="connsiteY541" fmla="*/ 509151 h 3089525"/>
              <a:gd name="connsiteX542" fmla="*/ 1502560 w 5851096"/>
              <a:gd name="connsiteY542" fmla="*/ 509663 h 3089525"/>
              <a:gd name="connsiteX543" fmla="*/ 1503081 w 5851096"/>
              <a:gd name="connsiteY543" fmla="*/ 509629 h 3089525"/>
              <a:gd name="connsiteX544" fmla="*/ 1503703 w 5851096"/>
              <a:gd name="connsiteY544" fmla="*/ 521483 h 3089525"/>
              <a:gd name="connsiteX545" fmla="*/ 1502268 w 5851096"/>
              <a:gd name="connsiteY545" fmla="*/ 539073 h 3089525"/>
              <a:gd name="connsiteX546" fmla="*/ 1494457 w 5851096"/>
              <a:gd name="connsiteY546" fmla="*/ 634895 h 3089525"/>
              <a:gd name="connsiteX547" fmla="*/ 1493894 w 5851096"/>
              <a:gd name="connsiteY547" fmla="*/ 641812 h 3089525"/>
              <a:gd name="connsiteX548" fmla="*/ 1493365 w 5851096"/>
              <a:gd name="connsiteY548" fmla="*/ 641878 h 3089525"/>
              <a:gd name="connsiteX549" fmla="*/ 771371 w 5851096"/>
              <a:gd name="connsiteY549" fmla="*/ 1359994 h 3089525"/>
              <a:gd name="connsiteX550" fmla="*/ 771250 w 5851096"/>
              <a:gd name="connsiteY550" fmla="*/ 1361184 h 3089525"/>
              <a:gd name="connsiteX551" fmla="*/ 754286 w 5851096"/>
              <a:gd name="connsiteY551" fmla="*/ 1362780 h 3089525"/>
              <a:gd name="connsiteX552" fmla="*/ 654458 w 5851096"/>
              <a:gd name="connsiteY552" fmla="*/ 1372169 h 3089525"/>
              <a:gd name="connsiteX553" fmla="*/ 636551 w 5851096"/>
              <a:gd name="connsiteY553" fmla="*/ 1373854 h 3089525"/>
              <a:gd name="connsiteX554" fmla="*/ 636524 w 5851096"/>
              <a:gd name="connsiteY554" fmla="*/ 1373341 h 3089525"/>
              <a:gd name="connsiteX555" fmla="*/ 636002 w 5851096"/>
              <a:gd name="connsiteY555" fmla="*/ 1373376 h 3089525"/>
              <a:gd name="connsiteX556" fmla="*/ 635382 w 5851096"/>
              <a:gd name="connsiteY556" fmla="*/ 1361522 h 3089525"/>
              <a:gd name="connsiteX557" fmla="*/ 635382 w 5851096"/>
              <a:gd name="connsiteY557" fmla="*/ 1411078 h 3089525"/>
              <a:gd name="connsiteX558" fmla="*/ 636003 w 5851096"/>
              <a:gd name="connsiteY558" fmla="*/ 1399317 h 3089525"/>
              <a:gd name="connsiteX559" fmla="*/ 636524 w 5851096"/>
              <a:gd name="connsiteY559" fmla="*/ 1399351 h 3089525"/>
              <a:gd name="connsiteX560" fmla="*/ 636551 w 5851096"/>
              <a:gd name="connsiteY560" fmla="*/ 1398843 h 3089525"/>
              <a:gd name="connsiteX561" fmla="*/ 654426 w 5851096"/>
              <a:gd name="connsiteY561" fmla="*/ 1400511 h 3089525"/>
              <a:gd name="connsiteX562" fmla="*/ 754290 w 5851096"/>
              <a:gd name="connsiteY562" fmla="*/ 1409831 h 3089525"/>
              <a:gd name="connsiteX563" fmla="*/ 771250 w 5851096"/>
              <a:gd name="connsiteY563" fmla="*/ 1411413 h 3089525"/>
              <a:gd name="connsiteX564" fmla="*/ 771372 w 5851096"/>
              <a:gd name="connsiteY564" fmla="*/ 1412593 h 3089525"/>
              <a:gd name="connsiteX565" fmla="*/ 1493366 w 5851096"/>
              <a:gd name="connsiteY565" fmla="*/ 2125070 h 3089525"/>
              <a:gd name="connsiteX566" fmla="*/ 1493895 w 5851096"/>
              <a:gd name="connsiteY566" fmla="*/ 2125135 h 3089525"/>
              <a:gd name="connsiteX567" fmla="*/ 1494460 w 5851096"/>
              <a:gd name="connsiteY567" fmla="*/ 2132012 h 3089525"/>
              <a:gd name="connsiteX568" fmla="*/ 1502268 w 5851096"/>
              <a:gd name="connsiteY568" fmla="*/ 2227062 h 3089525"/>
              <a:gd name="connsiteX569" fmla="*/ 1503703 w 5851096"/>
              <a:gd name="connsiteY569" fmla="*/ 2244520 h 3089525"/>
              <a:gd name="connsiteX570" fmla="*/ 1503082 w 5851096"/>
              <a:gd name="connsiteY570" fmla="*/ 2256280 h 3089525"/>
              <a:gd name="connsiteX571" fmla="*/ 1502560 w 5851096"/>
              <a:gd name="connsiteY571" fmla="*/ 2256246 h 3089525"/>
              <a:gd name="connsiteX572" fmla="*/ 1502533 w 5851096"/>
              <a:gd name="connsiteY572" fmla="*/ 2256755 h 3089525"/>
              <a:gd name="connsiteX573" fmla="*/ 1484625 w 5851096"/>
              <a:gd name="connsiteY573" fmla="*/ 2255084 h 3089525"/>
              <a:gd name="connsiteX574" fmla="*/ 1384798 w 5851096"/>
              <a:gd name="connsiteY574" fmla="*/ 2245767 h 3089525"/>
              <a:gd name="connsiteX575" fmla="*/ 1367833 w 5851096"/>
              <a:gd name="connsiteY575" fmla="*/ 2244184 h 3089525"/>
              <a:gd name="connsiteX576" fmla="*/ 1367712 w 5851096"/>
              <a:gd name="connsiteY576" fmla="*/ 2243004 h 3089525"/>
              <a:gd name="connsiteX577" fmla="*/ 645718 w 5851096"/>
              <a:gd name="connsiteY577" fmla="*/ 1530527 h 3089525"/>
              <a:gd name="connsiteX578" fmla="*/ 645190 w 5851096"/>
              <a:gd name="connsiteY578" fmla="*/ 1530463 h 3089525"/>
              <a:gd name="connsiteX579" fmla="*/ 644626 w 5851096"/>
              <a:gd name="connsiteY579" fmla="*/ 1523599 h 3089525"/>
              <a:gd name="connsiteX580" fmla="*/ 636815 w 5851096"/>
              <a:gd name="connsiteY580" fmla="*/ 1428529 h 3089525"/>
              <a:gd name="connsiteX581" fmla="*/ 635382 w 5851096"/>
              <a:gd name="connsiteY581" fmla="*/ 1411078 h 3089525"/>
              <a:gd name="connsiteX582" fmla="*/ 0 w 5851096"/>
              <a:gd name="connsiteY582" fmla="*/ 120584 h 3089525"/>
              <a:gd name="connsiteX583" fmla="*/ 0 w 5851096"/>
              <a:gd name="connsiteY583" fmla="*/ 0 h 3089525"/>
              <a:gd name="connsiteX584" fmla="*/ 95071 w 5851096"/>
              <a:gd name="connsiteY584" fmla="*/ 0 h 3089525"/>
              <a:gd name="connsiteX585" fmla="*/ 23697 w 5851096"/>
              <a:gd name="connsiteY585" fmla="*/ 79433 h 3089525"/>
              <a:gd name="connsiteX586" fmla="*/ 0 w 5851096"/>
              <a:gd name="connsiteY586" fmla="*/ 459154 h 3089525"/>
              <a:gd name="connsiteX587" fmla="*/ 0 w 5851096"/>
              <a:gd name="connsiteY587" fmla="*/ 322913 h 3089525"/>
              <a:gd name="connsiteX588" fmla="*/ 85961 w 5851096"/>
              <a:gd name="connsiteY588" fmla="*/ 286715 h 3089525"/>
              <a:gd name="connsiteX589" fmla="*/ 364172 w 5851096"/>
              <a:gd name="connsiteY589" fmla="*/ 45955 h 3089525"/>
              <a:gd name="connsiteX590" fmla="*/ 387426 w 5851096"/>
              <a:gd name="connsiteY590" fmla="*/ 0 h 3089525"/>
              <a:gd name="connsiteX591" fmla="*/ 542918 w 5851096"/>
              <a:gd name="connsiteY591" fmla="*/ 0 h 3089525"/>
              <a:gd name="connsiteX592" fmla="*/ 488688 w 5851096"/>
              <a:gd name="connsiteY592" fmla="*/ 99096 h 3089525"/>
              <a:gd name="connsiteX593" fmla="*/ 13938 w 5851096"/>
              <a:gd name="connsiteY593" fmla="*/ 455878 h 3089525"/>
              <a:gd name="connsiteX594" fmla="*/ 0 w 5851096"/>
              <a:gd name="connsiteY594" fmla="*/ 1108862 h 3089525"/>
              <a:gd name="connsiteX595" fmla="*/ 0 w 5851096"/>
              <a:gd name="connsiteY595" fmla="*/ 893255 h 3089525"/>
              <a:gd name="connsiteX596" fmla="*/ 33376 w 5851096"/>
              <a:gd name="connsiteY596" fmla="*/ 945052 h 3089525"/>
              <a:gd name="connsiteX597" fmla="*/ 473320 w 5851096"/>
              <a:gd name="connsiteY597" fmla="*/ 1223782 h 3089525"/>
              <a:gd name="connsiteX598" fmla="*/ 9746 w 5851096"/>
              <a:gd name="connsiteY598" fmla="*/ 689563 h 3089525"/>
              <a:gd name="connsiteX599" fmla="*/ 0 w 5851096"/>
              <a:gd name="connsiteY599" fmla="*/ 686740 h 3089525"/>
              <a:gd name="connsiteX600" fmla="*/ 0 w 5851096"/>
              <a:gd name="connsiteY600" fmla="*/ 549764 h 3089525"/>
              <a:gd name="connsiteX601" fmla="*/ 27617 w 5851096"/>
              <a:gd name="connsiteY601" fmla="*/ 556541 h 3089525"/>
              <a:gd name="connsiteX602" fmla="*/ 612962 w 5851096"/>
              <a:gd name="connsiteY602" fmla="*/ 1241127 h 3089525"/>
              <a:gd name="connsiteX603" fmla="*/ 613492 w 5851096"/>
              <a:gd name="connsiteY603" fmla="*/ 1241192 h 3089525"/>
              <a:gd name="connsiteX604" fmla="*/ 614057 w 5851096"/>
              <a:gd name="connsiteY604" fmla="*/ 1248124 h 3089525"/>
              <a:gd name="connsiteX605" fmla="*/ 621865 w 5851096"/>
              <a:gd name="connsiteY605" fmla="*/ 1343926 h 3089525"/>
              <a:gd name="connsiteX606" fmla="*/ 623299 w 5851096"/>
              <a:gd name="connsiteY606" fmla="*/ 1361522 h 3089525"/>
              <a:gd name="connsiteX607" fmla="*/ 622679 w 5851096"/>
              <a:gd name="connsiteY607" fmla="*/ 1373376 h 3089525"/>
              <a:gd name="connsiteX608" fmla="*/ 622157 w 5851096"/>
              <a:gd name="connsiteY608" fmla="*/ 1373341 h 3089525"/>
              <a:gd name="connsiteX609" fmla="*/ 622129 w 5851096"/>
              <a:gd name="connsiteY609" fmla="*/ 1373854 h 3089525"/>
              <a:gd name="connsiteX610" fmla="*/ 604221 w 5851096"/>
              <a:gd name="connsiteY610" fmla="*/ 1372169 h 3089525"/>
              <a:gd name="connsiteX611" fmla="*/ 504394 w 5851096"/>
              <a:gd name="connsiteY611" fmla="*/ 1362780 h 3089525"/>
              <a:gd name="connsiteX612" fmla="*/ 487429 w 5851096"/>
              <a:gd name="connsiteY612" fmla="*/ 1361184 h 3089525"/>
              <a:gd name="connsiteX613" fmla="*/ 487308 w 5851096"/>
              <a:gd name="connsiteY613" fmla="*/ 1359994 h 3089525"/>
              <a:gd name="connsiteX614" fmla="*/ 5260 w 5851096"/>
              <a:gd name="connsiteY614" fmla="*/ 1114967 h 3089525"/>
              <a:gd name="connsiteX615" fmla="*/ 0 w 5851096"/>
              <a:gd name="connsiteY615" fmla="*/ 2216459 h 3089525"/>
              <a:gd name="connsiteX616" fmla="*/ 0 w 5851096"/>
              <a:gd name="connsiteY616" fmla="*/ 2080559 h 3089525"/>
              <a:gd name="connsiteX617" fmla="*/ 9744 w 5851096"/>
              <a:gd name="connsiteY617" fmla="*/ 2077760 h 3089525"/>
              <a:gd name="connsiteX618" fmla="*/ 473318 w 5851096"/>
              <a:gd name="connsiteY618" fmla="*/ 1547735 h 3089525"/>
              <a:gd name="connsiteX619" fmla="*/ 33374 w 5851096"/>
              <a:gd name="connsiteY619" fmla="*/ 1824276 h 3089525"/>
              <a:gd name="connsiteX620" fmla="*/ 0 w 5851096"/>
              <a:gd name="connsiteY620" fmla="*/ 1875663 h 3089525"/>
              <a:gd name="connsiteX621" fmla="*/ 0 w 5851096"/>
              <a:gd name="connsiteY621" fmla="*/ 1661750 h 3089525"/>
              <a:gd name="connsiteX622" fmla="*/ 5257 w 5851096"/>
              <a:gd name="connsiteY622" fmla="*/ 1655695 h 3089525"/>
              <a:gd name="connsiteX623" fmla="*/ 487305 w 5851096"/>
              <a:gd name="connsiteY623" fmla="*/ 1412593 h 3089525"/>
              <a:gd name="connsiteX624" fmla="*/ 487427 w 5851096"/>
              <a:gd name="connsiteY624" fmla="*/ 1411413 h 3089525"/>
              <a:gd name="connsiteX625" fmla="*/ 504388 w 5851096"/>
              <a:gd name="connsiteY625" fmla="*/ 1409831 h 3089525"/>
              <a:gd name="connsiteX626" fmla="*/ 604251 w 5851096"/>
              <a:gd name="connsiteY626" fmla="*/ 1400511 h 3089525"/>
              <a:gd name="connsiteX627" fmla="*/ 622127 w 5851096"/>
              <a:gd name="connsiteY627" fmla="*/ 1398843 h 3089525"/>
              <a:gd name="connsiteX628" fmla="*/ 622154 w 5851096"/>
              <a:gd name="connsiteY628" fmla="*/ 1399351 h 3089525"/>
              <a:gd name="connsiteX629" fmla="*/ 622675 w 5851096"/>
              <a:gd name="connsiteY629" fmla="*/ 1399317 h 3089525"/>
              <a:gd name="connsiteX630" fmla="*/ 623297 w 5851096"/>
              <a:gd name="connsiteY630" fmla="*/ 1411078 h 3089525"/>
              <a:gd name="connsiteX631" fmla="*/ 621863 w 5851096"/>
              <a:gd name="connsiteY631" fmla="*/ 1428529 h 3089525"/>
              <a:gd name="connsiteX632" fmla="*/ 614051 w 5851096"/>
              <a:gd name="connsiteY632" fmla="*/ 1523599 h 3089525"/>
              <a:gd name="connsiteX633" fmla="*/ 613488 w 5851096"/>
              <a:gd name="connsiteY633" fmla="*/ 1530463 h 3089525"/>
              <a:gd name="connsiteX634" fmla="*/ 612959 w 5851096"/>
              <a:gd name="connsiteY634" fmla="*/ 1530527 h 3089525"/>
              <a:gd name="connsiteX635" fmla="*/ 27613 w 5851096"/>
              <a:gd name="connsiteY635" fmla="*/ 2209736 h 3089525"/>
              <a:gd name="connsiteX636" fmla="*/ 0 w 5851096"/>
              <a:gd name="connsiteY636" fmla="*/ 2867081 h 3089525"/>
              <a:gd name="connsiteX637" fmla="*/ 0 w 5851096"/>
              <a:gd name="connsiteY637" fmla="*/ 2651475 h 3089525"/>
              <a:gd name="connsiteX638" fmla="*/ 33376 w 5851096"/>
              <a:gd name="connsiteY638" fmla="*/ 2703272 h 3089525"/>
              <a:gd name="connsiteX639" fmla="*/ 473320 w 5851096"/>
              <a:gd name="connsiteY639" fmla="*/ 2982001 h 3089525"/>
              <a:gd name="connsiteX640" fmla="*/ 9746 w 5851096"/>
              <a:gd name="connsiteY640" fmla="*/ 2447782 h 3089525"/>
              <a:gd name="connsiteX641" fmla="*/ 0 w 5851096"/>
              <a:gd name="connsiteY641" fmla="*/ 2444960 h 3089525"/>
              <a:gd name="connsiteX642" fmla="*/ 0 w 5851096"/>
              <a:gd name="connsiteY642" fmla="*/ 2307984 h 3089525"/>
              <a:gd name="connsiteX643" fmla="*/ 27617 w 5851096"/>
              <a:gd name="connsiteY643" fmla="*/ 2314760 h 3089525"/>
              <a:gd name="connsiteX644" fmla="*/ 612962 w 5851096"/>
              <a:gd name="connsiteY644" fmla="*/ 2999346 h 3089525"/>
              <a:gd name="connsiteX645" fmla="*/ 613492 w 5851096"/>
              <a:gd name="connsiteY645" fmla="*/ 2999411 h 3089525"/>
              <a:gd name="connsiteX646" fmla="*/ 614056 w 5851096"/>
              <a:gd name="connsiteY646" fmla="*/ 3006343 h 3089525"/>
              <a:gd name="connsiteX647" fmla="*/ 620836 w 5851096"/>
              <a:gd name="connsiteY647" fmla="*/ 3089525 h 3089525"/>
              <a:gd name="connsiteX648" fmla="*/ 370396 w 5851096"/>
              <a:gd name="connsiteY648" fmla="*/ 3089525 h 3089525"/>
              <a:gd name="connsiteX649" fmla="*/ 350661 w 5851096"/>
              <a:gd name="connsiteY649" fmla="*/ 3084682 h 3089525"/>
              <a:gd name="connsiteX650" fmla="*/ 5260 w 5851096"/>
              <a:gd name="connsiteY650" fmla="*/ 2873187 h 3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Lst>
            <a:rect l="l" t="t" r="r" b="b"/>
            <a:pathLst>
              <a:path w="5851096" h="3089525">
                <a:moveTo>
                  <a:pt x="5215514" y="659222"/>
                </a:moveTo>
                <a:cubicBezTo>
                  <a:pt x="5271247" y="939930"/>
                  <a:pt x="5495997" y="1162499"/>
                  <a:pt x="5783878" y="1223782"/>
                </a:cubicBezTo>
                <a:cubicBezTo>
                  <a:pt x="5728146" y="943074"/>
                  <a:pt x="5503395" y="720505"/>
                  <a:pt x="5215514" y="659222"/>
                </a:cubicBezTo>
                <a:close/>
                <a:moveTo>
                  <a:pt x="5215514" y="2417442"/>
                </a:moveTo>
                <a:cubicBezTo>
                  <a:pt x="5271247" y="2698150"/>
                  <a:pt x="5495997" y="2920718"/>
                  <a:pt x="5783878" y="2982001"/>
                </a:cubicBezTo>
                <a:cubicBezTo>
                  <a:pt x="5728146" y="2701294"/>
                  <a:pt x="5503395" y="2478725"/>
                  <a:pt x="5215514" y="2417442"/>
                </a:cubicBezTo>
                <a:close/>
                <a:moveTo>
                  <a:pt x="5215512" y="2107862"/>
                </a:moveTo>
                <a:cubicBezTo>
                  <a:pt x="5503392" y="2047060"/>
                  <a:pt x="5728143" y="1826239"/>
                  <a:pt x="5783876" y="1547735"/>
                </a:cubicBezTo>
                <a:cubicBezTo>
                  <a:pt x="5495995" y="1608537"/>
                  <a:pt x="5271244" y="1829358"/>
                  <a:pt x="5215512" y="2107862"/>
                </a:cubicBezTo>
                <a:close/>
                <a:moveTo>
                  <a:pt x="5065535" y="521483"/>
                </a:moveTo>
                <a:lnTo>
                  <a:pt x="5066157" y="509629"/>
                </a:lnTo>
                <a:lnTo>
                  <a:pt x="5066678" y="509663"/>
                </a:lnTo>
                <a:lnTo>
                  <a:pt x="5066705" y="509151"/>
                </a:lnTo>
                <a:lnTo>
                  <a:pt x="5084580" y="510833"/>
                </a:lnTo>
                <a:cubicBezTo>
                  <a:pt x="5118460" y="511379"/>
                  <a:pt x="5151823" y="514468"/>
                  <a:pt x="5184444" y="520226"/>
                </a:cubicBezTo>
                <a:cubicBezTo>
                  <a:pt x="5190277" y="519792"/>
                  <a:pt x="5195851" y="520774"/>
                  <a:pt x="5201405" y="521820"/>
                </a:cubicBezTo>
                <a:lnTo>
                  <a:pt x="5201527" y="523010"/>
                </a:lnTo>
                <a:cubicBezTo>
                  <a:pt x="5483077" y="569171"/>
                  <a:pt x="5718838" y="744362"/>
                  <a:pt x="5841311" y="983324"/>
                </a:cubicBezTo>
                <a:lnTo>
                  <a:pt x="5851096" y="1006985"/>
                </a:lnTo>
                <a:lnTo>
                  <a:pt x="5851096" y="1366179"/>
                </a:lnTo>
                <a:lnTo>
                  <a:pt x="5814952" y="1362779"/>
                </a:lnTo>
                <a:cubicBezTo>
                  <a:pt x="5809118" y="1363214"/>
                  <a:pt x="5803543" y="1362231"/>
                  <a:pt x="5797987" y="1361184"/>
                </a:cubicBezTo>
                <a:lnTo>
                  <a:pt x="5797866" y="1359994"/>
                </a:lnTo>
                <a:cubicBezTo>
                  <a:pt x="5422466" y="1298446"/>
                  <a:pt x="5128467" y="1007510"/>
                  <a:pt x="5075873" y="641878"/>
                </a:cubicBezTo>
                <a:cubicBezTo>
                  <a:pt x="5075697" y="641823"/>
                  <a:pt x="5075522" y="641817"/>
                  <a:pt x="5075344" y="641812"/>
                </a:cubicBezTo>
                <a:lnTo>
                  <a:pt x="5074781" y="634895"/>
                </a:lnTo>
                <a:cubicBezTo>
                  <a:pt x="5069489" y="603550"/>
                  <a:pt x="5066925" y="571542"/>
                  <a:pt x="5066970" y="539073"/>
                </a:cubicBezTo>
                <a:cubicBezTo>
                  <a:pt x="5065597" y="533241"/>
                  <a:pt x="5065535" y="527369"/>
                  <a:pt x="5065535" y="521483"/>
                </a:cubicBezTo>
                <a:close/>
                <a:moveTo>
                  <a:pt x="5065535" y="2279702"/>
                </a:moveTo>
                <a:lnTo>
                  <a:pt x="5066157" y="2267848"/>
                </a:lnTo>
                <a:lnTo>
                  <a:pt x="5066678" y="2267882"/>
                </a:lnTo>
                <a:lnTo>
                  <a:pt x="5066705" y="2267371"/>
                </a:lnTo>
                <a:lnTo>
                  <a:pt x="5084580" y="2269052"/>
                </a:lnTo>
                <a:cubicBezTo>
                  <a:pt x="5118460" y="2269598"/>
                  <a:pt x="5151823" y="2272687"/>
                  <a:pt x="5184444" y="2278445"/>
                </a:cubicBezTo>
                <a:cubicBezTo>
                  <a:pt x="5190277" y="2278011"/>
                  <a:pt x="5195851" y="2278993"/>
                  <a:pt x="5201405" y="2280040"/>
                </a:cubicBezTo>
                <a:lnTo>
                  <a:pt x="5201527" y="2281230"/>
                </a:lnTo>
                <a:cubicBezTo>
                  <a:pt x="5483077" y="2327390"/>
                  <a:pt x="5718838" y="2502582"/>
                  <a:pt x="5841311" y="2741544"/>
                </a:cubicBezTo>
                <a:lnTo>
                  <a:pt x="5851096" y="2765204"/>
                </a:lnTo>
                <a:lnTo>
                  <a:pt x="5851096" y="3089525"/>
                </a:lnTo>
                <a:lnTo>
                  <a:pt x="5680952" y="3089525"/>
                </a:lnTo>
                <a:lnTo>
                  <a:pt x="5661219" y="3084683"/>
                </a:lnTo>
                <a:cubicBezTo>
                  <a:pt x="5352738" y="2982764"/>
                  <a:pt x="5121893" y="2720025"/>
                  <a:pt x="5075873" y="2400097"/>
                </a:cubicBezTo>
                <a:cubicBezTo>
                  <a:pt x="5075697" y="2400042"/>
                  <a:pt x="5075522" y="2400037"/>
                  <a:pt x="5075344" y="2400032"/>
                </a:cubicBezTo>
                <a:lnTo>
                  <a:pt x="5074781" y="2393114"/>
                </a:lnTo>
                <a:cubicBezTo>
                  <a:pt x="5069489" y="2361770"/>
                  <a:pt x="5066925" y="2329761"/>
                  <a:pt x="5066970" y="2297292"/>
                </a:cubicBezTo>
                <a:cubicBezTo>
                  <a:pt x="5065597" y="2291461"/>
                  <a:pt x="5065535" y="2285589"/>
                  <a:pt x="5065535" y="2279702"/>
                </a:cubicBezTo>
                <a:close/>
                <a:moveTo>
                  <a:pt x="5065533" y="486299"/>
                </a:moveTo>
                <a:cubicBezTo>
                  <a:pt x="5065533" y="480458"/>
                  <a:pt x="5065595" y="474631"/>
                  <a:pt x="5066968" y="468842"/>
                </a:cubicBezTo>
                <a:cubicBezTo>
                  <a:pt x="5066923" y="436636"/>
                  <a:pt x="5069486" y="404884"/>
                  <a:pt x="5074776" y="373792"/>
                </a:cubicBezTo>
                <a:lnTo>
                  <a:pt x="5075341" y="366915"/>
                </a:lnTo>
                <a:cubicBezTo>
                  <a:pt x="5075518" y="366910"/>
                  <a:pt x="5075694" y="366905"/>
                  <a:pt x="5075869" y="366850"/>
                </a:cubicBezTo>
                <a:cubicBezTo>
                  <a:pt x="5089628" y="271960"/>
                  <a:pt x="5119903" y="182140"/>
                  <a:pt x="5163966" y="100280"/>
                </a:cubicBezTo>
                <a:lnTo>
                  <a:pt x="5229488" y="0"/>
                </a:lnTo>
                <a:lnTo>
                  <a:pt x="5405629" y="0"/>
                </a:lnTo>
                <a:lnTo>
                  <a:pt x="5334254" y="79433"/>
                </a:lnTo>
                <a:cubicBezTo>
                  <a:pt x="5276439" y="159050"/>
                  <a:pt x="5235311" y="250706"/>
                  <a:pt x="5215512" y="349642"/>
                </a:cubicBezTo>
                <a:cubicBezTo>
                  <a:pt x="5406992" y="309201"/>
                  <a:pt x="5570544" y="197965"/>
                  <a:pt x="5674730" y="45955"/>
                </a:cubicBezTo>
                <a:lnTo>
                  <a:pt x="5697983" y="0"/>
                </a:lnTo>
                <a:lnTo>
                  <a:pt x="5851096" y="0"/>
                </a:lnTo>
                <a:lnTo>
                  <a:pt x="5851096" y="4349"/>
                </a:lnTo>
                <a:lnTo>
                  <a:pt x="5799246" y="99096"/>
                </a:lnTo>
                <a:cubicBezTo>
                  <a:pt x="5669765" y="299632"/>
                  <a:pt x="5454064" y="443705"/>
                  <a:pt x="5201524" y="484784"/>
                </a:cubicBezTo>
                <a:lnTo>
                  <a:pt x="5201403" y="485964"/>
                </a:lnTo>
                <a:cubicBezTo>
                  <a:pt x="5195847" y="487004"/>
                  <a:pt x="5190272" y="487979"/>
                  <a:pt x="5184438" y="487548"/>
                </a:cubicBezTo>
                <a:cubicBezTo>
                  <a:pt x="5151829" y="493257"/>
                  <a:pt x="5118478" y="496322"/>
                  <a:pt x="5084610" y="496864"/>
                </a:cubicBezTo>
                <a:lnTo>
                  <a:pt x="5066703" y="498535"/>
                </a:lnTo>
                <a:lnTo>
                  <a:pt x="5066676" y="498027"/>
                </a:lnTo>
                <a:lnTo>
                  <a:pt x="5066154" y="498061"/>
                </a:lnTo>
                <a:cubicBezTo>
                  <a:pt x="5065562" y="494151"/>
                  <a:pt x="5065533" y="490228"/>
                  <a:pt x="5065533" y="486299"/>
                </a:cubicBezTo>
                <a:close/>
                <a:moveTo>
                  <a:pt x="5065533" y="2244520"/>
                </a:moveTo>
                <a:cubicBezTo>
                  <a:pt x="5065533" y="2238678"/>
                  <a:pt x="5065595" y="2232850"/>
                  <a:pt x="5066968" y="2227062"/>
                </a:cubicBezTo>
                <a:cubicBezTo>
                  <a:pt x="5066923" y="2194855"/>
                  <a:pt x="5069486" y="2163105"/>
                  <a:pt x="5074776" y="2132012"/>
                </a:cubicBezTo>
                <a:lnTo>
                  <a:pt x="5075341" y="2125135"/>
                </a:lnTo>
                <a:cubicBezTo>
                  <a:pt x="5075518" y="2125130"/>
                  <a:pt x="5075694" y="2125125"/>
                  <a:pt x="5075869" y="2125070"/>
                </a:cubicBezTo>
                <a:cubicBezTo>
                  <a:pt x="5128465" y="1762307"/>
                  <a:pt x="5422464" y="1473657"/>
                  <a:pt x="5797863" y="1412593"/>
                </a:cubicBezTo>
                <a:lnTo>
                  <a:pt x="5797985" y="1411413"/>
                </a:lnTo>
                <a:cubicBezTo>
                  <a:pt x="5803539" y="1410374"/>
                  <a:pt x="5809112" y="1409399"/>
                  <a:pt x="5814946" y="1409830"/>
                </a:cubicBezTo>
                <a:lnTo>
                  <a:pt x="5851096" y="1406457"/>
                </a:lnTo>
                <a:lnTo>
                  <a:pt x="5851096" y="1762823"/>
                </a:lnTo>
                <a:lnTo>
                  <a:pt x="5841309" y="1786304"/>
                </a:lnTo>
                <a:cubicBezTo>
                  <a:pt x="5718836" y="2023390"/>
                  <a:pt x="5483074" y="2197206"/>
                  <a:pt x="5201524" y="2243004"/>
                </a:cubicBezTo>
                <a:lnTo>
                  <a:pt x="5201403" y="2244184"/>
                </a:lnTo>
                <a:cubicBezTo>
                  <a:pt x="5195847" y="2245223"/>
                  <a:pt x="5190272" y="2246198"/>
                  <a:pt x="5184438" y="2245767"/>
                </a:cubicBezTo>
                <a:cubicBezTo>
                  <a:pt x="5151829" y="2251477"/>
                  <a:pt x="5118478" y="2254542"/>
                  <a:pt x="5084610" y="2255084"/>
                </a:cubicBezTo>
                <a:lnTo>
                  <a:pt x="5066703" y="2256755"/>
                </a:lnTo>
                <a:lnTo>
                  <a:pt x="5066676" y="2256246"/>
                </a:lnTo>
                <a:lnTo>
                  <a:pt x="5066154" y="2256280"/>
                </a:lnTo>
                <a:cubicBezTo>
                  <a:pt x="5065562" y="2252372"/>
                  <a:pt x="5065533" y="2248449"/>
                  <a:pt x="5065533" y="2244520"/>
                </a:cubicBezTo>
                <a:close/>
                <a:moveTo>
                  <a:pt x="4325732" y="1223782"/>
                </a:moveTo>
                <a:cubicBezTo>
                  <a:pt x="4613612" y="1162499"/>
                  <a:pt x="4838363" y="939930"/>
                  <a:pt x="4894096" y="659222"/>
                </a:cubicBezTo>
                <a:cubicBezTo>
                  <a:pt x="4606215" y="720505"/>
                  <a:pt x="4381464" y="943074"/>
                  <a:pt x="4325732" y="1223782"/>
                </a:cubicBezTo>
                <a:close/>
                <a:moveTo>
                  <a:pt x="4325732" y="1547735"/>
                </a:moveTo>
                <a:cubicBezTo>
                  <a:pt x="4381465" y="1826239"/>
                  <a:pt x="4606215" y="2047060"/>
                  <a:pt x="4894096" y="2107862"/>
                </a:cubicBezTo>
                <a:cubicBezTo>
                  <a:pt x="4838364" y="1829358"/>
                  <a:pt x="4613612" y="1608537"/>
                  <a:pt x="4325732" y="1547735"/>
                </a:cubicBezTo>
                <a:close/>
                <a:moveTo>
                  <a:pt x="4325732" y="2982001"/>
                </a:moveTo>
                <a:cubicBezTo>
                  <a:pt x="4613612" y="2920718"/>
                  <a:pt x="4838363" y="2698150"/>
                  <a:pt x="4894096" y="2417442"/>
                </a:cubicBezTo>
                <a:cubicBezTo>
                  <a:pt x="4606215" y="2478725"/>
                  <a:pt x="4381464" y="2701294"/>
                  <a:pt x="4325732" y="2982001"/>
                </a:cubicBezTo>
                <a:close/>
                <a:moveTo>
                  <a:pt x="4256134" y="0"/>
                </a:moveTo>
                <a:lnTo>
                  <a:pt x="4411625" y="0"/>
                </a:lnTo>
                <a:lnTo>
                  <a:pt x="4434878" y="45955"/>
                </a:lnTo>
                <a:cubicBezTo>
                  <a:pt x="4539065" y="197965"/>
                  <a:pt x="4702616" y="309201"/>
                  <a:pt x="4894096" y="349642"/>
                </a:cubicBezTo>
                <a:cubicBezTo>
                  <a:pt x="4874298" y="250706"/>
                  <a:pt x="4833170" y="159050"/>
                  <a:pt x="4775353" y="79433"/>
                </a:cubicBezTo>
                <a:lnTo>
                  <a:pt x="4703980" y="0"/>
                </a:lnTo>
                <a:lnTo>
                  <a:pt x="4880119" y="0"/>
                </a:lnTo>
                <a:lnTo>
                  <a:pt x="4945641" y="100280"/>
                </a:lnTo>
                <a:cubicBezTo>
                  <a:pt x="4989705" y="182140"/>
                  <a:pt x="5019980" y="271960"/>
                  <a:pt x="5033738" y="366850"/>
                </a:cubicBezTo>
                <a:cubicBezTo>
                  <a:pt x="5033914" y="366905"/>
                  <a:pt x="5034090" y="366910"/>
                  <a:pt x="5034267" y="366915"/>
                </a:cubicBezTo>
                <a:lnTo>
                  <a:pt x="5034832" y="373792"/>
                </a:lnTo>
                <a:cubicBezTo>
                  <a:pt x="5040122" y="404884"/>
                  <a:pt x="5042685" y="436636"/>
                  <a:pt x="5042640" y="468842"/>
                </a:cubicBezTo>
                <a:cubicBezTo>
                  <a:pt x="5044013" y="474631"/>
                  <a:pt x="5044074" y="480458"/>
                  <a:pt x="5044074" y="486299"/>
                </a:cubicBezTo>
                <a:cubicBezTo>
                  <a:pt x="5044074" y="490228"/>
                  <a:pt x="5044046" y="494151"/>
                  <a:pt x="5043454" y="498061"/>
                </a:cubicBezTo>
                <a:lnTo>
                  <a:pt x="5042932" y="498027"/>
                </a:lnTo>
                <a:lnTo>
                  <a:pt x="5042905" y="498535"/>
                </a:lnTo>
                <a:lnTo>
                  <a:pt x="5024997" y="496864"/>
                </a:lnTo>
                <a:cubicBezTo>
                  <a:pt x="4991129" y="496322"/>
                  <a:pt x="4957779" y="493257"/>
                  <a:pt x="4925170" y="487548"/>
                </a:cubicBezTo>
                <a:cubicBezTo>
                  <a:pt x="4919336" y="487979"/>
                  <a:pt x="4913761" y="487004"/>
                  <a:pt x="4908205" y="485964"/>
                </a:cubicBezTo>
                <a:lnTo>
                  <a:pt x="4908084" y="484784"/>
                </a:lnTo>
                <a:cubicBezTo>
                  <a:pt x="4655545" y="443705"/>
                  <a:pt x="4439844" y="299632"/>
                  <a:pt x="4310363" y="99096"/>
                </a:cubicBezTo>
                <a:close/>
                <a:moveTo>
                  <a:pt x="4178216" y="3089525"/>
                </a:moveTo>
                <a:lnTo>
                  <a:pt x="4184996" y="3006343"/>
                </a:lnTo>
                <a:lnTo>
                  <a:pt x="4185561" y="2999411"/>
                </a:lnTo>
                <a:cubicBezTo>
                  <a:pt x="4185737" y="2999406"/>
                  <a:pt x="4185914" y="2999401"/>
                  <a:pt x="4186090" y="2999346"/>
                </a:cubicBezTo>
                <a:cubicBezTo>
                  <a:pt x="4238685" y="2633713"/>
                  <a:pt x="4532684" y="2342777"/>
                  <a:pt x="4908083" y="2281230"/>
                </a:cubicBezTo>
                <a:lnTo>
                  <a:pt x="4908205" y="2280040"/>
                </a:lnTo>
                <a:cubicBezTo>
                  <a:pt x="4913759" y="2278993"/>
                  <a:pt x="4919332" y="2278011"/>
                  <a:pt x="4925166" y="2278445"/>
                </a:cubicBezTo>
                <a:cubicBezTo>
                  <a:pt x="4957787" y="2272687"/>
                  <a:pt x="4991150" y="2269598"/>
                  <a:pt x="5025030" y="2269052"/>
                </a:cubicBezTo>
                <a:lnTo>
                  <a:pt x="5042905" y="2267371"/>
                </a:lnTo>
                <a:lnTo>
                  <a:pt x="5042932" y="2267882"/>
                </a:lnTo>
                <a:lnTo>
                  <a:pt x="5043453" y="2267848"/>
                </a:lnTo>
                <a:lnTo>
                  <a:pt x="5044074" y="2279702"/>
                </a:lnTo>
                <a:cubicBezTo>
                  <a:pt x="5044074" y="2285589"/>
                  <a:pt x="5044013" y="2291461"/>
                  <a:pt x="5042640" y="2297292"/>
                </a:cubicBezTo>
                <a:cubicBezTo>
                  <a:pt x="5042685" y="2329761"/>
                  <a:pt x="5040121" y="2361770"/>
                  <a:pt x="5034829" y="2393114"/>
                </a:cubicBezTo>
                <a:lnTo>
                  <a:pt x="5034266" y="2400032"/>
                </a:lnTo>
                <a:cubicBezTo>
                  <a:pt x="5034088" y="2400037"/>
                  <a:pt x="5033912" y="2400042"/>
                  <a:pt x="5033737" y="2400097"/>
                </a:cubicBezTo>
                <a:cubicBezTo>
                  <a:pt x="4987717" y="2720025"/>
                  <a:pt x="4756872" y="2982764"/>
                  <a:pt x="4448391" y="3084683"/>
                </a:cubicBezTo>
                <a:lnTo>
                  <a:pt x="4428658" y="3089525"/>
                </a:lnTo>
                <a:close/>
                <a:moveTo>
                  <a:pt x="4175753" y="1361522"/>
                </a:moveTo>
                <a:cubicBezTo>
                  <a:pt x="4175753" y="1355634"/>
                  <a:pt x="4175815" y="1349760"/>
                  <a:pt x="4177187" y="1343926"/>
                </a:cubicBezTo>
                <a:cubicBezTo>
                  <a:pt x="4177144" y="1311465"/>
                  <a:pt x="4179705" y="1279462"/>
                  <a:pt x="4184996" y="1248124"/>
                </a:cubicBezTo>
                <a:lnTo>
                  <a:pt x="4185561" y="1241192"/>
                </a:lnTo>
                <a:cubicBezTo>
                  <a:pt x="4185737" y="1241187"/>
                  <a:pt x="4185914" y="1241182"/>
                  <a:pt x="4186090" y="1241127"/>
                </a:cubicBezTo>
                <a:cubicBezTo>
                  <a:pt x="4238685" y="875493"/>
                  <a:pt x="4532684" y="584557"/>
                  <a:pt x="4908083" y="523010"/>
                </a:cubicBezTo>
                <a:lnTo>
                  <a:pt x="4908205" y="521820"/>
                </a:lnTo>
                <a:cubicBezTo>
                  <a:pt x="4913759" y="520774"/>
                  <a:pt x="4919332" y="519792"/>
                  <a:pt x="4925166" y="520226"/>
                </a:cubicBezTo>
                <a:cubicBezTo>
                  <a:pt x="4957787" y="514468"/>
                  <a:pt x="4991150" y="511379"/>
                  <a:pt x="5025030" y="510833"/>
                </a:cubicBezTo>
                <a:lnTo>
                  <a:pt x="5042905" y="509151"/>
                </a:lnTo>
                <a:lnTo>
                  <a:pt x="5042932" y="509663"/>
                </a:lnTo>
                <a:lnTo>
                  <a:pt x="5043453" y="509629"/>
                </a:lnTo>
                <a:lnTo>
                  <a:pt x="5044074" y="521483"/>
                </a:lnTo>
                <a:cubicBezTo>
                  <a:pt x="5044074" y="527369"/>
                  <a:pt x="5044013" y="533241"/>
                  <a:pt x="5042640" y="539073"/>
                </a:cubicBezTo>
                <a:cubicBezTo>
                  <a:pt x="5042685" y="571542"/>
                  <a:pt x="5040121" y="603550"/>
                  <a:pt x="5034829" y="634895"/>
                </a:cubicBezTo>
                <a:lnTo>
                  <a:pt x="5034266" y="641812"/>
                </a:lnTo>
                <a:cubicBezTo>
                  <a:pt x="5034088" y="641817"/>
                  <a:pt x="5033912" y="641823"/>
                  <a:pt x="5033737" y="641878"/>
                </a:cubicBezTo>
                <a:cubicBezTo>
                  <a:pt x="4981143" y="1007510"/>
                  <a:pt x="4687144" y="1298446"/>
                  <a:pt x="4311744" y="1359994"/>
                </a:cubicBezTo>
                <a:lnTo>
                  <a:pt x="4311623" y="1361184"/>
                </a:lnTo>
                <a:cubicBezTo>
                  <a:pt x="4306067" y="1362231"/>
                  <a:pt x="4300492" y="1363214"/>
                  <a:pt x="4294658" y="1362780"/>
                </a:cubicBezTo>
                <a:cubicBezTo>
                  <a:pt x="4262048" y="1368535"/>
                  <a:pt x="4228698" y="1371623"/>
                  <a:pt x="4194831" y="1372169"/>
                </a:cubicBezTo>
                <a:lnTo>
                  <a:pt x="4176923" y="1373854"/>
                </a:lnTo>
                <a:lnTo>
                  <a:pt x="4176896" y="1373341"/>
                </a:lnTo>
                <a:lnTo>
                  <a:pt x="4176374" y="1373376"/>
                </a:lnTo>
                <a:cubicBezTo>
                  <a:pt x="4175781" y="1369436"/>
                  <a:pt x="4175753" y="1365482"/>
                  <a:pt x="4175753" y="1361522"/>
                </a:cubicBezTo>
                <a:close/>
                <a:moveTo>
                  <a:pt x="4175753" y="1411078"/>
                </a:moveTo>
                <a:lnTo>
                  <a:pt x="4176375" y="1399317"/>
                </a:lnTo>
                <a:lnTo>
                  <a:pt x="4176896" y="1399351"/>
                </a:lnTo>
                <a:lnTo>
                  <a:pt x="4176923" y="1398843"/>
                </a:lnTo>
                <a:lnTo>
                  <a:pt x="4194799" y="1400511"/>
                </a:lnTo>
                <a:cubicBezTo>
                  <a:pt x="4228677" y="1401053"/>
                  <a:pt x="4262041" y="1404118"/>
                  <a:pt x="4294662" y="1409831"/>
                </a:cubicBezTo>
                <a:cubicBezTo>
                  <a:pt x="4300495" y="1409399"/>
                  <a:pt x="4306069" y="1410375"/>
                  <a:pt x="4311623" y="1411413"/>
                </a:cubicBezTo>
                <a:lnTo>
                  <a:pt x="4311745" y="1412593"/>
                </a:lnTo>
                <a:cubicBezTo>
                  <a:pt x="4687144" y="1473657"/>
                  <a:pt x="4981143" y="1762307"/>
                  <a:pt x="5033738" y="2125070"/>
                </a:cubicBezTo>
                <a:cubicBezTo>
                  <a:pt x="5033914" y="2125125"/>
                  <a:pt x="5034090" y="2125130"/>
                  <a:pt x="5034267" y="2125135"/>
                </a:cubicBezTo>
                <a:lnTo>
                  <a:pt x="5034832" y="2132012"/>
                </a:lnTo>
                <a:cubicBezTo>
                  <a:pt x="5040122" y="2163105"/>
                  <a:pt x="5042685" y="2194855"/>
                  <a:pt x="5042640" y="2227062"/>
                </a:cubicBezTo>
                <a:cubicBezTo>
                  <a:pt x="5044013" y="2232850"/>
                  <a:pt x="5044074" y="2238678"/>
                  <a:pt x="5044074" y="2244520"/>
                </a:cubicBezTo>
                <a:cubicBezTo>
                  <a:pt x="5044074" y="2248449"/>
                  <a:pt x="5044046" y="2252372"/>
                  <a:pt x="5043454" y="2256280"/>
                </a:cubicBezTo>
                <a:lnTo>
                  <a:pt x="5042932" y="2256246"/>
                </a:lnTo>
                <a:lnTo>
                  <a:pt x="5042905" y="2256755"/>
                </a:lnTo>
                <a:lnTo>
                  <a:pt x="5024997" y="2255084"/>
                </a:lnTo>
                <a:cubicBezTo>
                  <a:pt x="4991129" y="2254542"/>
                  <a:pt x="4957779" y="2251477"/>
                  <a:pt x="4925170" y="2245767"/>
                </a:cubicBezTo>
                <a:cubicBezTo>
                  <a:pt x="4919336" y="2246198"/>
                  <a:pt x="4913761" y="2245223"/>
                  <a:pt x="4908205" y="2244184"/>
                </a:cubicBezTo>
                <a:lnTo>
                  <a:pt x="4908084" y="2243004"/>
                </a:lnTo>
                <a:cubicBezTo>
                  <a:pt x="4532684" y="2181939"/>
                  <a:pt x="4238685" y="1893288"/>
                  <a:pt x="4186091" y="1530527"/>
                </a:cubicBezTo>
                <a:cubicBezTo>
                  <a:pt x="4185915" y="1530472"/>
                  <a:pt x="4185739" y="1530468"/>
                  <a:pt x="4185562" y="1530463"/>
                </a:cubicBezTo>
                <a:lnTo>
                  <a:pt x="4184999" y="1523599"/>
                </a:lnTo>
                <a:cubicBezTo>
                  <a:pt x="4179707" y="1492501"/>
                  <a:pt x="4177144" y="1460743"/>
                  <a:pt x="4177187" y="1428529"/>
                </a:cubicBezTo>
                <a:cubicBezTo>
                  <a:pt x="4175815" y="1422743"/>
                  <a:pt x="4175753" y="1416918"/>
                  <a:pt x="4175753" y="1411078"/>
                </a:cubicBezTo>
                <a:close/>
                <a:moveTo>
                  <a:pt x="3445328" y="659222"/>
                </a:moveTo>
                <a:cubicBezTo>
                  <a:pt x="3501061" y="939930"/>
                  <a:pt x="3725812" y="1162499"/>
                  <a:pt x="4013692" y="1223782"/>
                </a:cubicBezTo>
                <a:cubicBezTo>
                  <a:pt x="3957960" y="943074"/>
                  <a:pt x="3733209" y="720505"/>
                  <a:pt x="3445328" y="659222"/>
                </a:cubicBezTo>
                <a:close/>
                <a:moveTo>
                  <a:pt x="3445328" y="2417442"/>
                </a:moveTo>
                <a:cubicBezTo>
                  <a:pt x="3501061" y="2698150"/>
                  <a:pt x="3725812" y="2920718"/>
                  <a:pt x="4013692" y="2982001"/>
                </a:cubicBezTo>
                <a:cubicBezTo>
                  <a:pt x="3957960" y="2701294"/>
                  <a:pt x="3733209" y="2478725"/>
                  <a:pt x="3445328" y="2417442"/>
                </a:cubicBezTo>
                <a:close/>
                <a:moveTo>
                  <a:pt x="3445326" y="2107862"/>
                </a:moveTo>
                <a:cubicBezTo>
                  <a:pt x="3733207" y="2047060"/>
                  <a:pt x="3957957" y="1826239"/>
                  <a:pt x="4013690" y="1547735"/>
                </a:cubicBezTo>
                <a:cubicBezTo>
                  <a:pt x="3725809" y="1608537"/>
                  <a:pt x="3501058" y="1829358"/>
                  <a:pt x="3445326" y="2107862"/>
                </a:cubicBezTo>
                <a:close/>
                <a:moveTo>
                  <a:pt x="3295350" y="521483"/>
                </a:moveTo>
                <a:lnTo>
                  <a:pt x="3295971" y="509629"/>
                </a:lnTo>
                <a:lnTo>
                  <a:pt x="3296492" y="509663"/>
                </a:lnTo>
                <a:lnTo>
                  <a:pt x="3296519" y="509151"/>
                </a:lnTo>
                <a:lnTo>
                  <a:pt x="3314395" y="510833"/>
                </a:lnTo>
                <a:cubicBezTo>
                  <a:pt x="3348274" y="511379"/>
                  <a:pt x="3381637" y="514468"/>
                  <a:pt x="3414258" y="520226"/>
                </a:cubicBezTo>
                <a:cubicBezTo>
                  <a:pt x="3420092" y="519792"/>
                  <a:pt x="3425665" y="520774"/>
                  <a:pt x="3431219" y="521820"/>
                </a:cubicBezTo>
                <a:lnTo>
                  <a:pt x="3431341" y="523010"/>
                </a:lnTo>
                <a:cubicBezTo>
                  <a:pt x="3806740" y="584557"/>
                  <a:pt x="4100739" y="875493"/>
                  <a:pt x="4153335" y="1241127"/>
                </a:cubicBezTo>
                <a:cubicBezTo>
                  <a:pt x="4153510" y="1241182"/>
                  <a:pt x="4153688" y="1241187"/>
                  <a:pt x="4153863" y="1241192"/>
                </a:cubicBezTo>
                <a:lnTo>
                  <a:pt x="4154429" y="1248124"/>
                </a:lnTo>
                <a:cubicBezTo>
                  <a:pt x="4159718" y="1279462"/>
                  <a:pt x="4162281" y="1311465"/>
                  <a:pt x="4162237" y="1343926"/>
                </a:cubicBezTo>
                <a:cubicBezTo>
                  <a:pt x="4163610" y="1349760"/>
                  <a:pt x="4163671" y="1355634"/>
                  <a:pt x="4163671" y="1361522"/>
                </a:cubicBezTo>
                <a:cubicBezTo>
                  <a:pt x="4163671" y="1365482"/>
                  <a:pt x="4163642" y="1369436"/>
                  <a:pt x="4163050" y="1373376"/>
                </a:cubicBezTo>
                <a:lnTo>
                  <a:pt x="4162528" y="1373341"/>
                </a:lnTo>
                <a:lnTo>
                  <a:pt x="4162501" y="1373854"/>
                </a:lnTo>
                <a:lnTo>
                  <a:pt x="4144594" y="1372169"/>
                </a:lnTo>
                <a:cubicBezTo>
                  <a:pt x="4110727" y="1371623"/>
                  <a:pt x="4077375" y="1368535"/>
                  <a:pt x="4044766" y="1362780"/>
                </a:cubicBezTo>
                <a:cubicBezTo>
                  <a:pt x="4038932" y="1363214"/>
                  <a:pt x="4033357" y="1362231"/>
                  <a:pt x="4027802" y="1361184"/>
                </a:cubicBezTo>
                <a:lnTo>
                  <a:pt x="4027681" y="1359994"/>
                </a:lnTo>
                <a:cubicBezTo>
                  <a:pt x="3652280" y="1298446"/>
                  <a:pt x="3358281" y="1007510"/>
                  <a:pt x="3305687" y="641878"/>
                </a:cubicBezTo>
                <a:cubicBezTo>
                  <a:pt x="3305511" y="641823"/>
                  <a:pt x="3305336" y="641818"/>
                  <a:pt x="3305158" y="641812"/>
                </a:cubicBezTo>
                <a:lnTo>
                  <a:pt x="3304595" y="634895"/>
                </a:lnTo>
                <a:cubicBezTo>
                  <a:pt x="3299303" y="603550"/>
                  <a:pt x="3296740" y="571542"/>
                  <a:pt x="3296784" y="539073"/>
                </a:cubicBezTo>
                <a:cubicBezTo>
                  <a:pt x="3295411" y="533241"/>
                  <a:pt x="3295350" y="527369"/>
                  <a:pt x="3295350" y="521483"/>
                </a:cubicBezTo>
                <a:close/>
                <a:moveTo>
                  <a:pt x="3295350" y="2279702"/>
                </a:moveTo>
                <a:lnTo>
                  <a:pt x="3295971" y="2267848"/>
                </a:lnTo>
                <a:lnTo>
                  <a:pt x="3296492" y="2267882"/>
                </a:lnTo>
                <a:lnTo>
                  <a:pt x="3296519" y="2267371"/>
                </a:lnTo>
                <a:lnTo>
                  <a:pt x="3314395" y="2269052"/>
                </a:lnTo>
                <a:cubicBezTo>
                  <a:pt x="3348274" y="2269598"/>
                  <a:pt x="3381637" y="2272687"/>
                  <a:pt x="3414258" y="2278445"/>
                </a:cubicBezTo>
                <a:cubicBezTo>
                  <a:pt x="3420092" y="2278011"/>
                  <a:pt x="3425665" y="2278993"/>
                  <a:pt x="3431219" y="2280040"/>
                </a:cubicBezTo>
                <a:lnTo>
                  <a:pt x="3431341" y="2281230"/>
                </a:lnTo>
                <a:cubicBezTo>
                  <a:pt x="3806740" y="2342777"/>
                  <a:pt x="4100739" y="2633713"/>
                  <a:pt x="4153335" y="2999346"/>
                </a:cubicBezTo>
                <a:cubicBezTo>
                  <a:pt x="4153510" y="2999401"/>
                  <a:pt x="4153688" y="2999406"/>
                  <a:pt x="4153863" y="2999411"/>
                </a:cubicBezTo>
                <a:lnTo>
                  <a:pt x="4154429" y="3006343"/>
                </a:lnTo>
                <a:lnTo>
                  <a:pt x="4161209" y="3089525"/>
                </a:lnTo>
                <a:lnTo>
                  <a:pt x="3910768" y="3089525"/>
                </a:lnTo>
                <a:lnTo>
                  <a:pt x="3891034" y="3084683"/>
                </a:lnTo>
                <a:cubicBezTo>
                  <a:pt x="3582552" y="2982764"/>
                  <a:pt x="3351706" y="2720025"/>
                  <a:pt x="3305687" y="2400097"/>
                </a:cubicBezTo>
                <a:cubicBezTo>
                  <a:pt x="3305511" y="2400042"/>
                  <a:pt x="3305336" y="2400037"/>
                  <a:pt x="3305158" y="2400032"/>
                </a:cubicBezTo>
                <a:lnTo>
                  <a:pt x="3304595" y="2393114"/>
                </a:lnTo>
                <a:cubicBezTo>
                  <a:pt x="3299303" y="2361770"/>
                  <a:pt x="3296740" y="2329761"/>
                  <a:pt x="3296784" y="2297292"/>
                </a:cubicBezTo>
                <a:cubicBezTo>
                  <a:pt x="3295411" y="2291461"/>
                  <a:pt x="3295350" y="2285589"/>
                  <a:pt x="3295350" y="2279702"/>
                </a:cubicBezTo>
                <a:close/>
                <a:moveTo>
                  <a:pt x="3295347" y="486299"/>
                </a:moveTo>
                <a:cubicBezTo>
                  <a:pt x="3295347" y="480458"/>
                  <a:pt x="3295409" y="474631"/>
                  <a:pt x="3296782" y="468842"/>
                </a:cubicBezTo>
                <a:cubicBezTo>
                  <a:pt x="3296738" y="436636"/>
                  <a:pt x="3299300" y="404884"/>
                  <a:pt x="3304590" y="373792"/>
                </a:cubicBezTo>
                <a:lnTo>
                  <a:pt x="3305155" y="366915"/>
                </a:lnTo>
                <a:cubicBezTo>
                  <a:pt x="3305332" y="366910"/>
                  <a:pt x="3305508" y="366905"/>
                  <a:pt x="3305684" y="366850"/>
                </a:cubicBezTo>
                <a:cubicBezTo>
                  <a:pt x="3319442" y="271960"/>
                  <a:pt x="3349717" y="182140"/>
                  <a:pt x="3393781" y="100280"/>
                </a:cubicBezTo>
                <a:lnTo>
                  <a:pt x="3459303" y="0"/>
                </a:lnTo>
                <a:lnTo>
                  <a:pt x="3635443" y="0"/>
                </a:lnTo>
                <a:lnTo>
                  <a:pt x="3564068" y="79433"/>
                </a:lnTo>
                <a:cubicBezTo>
                  <a:pt x="3506253" y="159050"/>
                  <a:pt x="3465125" y="250706"/>
                  <a:pt x="3445326" y="349642"/>
                </a:cubicBezTo>
                <a:cubicBezTo>
                  <a:pt x="3636807" y="309201"/>
                  <a:pt x="3800358" y="197965"/>
                  <a:pt x="3904544" y="45955"/>
                </a:cubicBezTo>
                <a:lnTo>
                  <a:pt x="3927798" y="0"/>
                </a:lnTo>
                <a:lnTo>
                  <a:pt x="4083290" y="0"/>
                </a:lnTo>
                <a:lnTo>
                  <a:pt x="4029061" y="99096"/>
                </a:lnTo>
                <a:cubicBezTo>
                  <a:pt x="3899579" y="299632"/>
                  <a:pt x="3683877" y="443705"/>
                  <a:pt x="3431338" y="484784"/>
                </a:cubicBezTo>
                <a:lnTo>
                  <a:pt x="3431217" y="485964"/>
                </a:lnTo>
                <a:cubicBezTo>
                  <a:pt x="3425661" y="487004"/>
                  <a:pt x="3420086" y="487979"/>
                  <a:pt x="3414252" y="487548"/>
                </a:cubicBezTo>
                <a:cubicBezTo>
                  <a:pt x="3381643" y="493257"/>
                  <a:pt x="3348292" y="496322"/>
                  <a:pt x="3314425" y="496864"/>
                </a:cubicBezTo>
                <a:lnTo>
                  <a:pt x="3296517" y="498535"/>
                </a:lnTo>
                <a:lnTo>
                  <a:pt x="3296490" y="498027"/>
                </a:lnTo>
                <a:lnTo>
                  <a:pt x="3295968" y="498061"/>
                </a:lnTo>
                <a:cubicBezTo>
                  <a:pt x="3295376" y="494151"/>
                  <a:pt x="3295347" y="490228"/>
                  <a:pt x="3295347" y="486299"/>
                </a:cubicBezTo>
                <a:close/>
                <a:moveTo>
                  <a:pt x="3295347" y="2244520"/>
                </a:moveTo>
                <a:cubicBezTo>
                  <a:pt x="3295347" y="2238678"/>
                  <a:pt x="3295409" y="2232850"/>
                  <a:pt x="3296782" y="2227062"/>
                </a:cubicBezTo>
                <a:cubicBezTo>
                  <a:pt x="3296738" y="2194855"/>
                  <a:pt x="3299300" y="2163105"/>
                  <a:pt x="3304590" y="2132012"/>
                </a:cubicBezTo>
                <a:lnTo>
                  <a:pt x="3305155" y="2125135"/>
                </a:lnTo>
                <a:cubicBezTo>
                  <a:pt x="3305332" y="2125130"/>
                  <a:pt x="3305508" y="2125125"/>
                  <a:pt x="3305684" y="2125070"/>
                </a:cubicBezTo>
                <a:cubicBezTo>
                  <a:pt x="3358279" y="1762307"/>
                  <a:pt x="3652278" y="1473657"/>
                  <a:pt x="4027678" y="1412593"/>
                </a:cubicBezTo>
                <a:lnTo>
                  <a:pt x="4027800" y="1411413"/>
                </a:lnTo>
                <a:cubicBezTo>
                  <a:pt x="4033353" y="1410375"/>
                  <a:pt x="4038927" y="1409399"/>
                  <a:pt x="4044760" y="1409831"/>
                </a:cubicBezTo>
                <a:cubicBezTo>
                  <a:pt x="4077382" y="1404118"/>
                  <a:pt x="4110744" y="1401053"/>
                  <a:pt x="4144624" y="1400511"/>
                </a:cubicBezTo>
                <a:lnTo>
                  <a:pt x="4162499" y="1398843"/>
                </a:lnTo>
                <a:lnTo>
                  <a:pt x="4162526" y="1399351"/>
                </a:lnTo>
                <a:lnTo>
                  <a:pt x="4163047" y="1399317"/>
                </a:lnTo>
                <a:lnTo>
                  <a:pt x="4163669" y="1411078"/>
                </a:lnTo>
                <a:cubicBezTo>
                  <a:pt x="4163669" y="1416918"/>
                  <a:pt x="4163608" y="1422743"/>
                  <a:pt x="4162235" y="1428529"/>
                </a:cubicBezTo>
                <a:cubicBezTo>
                  <a:pt x="4162279" y="1460743"/>
                  <a:pt x="4159715" y="1492501"/>
                  <a:pt x="4154424" y="1523599"/>
                </a:cubicBezTo>
                <a:lnTo>
                  <a:pt x="4153860" y="1530463"/>
                </a:lnTo>
                <a:cubicBezTo>
                  <a:pt x="4153683" y="1530468"/>
                  <a:pt x="4153507" y="1530472"/>
                  <a:pt x="4153332" y="1530527"/>
                </a:cubicBezTo>
                <a:cubicBezTo>
                  <a:pt x="4100737" y="1893288"/>
                  <a:pt x="3806738" y="2181939"/>
                  <a:pt x="3431338" y="2243004"/>
                </a:cubicBezTo>
                <a:lnTo>
                  <a:pt x="3431217" y="2244184"/>
                </a:lnTo>
                <a:cubicBezTo>
                  <a:pt x="3425661" y="2245223"/>
                  <a:pt x="3420086" y="2246198"/>
                  <a:pt x="3414252" y="2245767"/>
                </a:cubicBezTo>
                <a:cubicBezTo>
                  <a:pt x="3381643" y="2251477"/>
                  <a:pt x="3348292" y="2254542"/>
                  <a:pt x="3314425" y="2255084"/>
                </a:cubicBezTo>
                <a:lnTo>
                  <a:pt x="3296517" y="2256755"/>
                </a:lnTo>
                <a:lnTo>
                  <a:pt x="3296490" y="2256246"/>
                </a:lnTo>
                <a:lnTo>
                  <a:pt x="3295968" y="2256280"/>
                </a:lnTo>
                <a:cubicBezTo>
                  <a:pt x="3295376" y="2252372"/>
                  <a:pt x="3295347" y="2248449"/>
                  <a:pt x="3295347" y="2244520"/>
                </a:cubicBezTo>
                <a:close/>
                <a:moveTo>
                  <a:pt x="2555546" y="1223782"/>
                </a:moveTo>
                <a:cubicBezTo>
                  <a:pt x="2843426" y="1162499"/>
                  <a:pt x="3068177" y="939930"/>
                  <a:pt x="3123910" y="659222"/>
                </a:cubicBezTo>
                <a:cubicBezTo>
                  <a:pt x="2836029" y="720505"/>
                  <a:pt x="2611278" y="943074"/>
                  <a:pt x="2555546" y="1223782"/>
                </a:cubicBezTo>
                <a:close/>
                <a:moveTo>
                  <a:pt x="2555546" y="1547735"/>
                </a:moveTo>
                <a:cubicBezTo>
                  <a:pt x="2611279" y="1826239"/>
                  <a:pt x="2836029" y="2047060"/>
                  <a:pt x="3123910" y="2107862"/>
                </a:cubicBezTo>
                <a:cubicBezTo>
                  <a:pt x="3068178" y="1829358"/>
                  <a:pt x="2843426" y="1608537"/>
                  <a:pt x="2555546" y="1547735"/>
                </a:cubicBezTo>
                <a:close/>
                <a:moveTo>
                  <a:pt x="2555546" y="2982001"/>
                </a:moveTo>
                <a:cubicBezTo>
                  <a:pt x="2843426" y="2920718"/>
                  <a:pt x="3068177" y="2698150"/>
                  <a:pt x="3123910" y="2417442"/>
                </a:cubicBezTo>
                <a:cubicBezTo>
                  <a:pt x="2836029" y="2478725"/>
                  <a:pt x="2611278" y="2701294"/>
                  <a:pt x="2555546" y="2982001"/>
                </a:cubicBezTo>
                <a:close/>
                <a:moveTo>
                  <a:pt x="2485948" y="0"/>
                </a:moveTo>
                <a:lnTo>
                  <a:pt x="2641440" y="0"/>
                </a:lnTo>
                <a:lnTo>
                  <a:pt x="2664693" y="45955"/>
                </a:lnTo>
                <a:cubicBezTo>
                  <a:pt x="2768879" y="197965"/>
                  <a:pt x="2932430" y="309201"/>
                  <a:pt x="3123910" y="349642"/>
                </a:cubicBezTo>
                <a:cubicBezTo>
                  <a:pt x="3104112" y="250706"/>
                  <a:pt x="3062984" y="159050"/>
                  <a:pt x="3005167" y="79433"/>
                </a:cubicBezTo>
                <a:lnTo>
                  <a:pt x="2933794" y="0"/>
                </a:lnTo>
                <a:lnTo>
                  <a:pt x="3109934" y="0"/>
                </a:lnTo>
                <a:lnTo>
                  <a:pt x="3175456" y="100280"/>
                </a:lnTo>
                <a:cubicBezTo>
                  <a:pt x="3219520" y="182140"/>
                  <a:pt x="3249795" y="271960"/>
                  <a:pt x="3263553" y="366850"/>
                </a:cubicBezTo>
                <a:cubicBezTo>
                  <a:pt x="3263728" y="366905"/>
                  <a:pt x="3263905" y="366910"/>
                  <a:pt x="3264081" y="366915"/>
                </a:cubicBezTo>
                <a:lnTo>
                  <a:pt x="3264647" y="373792"/>
                </a:lnTo>
                <a:cubicBezTo>
                  <a:pt x="3269936" y="404884"/>
                  <a:pt x="3272499" y="436636"/>
                  <a:pt x="3272455" y="468842"/>
                </a:cubicBezTo>
                <a:cubicBezTo>
                  <a:pt x="3273828" y="474631"/>
                  <a:pt x="3273888" y="480458"/>
                  <a:pt x="3273888" y="486299"/>
                </a:cubicBezTo>
                <a:cubicBezTo>
                  <a:pt x="3273888" y="490228"/>
                  <a:pt x="3273860" y="494151"/>
                  <a:pt x="3273268" y="498061"/>
                </a:cubicBezTo>
                <a:lnTo>
                  <a:pt x="3272746" y="498027"/>
                </a:lnTo>
                <a:lnTo>
                  <a:pt x="3272719" y="498535"/>
                </a:lnTo>
                <a:lnTo>
                  <a:pt x="3254811" y="496864"/>
                </a:lnTo>
                <a:cubicBezTo>
                  <a:pt x="3220945" y="496322"/>
                  <a:pt x="3187593" y="493257"/>
                  <a:pt x="3154984" y="487548"/>
                </a:cubicBezTo>
                <a:cubicBezTo>
                  <a:pt x="3149150" y="487979"/>
                  <a:pt x="3143575" y="487004"/>
                  <a:pt x="3138020" y="485964"/>
                </a:cubicBezTo>
                <a:lnTo>
                  <a:pt x="3137899" y="484784"/>
                </a:lnTo>
                <a:cubicBezTo>
                  <a:pt x="2885360" y="443705"/>
                  <a:pt x="2669659" y="299632"/>
                  <a:pt x="2540177" y="99096"/>
                </a:cubicBezTo>
                <a:close/>
                <a:moveTo>
                  <a:pt x="2408030" y="3089525"/>
                </a:moveTo>
                <a:lnTo>
                  <a:pt x="2414810" y="3006343"/>
                </a:lnTo>
                <a:lnTo>
                  <a:pt x="2415375" y="2999411"/>
                </a:lnTo>
                <a:cubicBezTo>
                  <a:pt x="2415552" y="2999406"/>
                  <a:pt x="2415728" y="2999401"/>
                  <a:pt x="2415904" y="2999346"/>
                </a:cubicBezTo>
                <a:cubicBezTo>
                  <a:pt x="2468499" y="2633713"/>
                  <a:pt x="2762498" y="2342777"/>
                  <a:pt x="3137898" y="2281230"/>
                </a:cubicBezTo>
                <a:lnTo>
                  <a:pt x="3138020" y="2280040"/>
                </a:lnTo>
                <a:cubicBezTo>
                  <a:pt x="3143573" y="2278993"/>
                  <a:pt x="3149146" y="2278011"/>
                  <a:pt x="3154980" y="2278445"/>
                </a:cubicBezTo>
                <a:cubicBezTo>
                  <a:pt x="3187602" y="2272687"/>
                  <a:pt x="3220964" y="2269598"/>
                  <a:pt x="3254844" y="2269052"/>
                </a:cubicBezTo>
                <a:lnTo>
                  <a:pt x="3272719" y="2267371"/>
                </a:lnTo>
                <a:lnTo>
                  <a:pt x="3272746" y="2267882"/>
                </a:lnTo>
                <a:lnTo>
                  <a:pt x="3273267" y="2267848"/>
                </a:lnTo>
                <a:lnTo>
                  <a:pt x="3273888" y="2279702"/>
                </a:lnTo>
                <a:cubicBezTo>
                  <a:pt x="3273888" y="2285589"/>
                  <a:pt x="3273828" y="2291461"/>
                  <a:pt x="3272455" y="2297292"/>
                </a:cubicBezTo>
                <a:cubicBezTo>
                  <a:pt x="3272499" y="2329761"/>
                  <a:pt x="3269935" y="2361770"/>
                  <a:pt x="3264644" y="2393114"/>
                </a:cubicBezTo>
                <a:lnTo>
                  <a:pt x="3264080" y="2400032"/>
                </a:lnTo>
                <a:cubicBezTo>
                  <a:pt x="3263903" y="2400037"/>
                  <a:pt x="3263726" y="2400042"/>
                  <a:pt x="3263552" y="2400097"/>
                </a:cubicBezTo>
                <a:cubicBezTo>
                  <a:pt x="3217532" y="2720025"/>
                  <a:pt x="2986686" y="2982764"/>
                  <a:pt x="2678205" y="3084683"/>
                </a:cubicBezTo>
                <a:lnTo>
                  <a:pt x="2658472" y="3089525"/>
                </a:lnTo>
                <a:close/>
                <a:moveTo>
                  <a:pt x="2405567" y="1361522"/>
                </a:moveTo>
                <a:cubicBezTo>
                  <a:pt x="2405567" y="1355634"/>
                  <a:pt x="2405629" y="1349760"/>
                  <a:pt x="2407002" y="1343926"/>
                </a:cubicBezTo>
                <a:cubicBezTo>
                  <a:pt x="2406958" y="1311465"/>
                  <a:pt x="2409520" y="1279462"/>
                  <a:pt x="2414810" y="1248124"/>
                </a:cubicBezTo>
                <a:lnTo>
                  <a:pt x="2415375" y="1241192"/>
                </a:lnTo>
                <a:cubicBezTo>
                  <a:pt x="2415552" y="1241187"/>
                  <a:pt x="2415728" y="1241182"/>
                  <a:pt x="2415904" y="1241127"/>
                </a:cubicBezTo>
                <a:cubicBezTo>
                  <a:pt x="2468499" y="875493"/>
                  <a:pt x="2762498" y="584557"/>
                  <a:pt x="3137898" y="523010"/>
                </a:cubicBezTo>
                <a:lnTo>
                  <a:pt x="3138020" y="521820"/>
                </a:lnTo>
                <a:cubicBezTo>
                  <a:pt x="3143573" y="520774"/>
                  <a:pt x="3149146" y="519792"/>
                  <a:pt x="3154980" y="520226"/>
                </a:cubicBezTo>
                <a:cubicBezTo>
                  <a:pt x="3187602" y="514468"/>
                  <a:pt x="3220964" y="511379"/>
                  <a:pt x="3254844" y="510833"/>
                </a:cubicBezTo>
                <a:lnTo>
                  <a:pt x="3272719" y="509151"/>
                </a:lnTo>
                <a:lnTo>
                  <a:pt x="3272746" y="509663"/>
                </a:lnTo>
                <a:lnTo>
                  <a:pt x="3273267" y="509629"/>
                </a:lnTo>
                <a:lnTo>
                  <a:pt x="3273888" y="521483"/>
                </a:lnTo>
                <a:cubicBezTo>
                  <a:pt x="3273888" y="527369"/>
                  <a:pt x="3273828" y="533241"/>
                  <a:pt x="3272455" y="539073"/>
                </a:cubicBezTo>
                <a:cubicBezTo>
                  <a:pt x="3272499" y="571542"/>
                  <a:pt x="3269935" y="603550"/>
                  <a:pt x="3264644" y="634895"/>
                </a:cubicBezTo>
                <a:lnTo>
                  <a:pt x="3264080" y="641812"/>
                </a:lnTo>
                <a:cubicBezTo>
                  <a:pt x="3263903" y="641818"/>
                  <a:pt x="3263726" y="641823"/>
                  <a:pt x="3263552" y="641878"/>
                </a:cubicBezTo>
                <a:cubicBezTo>
                  <a:pt x="3210957" y="1007510"/>
                  <a:pt x="2916958" y="1298446"/>
                  <a:pt x="2541558" y="1359994"/>
                </a:cubicBezTo>
                <a:lnTo>
                  <a:pt x="2541437" y="1361184"/>
                </a:lnTo>
                <a:cubicBezTo>
                  <a:pt x="2535881" y="1362231"/>
                  <a:pt x="2530306" y="1363214"/>
                  <a:pt x="2524472" y="1362780"/>
                </a:cubicBezTo>
                <a:cubicBezTo>
                  <a:pt x="2491863" y="1368535"/>
                  <a:pt x="2458513" y="1371623"/>
                  <a:pt x="2424645" y="1372169"/>
                </a:cubicBezTo>
                <a:lnTo>
                  <a:pt x="2406737" y="1373854"/>
                </a:lnTo>
                <a:lnTo>
                  <a:pt x="2406710" y="1373341"/>
                </a:lnTo>
                <a:lnTo>
                  <a:pt x="2406188" y="1373376"/>
                </a:lnTo>
                <a:cubicBezTo>
                  <a:pt x="2405596" y="1369436"/>
                  <a:pt x="2405567" y="1365482"/>
                  <a:pt x="2405567" y="1361522"/>
                </a:cubicBezTo>
                <a:close/>
                <a:moveTo>
                  <a:pt x="2405567" y="1411078"/>
                </a:moveTo>
                <a:lnTo>
                  <a:pt x="2406189" y="1399317"/>
                </a:lnTo>
                <a:lnTo>
                  <a:pt x="2406710" y="1399351"/>
                </a:lnTo>
                <a:lnTo>
                  <a:pt x="2406737" y="1398843"/>
                </a:lnTo>
                <a:lnTo>
                  <a:pt x="2424613" y="1400511"/>
                </a:lnTo>
                <a:cubicBezTo>
                  <a:pt x="2458492" y="1401053"/>
                  <a:pt x="2491855" y="1404118"/>
                  <a:pt x="2524476" y="1409831"/>
                </a:cubicBezTo>
                <a:cubicBezTo>
                  <a:pt x="2530309" y="1409399"/>
                  <a:pt x="2535883" y="1410375"/>
                  <a:pt x="2541437" y="1411413"/>
                </a:cubicBezTo>
                <a:lnTo>
                  <a:pt x="2541559" y="1412593"/>
                </a:lnTo>
                <a:cubicBezTo>
                  <a:pt x="2916958" y="1473657"/>
                  <a:pt x="3210957" y="1762307"/>
                  <a:pt x="3263553" y="2125070"/>
                </a:cubicBezTo>
                <a:cubicBezTo>
                  <a:pt x="3263728" y="2125125"/>
                  <a:pt x="3263905" y="2125130"/>
                  <a:pt x="3264081" y="2125135"/>
                </a:cubicBezTo>
                <a:lnTo>
                  <a:pt x="3264647" y="2132012"/>
                </a:lnTo>
                <a:cubicBezTo>
                  <a:pt x="3269936" y="2163105"/>
                  <a:pt x="3272499" y="2194855"/>
                  <a:pt x="3272455" y="2227062"/>
                </a:cubicBezTo>
                <a:cubicBezTo>
                  <a:pt x="3273828" y="2232850"/>
                  <a:pt x="3273888" y="2238678"/>
                  <a:pt x="3273888" y="2244520"/>
                </a:cubicBezTo>
                <a:cubicBezTo>
                  <a:pt x="3273888" y="2248449"/>
                  <a:pt x="3273860" y="2252372"/>
                  <a:pt x="3273268" y="2256280"/>
                </a:cubicBezTo>
                <a:lnTo>
                  <a:pt x="3272746" y="2256246"/>
                </a:lnTo>
                <a:lnTo>
                  <a:pt x="3272719" y="2256755"/>
                </a:lnTo>
                <a:lnTo>
                  <a:pt x="3254811" y="2255084"/>
                </a:lnTo>
                <a:cubicBezTo>
                  <a:pt x="3220945" y="2254542"/>
                  <a:pt x="3187593" y="2251477"/>
                  <a:pt x="3154984" y="2245767"/>
                </a:cubicBezTo>
                <a:cubicBezTo>
                  <a:pt x="3149150" y="2246198"/>
                  <a:pt x="3143575" y="2245223"/>
                  <a:pt x="3138020" y="2244184"/>
                </a:cubicBezTo>
                <a:lnTo>
                  <a:pt x="3137899" y="2243004"/>
                </a:lnTo>
                <a:cubicBezTo>
                  <a:pt x="2762498" y="2181939"/>
                  <a:pt x="2468499" y="1893288"/>
                  <a:pt x="2415905" y="1530527"/>
                </a:cubicBezTo>
                <a:cubicBezTo>
                  <a:pt x="2415730" y="1530472"/>
                  <a:pt x="2415554" y="1530468"/>
                  <a:pt x="2415376" y="1530463"/>
                </a:cubicBezTo>
                <a:lnTo>
                  <a:pt x="2414813" y="1523599"/>
                </a:lnTo>
                <a:cubicBezTo>
                  <a:pt x="2409521" y="1492501"/>
                  <a:pt x="2406958" y="1460743"/>
                  <a:pt x="2407002" y="1428529"/>
                </a:cubicBezTo>
                <a:cubicBezTo>
                  <a:pt x="2405629" y="1422743"/>
                  <a:pt x="2405567" y="1416918"/>
                  <a:pt x="2405567" y="1411078"/>
                </a:cubicBezTo>
                <a:close/>
                <a:moveTo>
                  <a:pt x="1675142" y="659222"/>
                </a:moveTo>
                <a:cubicBezTo>
                  <a:pt x="1730875" y="939930"/>
                  <a:pt x="1955626" y="1162499"/>
                  <a:pt x="2243506" y="1223782"/>
                </a:cubicBezTo>
                <a:cubicBezTo>
                  <a:pt x="2187774" y="943074"/>
                  <a:pt x="1963023" y="720505"/>
                  <a:pt x="1675142" y="659222"/>
                </a:cubicBezTo>
                <a:close/>
                <a:moveTo>
                  <a:pt x="1675142" y="2417442"/>
                </a:moveTo>
                <a:cubicBezTo>
                  <a:pt x="1730875" y="2698150"/>
                  <a:pt x="1955626" y="2920718"/>
                  <a:pt x="2243506" y="2982001"/>
                </a:cubicBezTo>
                <a:cubicBezTo>
                  <a:pt x="2187774" y="2701294"/>
                  <a:pt x="1963023" y="2478725"/>
                  <a:pt x="1675142" y="2417442"/>
                </a:cubicBezTo>
                <a:close/>
                <a:moveTo>
                  <a:pt x="1675140" y="2107862"/>
                </a:moveTo>
                <a:cubicBezTo>
                  <a:pt x="1963020" y="2047060"/>
                  <a:pt x="2187772" y="1826239"/>
                  <a:pt x="2243504" y="1547735"/>
                </a:cubicBezTo>
                <a:cubicBezTo>
                  <a:pt x="1955623" y="1608537"/>
                  <a:pt x="1730872" y="1829358"/>
                  <a:pt x="1675140" y="2107862"/>
                </a:cubicBezTo>
                <a:close/>
                <a:moveTo>
                  <a:pt x="1525164" y="521483"/>
                </a:moveTo>
                <a:lnTo>
                  <a:pt x="1525785" y="509629"/>
                </a:lnTo>
                <a:lnTo>
                  <a:pt x="1526306" y="509663"/>
                </a:lnTo>
                <a:lnTo>
                  <a:pt x="1526333" y="509151"/>
                </a:lnTo>
                <a:lnTo>
                  <a:pt x="1544208" y="510833"/>
                </a:lnTo>
                <a:cubicBezTo>
                  <a:pt x="1578088" y="511379"/>
                  <a:pt x="1611450" y="514468"/>
                  <a:pt x="1644072" y="520226"/>
                </a:cubicBezTo>
                <a:cubicBezTo>
                  <a:pt x="1649905" y="519792"/>
                  <a:pt x="1655479" y="520774"/>
                  <a:pt x="1661032" y="521820"/>
                </a:cubicBezTo>
                <a:lnTo>
                  <a:pt x="1661154" y="523010"/>
                </a:lnTo>
                <a:cubicBezTo>
                  <a:pt x="2036554" y="584557"/>
                  <a:pt x="2330554" y="875493"/>
                  <a:pt x="2383148" y="1241127"/>
                </a:cubicBezTo>
                <a:cubicBezTo>
                  <a:pt x="2383324" y="1241182"/>
                  <a:pt x="2383501" y="1241187"/>
                  <a:pt x="2383678" y="1241192"/>
                </a:cubicBezTo>
                <a:lnTo>
                  <a:pt x="2384242" y="1248124"/>
                </a:lnTo>
                <a:cubicBezTo>
                  <a:pt x="2389533" y="1279462"/>
                  <a:pt x="2392095" y="1311465"/>
                  <a:pt x="2392051" y="1343926"/>
                </a:cubicBezTo>
                <a:cubicBezTo>
                  <a:pt x="2393423" y="1349760"/>
                  <a:pt x="2393485" y="1355634"/>
                  <a:pt x="2393485" y="1361522"/>
                </a:cubicBezTo>
                <a:cubicBezTo>
                  <a:pt x="2393485" y="1365482"/>
                  <a:pt x="2393457" y="1369436"/>
                  <a:pt x="2392864" y="1373376"/>
                </a:cubicBezTo>
                <a:lnTo>
                  <a:pt x="2392342" y="1373341"/>
                </a:lnTo>
                <a:lnTo>
                  <a:pt x="2392315" y="1373854"/>
                </a:lnTo>
                <a:lnTo>
                  <a:pt x="2374407" y="1372169"/>
                </a:lnTo>
                <a:cubicBezTo>
                  <a:pt x="2340540" y="1371623"/>
                  <a:pt x="2307190" y="1368535"/>
                  <a:pt x="2274580" y="1362780"/>
                </a:cubicBezTo>
                <a:cubicBezTo>
                  <a:pt x="2268746" y="1363214"/>
                  <a:pt x="2263171" y="1362231"/>
                  <a:pt x="2257615" y="1361184"/>
                </a:cubicBezTo>
                <a:lnTo>
                  <a:pt x="2257494" y="1359994"/>
                </a:lnTo>
                <a:cubicBezTo>
                  <a:pt x="1882094" y="1298446"/>
                  <a:pt x="1588095" y="1007510"/>
                  <a:pt x="1535500" y="641878"/>
                </a:cubicBezTo>
                <a:cubicBezTo>
                  <a:pt x="1535326" y="641823"/>
                  <a:pt x="1535149" y="641818"/>
                  <a:pt x="1534972" y="641812"/>
                </a:cubicBezTo>
                <a:lnTo>
                  <a:pt x="1534408" y="634895"/>
                </a:lnTo>
                <a:cubicBezTo>
                  <a:pt x="1529117" y="603550"/>
                  <a:pt x="1526553" y="571542"/>
                  <a:pt x="1526597" y="539073"/>
                </a:cubicBezTo>
                <a:cubicBezTo>
                  <a:pt x="1525224" y="533241"/>
                  <a:pt x="1525164" y="527369"/>
                  <a:pt x="1525164" y="521483"/>
                </a:cubicBezTo>
                <a:close/>
                <a:moveTo>
                  <a:pt x="1525164" y="2279702"/>
                </a:moveTo>
                <a:lnTo>
                  <a:pt x="1525785" y="2267848"/>
                </a:lnTo>
                <a:lnTo>
                  <a:pt x="1526306" y="2267882"/>
                </a:lnTo>
                <a:lnTo>
                  <a:pt x="1526333" y="2267371"/>
                </a:lnTo>
                <a:lnTo>
                  <a:pt x="1544208" y="2269052"/>
                </a:lnTo>
                <a:cubicBezTo>
                  <a:pt x="1578088" y="2269598"/>
                  <a:pt x="1611450" y="2272687"/>
                  <a:pt x="1644072" y="2278445"/>
                </a:cubicBezTo>
                <a:cubicBezTo>
                  <a:pt x="1649905" y="2278011"/>
                  <a:pt x="1655479" y="2278993"/>
                  <a:pt x="1661032" y="2280040"/>
                </a:cubicBezTo>
                <a:lnTo>
                  <a:pt x="1661154" y="2281230"/>
                </a:lnTo>
                <a:cubicBezTo>
                  <a:pt x="2036554" y="2342777"/>
                  <a:pt x="2330554" y="2633713"/>
                  <a:pt x="2383148" y="2999346"/>
                </a:cubicBezTo>
                <a:cubicBezTo>
                  <a:pt x="2383324" y="2999401"/>
                  <a:pt x="2383501" y="2999406"/>
                  <a:pt x="2383678" y="2999411"/>
                </a:cubicBezTo>
                <a:lnTo>
                  <a:pt x="2384242" y="3006343"/>
                </a:lnTo>
                <a:lnTo>
                  <a:pt x="2391022" y="3089525"/>
                </a:lnTo>
                <a:lnTo>
                  <a:pt x="2140581" y="3089525"/>
                </a:lnTo>
                <a:lnTo>
                  <a:pt x="2120847" y="3084683"/>
                </a:lnTo>
                <a:cubicBezTo>
                  <a:pt x="1812366" y="2982764"/>
                  <a:pt x="1581520" y="2720025"/>
                  <a:pt x="1535500" y="2400097"/>
                </a:cubicBezTo>
                <a:cubicBezTo>
                  <a:pt x="1535326" y="2400042"/>
                  <a:pt x="1535149" y="2400037"/>
                  <a:pt x="1534972" y="2400032"/>
                </a:cubicBezTo>
                <a:lnTo>
                  <a:pt x="1534408" y="2393114"/>
                </a:lnTo>
                <a:cubicBezTo>
                  <a:pt x="1529117" y="2361770"/>
                  <a:pt x="1526553" y="2329761"/>
                  <a:pt x="1526597" y="2297292"/>
                </a:cubicBezTo>
                <a:cubicBezTo>
                  <a:pt x="1525224" y="2291461"/>
                  <a:pt x="1525164" y="2285589"/>
                  <a:pt x="1525164" y="2279702"/>
                </a:cubicBezTo>
                <a:close/>
                <a:moveTo>
                  <a:pt x="1525162" y="486299"/>
                </a:moveTo>
                <a:cubicBezTo>
                  <a:pt x="1525162" y="480458"/>
                  <a:pt x="1525222" y="474631"/>
                  <a:pt x="1526595" y="468842"/>
                </a:cubicBezTo>
                <a:cubicBezTo>
                  <a:pt x="1526551" y="436636"/>
                  <a:pt x="1529114" y="404884"/>
                  <a:pt x="1534403" y="373792"/>
                </a:cubicBezTo>
                <a:lnTo>
                  <a:pt x="1534969" y="366915"/>
                </a:lnTo>
                <a:cubicBezTo>
                  <a:pt x="1535145" y="366910"/>
                  <a:pt x="1535323" y="366905"/>
                  <a:pt x="1535497" y="366850"/>
                </a:cubicBezTo>
                <a:cubicBezTo>
                  <a:pt x="1549256" y="271960"/>
                  <a:pt x="1579531" y="182140"/>
                  <a:pt x="1623594" y="100280"/>
                </a:cubicBezTo>
                <a:lnTo>
                  <a:pt x="1689117" y="0"/>
                </a:lnTo>
                <a:lnTo>
                  <a:pt x="1865257" y="0"/>
                </a:lnTo>
                <a:lnTo>
                  <a:pt x="1793882" y="79433"/>
                </a:lnTo>
                <a:cubicBezTo>
                  <a:pt x="1736067" y="159050"/>
                  <a:pt x="1694939" y="250706"/>
                  <a:pt x="1675140" y="349642"/>
                </a:cubicBezTo>
                <a:cubicBezTo>
                  <a:pt x="1866621" y="309201"/>
                  <a:pt x="2030172" y="197965"/>
                  <a:pt x="2134358" y="45955"/>
                </a:cubicBezTo>
                <a:lnTo>
                  <a:pt x="2157611" y="0"/>
                </a:lnTo>
                <a:lnTo>
                  <a:pt x="2313103" y="0"/>
                </a:lnTo>
                <a:lnTo>
                  <a:pt x="2258874" y="99096"/>
                </a:lnTo>
                <a:cubicBezTo>
                  <a:pt x="2129392" y="299632"/>
                  <a:pt x="1913691" y="443705"/>
                  <a:pt x="1661151" y="484784"/>
                </a:cubicBezTo>
                <a:lnTo>
                  <a:pt x="1661030" y="485964"/>
                </a:lnTo>
                <a:cubicBezTo>
                  <a:pt x="1655475" y="487004"/>
                  <a:pt x="1649900" y="487979"/>
                  <a:pt x="1644066" y="487548"/>
                </a:cubicBezTo>
                <a:cubicBezTo>
                  <a:pt x="1611457" y="493257"/>
                  <a:pt x="1578105" y="496322"/>
                  <a:pt x="1544239" y="496864"/>
                </a:cubicBezTo>
                <a:lnTo>
                  <a:pt x="1526331" y="498535"/>
                </a:lnTo>
                <a:lnTo>
                  <a:pt x="1526304" y="498027"/>
                </a:lnTo>
                <a:lnTo>
                  <a:pt x="1525782" y="498061"/>
                </a:lnTo>
                <a:cubicBezTo>
                  <a:pt x="1525190" y="494151"/>
                  <a:pt x="1525162" y="490228"/>
                  <a:pt x="1525162" y="486299"/>
                </a:cubicBezTo>
                <a:close/>
                <a:moveTo>
                  <a:pt x="1525161" y="2244520"/>
                </a:moveTo>
                <a:cubicBezTo>
                  <a:pt x="1525161" y="2238678"/>
                  <a:pt x="1525222" y="2232850"/>
                  <a:pt x="1526595" y="2227062"/>
                </a:cubicBezTo>
                <a:cubicBezTo>
                  <a:pt x="1526551" y="2194855"/>
                  <a:pt x="1529114" y="2163105"/>
                  <a:pt x="1534403" y="2132012"/>
                </a:cubicBezTo>
                <a:lnTo>
                  <a:pt x="1534969" y="2125135"/>
                </a:lnTo>
                <a:cubicBezTo>
                  <a:pt x="1535145" y="2125130"/>
                  <a:pt x="1535322" y="2125125"/>
                  <a:pt x="1535497" y="2125070"/>
                </a:cubicBezTo>
                <a:cubicBezTo>
                  <a:pt x="1588092" y="1762307"/>
                  <a:pt x="1882092" y="1473657"/>
                  <a:pt x="2257491" y="1412593"/>
                </a:cubicBezTo>
                <a:lnTo>
                  <a:pt x="2257613" y="1411413"/>
                </a:lnTo>
                <a:cubicBezTo>
                  <a:pt x="2263167" y="1410375"/>
                  <a:pt x="2268741" y="1409399"/>
                  <a:pt x="2274574" y="1409831"/>
                </a:cubicBezTo>
                <a:cubicBezTo>
                  <a:pt x="2307195" y="1404118"/>
                  <a:pt x="2340559" y="1401053"/>
                  <a:pt x="2374437" y="1400511"/>
                </a:cubicBezTo>
                <a:lnTo>
                  <a:pt x="2392313" y="1398843"/>
                </a:lnTo>
                <a:lnTo>
                  <a:pt x="2392341" y="1399351"/>
                </a:lnTo>
                <a:lnTo>
                  <a:pt x="2392861" y="1399317"/>
                </a:lnTo>
                <a:lnTo>
                  <a:pt x="2393483" y="1411078"/>
                </a:lnTo>
                <a:cubicBezTo>
                  <a:pt x="2393483" y="1416918"/>
                  <a:pt x="2393421" y="1422743"/>
                  <a:pt x="2392048" y="1428529"/>
                </a:cubicBezTo>
                <a:cubicBezTo>
                  <a:pt x="2392092" y="1460743"/>
                  <a:pt x="2389530" y="1492501"/>
                  <a:pt x="2384237" y="1523599"/>
                </a:cubicBezTo>
                <a:lnTo>
                  <a:pt x="2383674" y="1530463"/>
                </a:lnTo>
                <a:cubicBezTo>
                  <a:pt x="2383497" y="1530468"/>
                  <a:pt x="2383321" y="1530472"/>
                  <a:pt x="2383145" y="1530527"/>
                </a:cubicBezTo>
                <a:cubicBezTo>
                  <a:pt x="2330551" y="1893288"/>
                  <a:pt x="2036552" y="2181939"/>
                  <a:pt x="1661151" y="2243004"/>
                </a:cubicBezTo>
                <a:lnTo>
                  <a:pt x="1661030" y="2244184"/>
                </a:lnTo>
                <a:cubicBezTo>
                  <a:pt x="1655475" y="2245223"/>
                  <a:pt x="1649900" y="2246198"/>
                  <a:pt x="1644066" y="2245767"/>
                </a:cubicBezTo>
                <a:cubicBezTo>
                  <a:pt x="1611457" y="2251477"/>
                  <a:pt x="1578105" y="2254542"/>
                  <a:pt x="1544238" y="2255084"/>
                </a:cubicBezTo>
                <a:lnTo>
                  <a:pt x="1526331" y="2256755"/>
                </a:lnTo>
                <a:lnTo>
                  <a:pt x="1526304" y="2256246"/>
                </a:lnTo>
                <a:lnTo>
                  <a:pt x="1525782" y="2256280"/>
                </a:lnTo>
                <a:cubicBezTo>
                  <a:pt x="1525190" y="2252372"/>
                  <a:pt x="1525161" y="2248449"/>
                  <a:pt x="1525161" y="2244520"/>
                </a:cubicBezTo>
                <a:close/>
                <a:moveTo>
                  <a:pt x="785360" y="1223782"/>
                </a:moveTo>
                <a:cubicBezTo>
                  <a:pt x="1073241" y="1162499"/>
                  <a:pt x="1297991" y="939930"/>
                  <a:pt x="1353724" y="659222"/>
                </a:cubicBezTo>
                <a:cubicBezTo>
                  <a:pt x="1065844" y="720505"/>
                  <a:pt x="841092" y="943074"/>
                  <a:pt x="785360" y="1223782"/>
                </a:cubicBezTo>
                <a:close/>
                <a:moveTo>
                  <a:pt x="785360" y="1547735"/>
                </a:moveTo>
                <a:cubicBezTo>
                  <a:pt x="841093" y="1826239"/>
                  <a:pt x="1065843" y="2047060"/>
                  <a:pt x="1353724" y="2107862"/>
                </a:cubicBezTo>
                <a:cubicBezTo>
                  <a:pt x="1297992" y="1829358"/>
                  <a:pt x="1073241" y="1608537"/>
                  <a:pt x="785360" y="1547735"/>
                </a:cubicBezTo>
                <a:close/>
                <a:moveTo>
                  <a:pt x="785360" y="2982001"/>
                </a:moveTo>
                <a:cubicBezTo>
                  <a:pt x="1073241" y="2920718"/>
                  <a:pt x="1297991" y="2698150"/>
                  <a:pt x="1353724" y="2417442"/>
                </a:cubicBezTo>
                <a:cubicBezTo>
                  <a:pt x="1065843" y="2478725"/>
                  <a:pt x="841092" y="2701294"/>
                  <a:pt x="785360" y="2982001"/>
                </a:cubicBezTo>
                <a:close/>
                <a:moveTo>
                  <a:pt x="715762" y="0"/>
                </a:moveTo>
                <a:lnTo>
                  <a:pt x="871255" y="0"/>
                </a:lnTo>
                <a:lnTo>
                  <a:pt x="894508" y="45955"/>
                </a:lnTo>
                <a:cubicBezTo>
                  <a:pt x="998693" y="197966"/>
                  <a:pt x="1162244" y="309201"/>
                  <a:pt x="1353724" y="349642"/>
                </a:cubicBezTo>
                <a:cubicBezTo>
                  <a:pt x="1333926" y="250706"/>
                  <a:pt x="1292798" y="159050"/>
                  <a:pt x="1234983" y="79433"/>
                </a:cubicBezTo>
                <a:lnTo>
                  <a:pt x="1163608" y="0"/>
                </a:lnTo>
                <a:lnTo>
                  <a:pt x="1339748" y="0"/>
                </a:lnTo>
                <a:lnTo>
                  <a:pt x="1405271" y="100280"/>
                </a:lnTo>
                <a:cubicBezTo>
                  <a:pt x="1449334" y="182140"/>
                  <a:pt x="1479609" y="271960"/>
                  <a:pt x="1493366" y="366850"/>
                </a:cubicBezTo>
                <a:cubicBezTo>
                  <a:pt x="1493542" y="366905"/>
                  <a:pt x="1493719" y="366910"/>
                  <a:pt x="1493895" y="366914"/>
                </a:cubicBezTo>
                <a:lnTo>
                  <a:pt x="1494460" y="373792"/>
                </a:lnTo>
                <a:cubicBezTo>
                  <a:pt x="1499750" y="404884"/>
                  <a:pt x="1502312" y="436636"/>
                  <a:pt x="1502268" y="468842"/>
                </a:cubicBezTo>
                <a:cubicBezTo>
                  <a:pt x="1503641" y="474631"/>
                  <a:pt x="1503703" y="480458"/>
                  <a:pt x="1503703" y="486299"/>
                </a:cubicBezTo>
                <a:cubicBezTo>
                  <a:pt x="1503703" y="490229"/>
                  <a:pt x="1503674" y="494151"/>
                  <a:pt x="1503082" y="498061"/>
                </a:cubicBezTo>
                <a:lnTo>
                  <a:pt x="1502560" y="498027"/>
                </a:lnTo>
                <a:lnTo>
                  <a:pt x="1502533" y="498535"/>
                </a:lnTo>
                <a:lnTo>
                  <a:pt x="1484625" y="496864"/>
                </a:lnTo>
                <a:cubicBezTo>
                  <a:pt x="1450758" y="496322"/>
                  <a:pt x="1417408" y="493257"/>
                  <a:pt x="1384798" y="487548"/>
                </a:cubicBezTo>
                <a:cubicBezTo>
                  <a:pt x="1378964" y="487979"/>
                  <a:pt x="1373389" y="487004"/>
                  <a:pt x="1367833" y="485964"/>
                </a:cubicBezTo>
                <a:lnTo>
                  <a:pt x="1367712" y="484784"/>
                </a:lnTo>
                <a:cubicBezTo>
                  <a:pt x="1115174" y="443705"/>
                  <a:pt x="899474" y="299632"/>
                  <a:pt x="769992" y="99096"/>
                </a:cubicBezTo>
                <a:close/>
                <a:moveTo>
                  <a:pt x="637843" y="3089525"/>
                </a:moveTo>
                <a:lnTo>
                  <a:pt x="644623" y="3006343"/>
                </a:lnTo>
                <a:lnTo>
                  <a:pt x="645189" y="2999411"/>
                </a:lnTo>
                <a:cubicBezTo>
                  <a:pt x="645364" y="2999406"/>
                  <a:pt x="645542" y="2999401"/>
                  <a:pt x="645717" y="2999346"/>
                </a:cubicBezTo>
                <a:cubicBezTo>
                  <a:pt x="698313" y="2633713"/>
                  <a:pt x="992312" y="2342777"/>
                  <a:pt x="1367711" y="2281230"/>
                </a:cubicBezTo>
                <a:lnTo>
                  <a:pt x="1367833" y="2280040"/>
                </a:lnTo>
                <a:cubicBezTo>
                  <a:pt x="1373387" y="2278993"/>
                  <a:pt x="1378961" y="2278011"/>
                  <a:pt x="1384794" y="2278445"/>
                </a:cubicBezTo>
                <a:cubicBezTo>
                  <a:pt x="1417415" y="2272687"/>
                  <a:pt x="1450779" y="2269598"/>
                  <a:pt x="1484657" y="2269052"/>
                </a:cubicBezTo>
                <a:lnTo>
                  <a:pt x="1502533" y="2267371"/>
                </a:lnTo>
                <a:lnTo>
                  <a:pt x="1502560" y="2267882"/>
                </a:lnTo>
                <a:lnTo>
                  <a:pt x="1503081" y="2267848"/>
                </a:lnTo>
                <a:lnTo>
                  <a:pt x="1503703" y="2279702"/>
                </a:lnTo>
                <a:cubicBezTo>
                  <a:pt x="1503703" y="2285589"/>
                  <a:pt x="1503641" y="2291461"/>
                  <a:pt x="1502268" y="2297292"/>
                </a:cubicBezTo>
                <a:cubicBezTo>
                  <a:pt x="1502312" y="2329761"/>
                  <a:pt x="1499749" y="2361770"/>
                  <a:pt x="1494457" y="2393114"/>
                </a:cubicBezTo>
                <a:lnTo>
                  <a:pt x="1493894" y="2400032"/>
                </a:lnTo>
                <a:cubicBezTo>
                  <a:pt x="1493716" y="2400037"/>
                  <a:pt x="1493541" y="2400042"/>
                  <a:pt x="1493365" y="2400097"/>
                </a:cubicBezTo>
                <a:cubicBezTo>
                  <a:pt x="1447346" y="2720025"/>
                  <a:pt x="1216500" y="2982764"/>
                  <a:pt x="908018" y="3084683"/>
                </a:cubicBezTo>
                <a:lnTo>
                  <a:pt x="888285" y="3089525"/>
                </a:lnTo>
                <a:close/>
                <a:moveTo>
                  <a:pt x="635382" y="1361522"/>
                </a:moveTo>
                <a:cubicBezTo>
                  <a:pt x="635382" y="1355634"/>
                  <a:pt x="635442" y="1349760"/>
                  <a:pt x="636815" y="1343926"/>
                </a:cubicBezTo>
                <a:cubicBezTo>
                  <a:pt x="636771" y="1311465"/>
                  <a:pt x="639334" y="1279462"/>
                  <a:pt x="644623" y="1248124"/>
                </a:cubicBezTo>
                <a:lnTo>
                  <a:pt x="645189" y="1241192"/>
                </a:lnTo>
                <a:cubicBezTo>
                  <a:pt x="645365" y="1241187"/>
                  <a:pt x="645543" y="1241182"/>
                  <a:pt x="645717" y="1241127"/>
                </a:cubicBezTo>
                <a:cubicBezTo>
                  <a:pt x="698313" y="875493"/>
                  <a:pt x="992312" y="584557"/>
                  <a:pt x="1367711" y="523010"/>
                </a:cubicBezTo>
                <a:lnTo>
                  <a:pt x="1367833" y="521820"/>
                </a:lnTo>
                <a:cubicBezTo>
                  <a:pt x="1373387" y="520774"/>
                  <a:pt x="1378961" y="519792"/>
                  <a:pt x="1384794" y="520226"/>
                </a:cubicBezTo>
                <a:cubicBezTo>
                  <a:pt x="1417415" y="514468"/>
                  <a:pt x="1450779" y="511379"/>
                  <a:pt x="1484657" y="510833"/>
                </a:cubicBezTo>
                <a:lnTo>
                  <a:pt x="1502533" y="509151"/>
                </a:lnTo>
                <a:lnTo>
                  <a:pt x="1502560" y="509663"/>
                </a:lnTo>
                <a:lnTo>
                  <a:pt x="1503081" y="509629"/>
                </a:lnTo>
                <a:lnTo>
                  <a:pt x="1503703" y="521483"/>
                </a:lnTo>
                <a:cubicBezTo>
                  <a:pt x="1503703" y="527369"/>
                  <a:pt x="1503641" y="533241"/>
                  <a:pt x="1502268" y="539073"/>
                </a:cubicBezTo>
                <a:cubicBezTo>
                  <a:pt x="1502312" y="571542"/>
                  <a:pt x="1499749" y="603550"/>
                  <a:pt x="1494457" y="634895"/>
                </a:cubicBezTo>
                <a:lnTo>
                  <a:pt x="1493894" y="641812"/>
                </a:lnTo>
                <a:cubicBezTo>
                  <a:pt x="1493716" y="641818"/>
                  <a:pt x="1493541" y="641823"/>
                  <a:pt x="1493365" y="641878"/>
                </a:cubicBezTo>
                <a:cubicBezTo>
                  <a:pt x="1440771" y="1007510"/>
                  <a:pt x="1146772" y="1298446"/>
                  <a:pt x="771371" y="1359994"/>
                </a:cubicBezTo>
                <a:lnTo>
                  <a:pt x="771250" y="1361184"/>
                </a:lnTo>
                <a:cubicBezTo>
                  <a:pt x="765695" y="1362231"/>
                  <a:pt x="760120" y="1363214"/>
                  <a:pt x="754286" y="1362780"/>
                </a:cubicBezTo>
                <a:cubicBezTo>
                  <a:pt x="721677" y="1368535"/>
                  <a:pt x="688326" y="1371623"/>
                  <a:pt x="654458" y="1372169"/>
                </a:cubicBezTo>
                <a:lnTo>
                  <a:pt x="636551" y="1373854"/>
                </a:lnTo>
                <a:lnTo>
                  <a:pt x="636524" y="1373341"/>
                </a:lnTo>
                <a:lnTo>
                  <a:pt x="636002" y="1373376"/>
                </a:lnTo>
                <a:cubicBezTo>
                  <a:pt x="635410" y="1369436"/>
                  <a:pt x="635382" y="1365482"/>
                  <a:pt x="635382" y="1361522"/>
                </a:cubicBezTo>
                <a:close/>
                <a:moveTo>
                  <a:pt x="635382" y="1411078"/>
                </a:moveTo>
                <a:lnTo>
                  <a:pt x="636003" y="1399317"/>
                </a:lnTo>
                <a:lnTo>
                  <a:pt x="636524" y="1399351"/>
                </a:lnTo>
                <a:lnTo>
                  <a:pt x="636551" y="1398843"/>
                </a:lnTo>
                <a:lnTo>
                  <a:pt x="654426" y="1400511"/>
                </a:lnTo>
                <a:cubicBezTo>
                  <a:pt x="688306" y="1401053"/>
                  <a:pt x="721668" y="1404118"/>
                  <a:pt x="754290" y="1409831"/>
                </a:cubicBezTo>
                <a:cubicBezTo>
                  <a:pt x="760124" y="1409399"/>
                  <a:pt x="765697" y="1410375"/>
                  <a:pt x="771250" y="1411413"/>
                </a:cubicBezTo>
                <a:lnTo>
                  <a:pt x="771372" y="1412593"/>
                </a:lnTo>
                <a:cubicBezTo>
                  <a:pt x="1146772" y="1473657"/>
                  <a:pt x="1440771" y="1762307"/>
                  <a:pt x="1493366" y="2125070"/>
                </a:cubicBezTo>
                <a:cubicBezTo>
                  <a:pt x="1493542" y="2125125"/>
                  <a:pt x="1493718" y="2125130"/>
                  <a:pt x="1493895" y="2125135"/>
                </a:cubicBezTo>
                <a:lnTo>
                  <a:pt x="1494460" y="2132012"/>
                </a:lnTo>
                <a:cubicBezTo>
                  <a:pt x="1499750" y="2163105"/>
                  <a:pt x="1502312" y="2194855"/>
                  <a:pt x="1502268" y="2227062"/>
                </a:cubicBezTo>
                <a:cubicBezTo>
                  <a:pt x="1503641" y="2232850"/>
                  <a:pt x="1503703" y="2238678"/>
                  <a:pt x="1503703" y="2244520"/>
                </a:cubicBezTo>
                <a:cubicBezTo>
                  <a:pt x="1503703" y="2248449"/>
                  <a:pt x="1503674" y="2252372"/>
                  <a:pt x="1503082" y="2256280"/>
                </a:cubicBezTo>
                <a:lnTo>
                  <a:pt x="1502560" y="2256246"/>
                </a:lnTo>
                <a:lnTo>
                  <a:pt x="1502533" y="2256755"/>
                </a:lnTo>
                <a:lnTo>
                  <a:pt x="1484625" y="2255084"/>
                </a:lnTo>
                <a:cubicBezTo>
                  <a:pt x="1450758" y="2254542"/>
                  <a:pt x="1417407" y="2251477"/>
                  <a:pt x="1384798" y="2245767"/>
                </a:cubicBezTo>
                <a:cubicBezTo>
                  <a:pt x="1378964" y="2246198"/>
                  <a:pt x="1373389" y="2245223"/>
                  <a:pt x="1367833" y="2244184"/>
                </a:cubicBezTo>
                <a:lnTo>
                  <a:pt x="1367712" y="2243004"/>
                </a:lnTo>
                <a:cubicBezTo>
                  <a:pt x="992312" y="2181939"/>
                  <a:pt x="698313" y="1893288"/>
                  <a:pt x="645718" y="1530527"/>
                </a:cubicBezTo>
                <a:cubicBezTo>
                  <a:pt x="645544" y="1530472"/>
                  <a:pt x="645367" y="1530468"/>
                  <a:pt x="645190" y="1530463"/>
                </a:cubicBezTo>
                <a:lnTo>
                  <a:pt x="644626" y="1523599"/>
                </a:lnTo>
                <a:cubicBezTo>
                  <a:pt x="639335" y="1492501"/>
                  <a:pt x="636771" y="1460743"/>
                  <a:pt x="636815" y="1428529"/>
                </a:cubicBezTo>
                <a:cubicBezTo>
                  <a:pt x="635442" y="1422743"/>
                  <a:pt x="635382" y="1416918"/>
                  <a:pt x="635382" y="1411078"/>
                </a:cubicBezTo>
                <a:close/>
                <a:moveTo>
                  <a:pt x="0" y="120584"/>
                </a:moveTo>
                <a:lnTo>
                  <a:pt x="0" y="0"/>
                </a:lnTo>
                <a:lnTo>
                  <a:pt x="95071" y="0"/>
                </a:lnTo>
                <a:lnTo>
                  <a:pt x="23697" y="79433"/>
                </a:lnTo>
                <a:close/>
                <a:moveTo>
                  <a:pt x="0" y="459154"/>
                </a:moveTo>
                <a:lnTo>
                  <a:pt x="0" y="322913"/>
                </a:lnTo>
                <a:lnTo>
                  <a:pt x="85961" y="286715"/>
                </a:lnTo>
                <a:cubicBezTo>
                  <a:pt x="198873" y="230513"/>
                  <a:pt x="294715" y="147295"/>
                  <a:pt x="364172" y="45955"/>
                </a:cubicBezTo>
                <a:lnTo>
                  <a:pt x="387426" y="0"/>
                </a:lnTo>
                <a:lnTo>
                  <a:pt x="542918" y="0"/>
                </a:lnTo>
                <a:lnTo>
                  <a:pt x="488688" y="99096"/>
                </a:lnTo>
                <a:cubicBezTo>
                  <a:pt x="380786" y="266209"/>
                  <a:pt x="213011" y="394112"/>
                  <a:pt x="13938" y="455878"/>
                </a:cubicBezTo>
                <a:close/>
                <a:moveTo>
                  <a:pt x="0" y="1108862"/>
                </a:moveTo>
                <a:lnTo>
                  <a:pt x="0" y="893255"/>
                </a:lnTo>
                <a:lnTo>
                  <a:pt x="33376" y="945052"/>
                </a:lnTo>
                <a:cubicBezTo>
                  <a:pt x="138130" y="1084176"/>
                  <a:pt x="293395" y="1185481"/>
                  <a:pt x="473320" y="1223782"/>
                </a:cubicBezTo>
                <a:cubicBezTo>
                  <a:pt x="424556" y="978162"/>
                  <a:pt x="246384" y="777056"/>
                  <a:pt x="9746" y="689563"/>
                </a:cubicBezTo>
                <a:lnTo>
                  <a:pt x="0" y="686740"/>
                </a:lnTo>
                <a:lnTo>
                  <a:pt x="0" y="549764"/>
                </a:lnTo>
                <a:lnTo>
                  <a:pt x="27617" y="556541"/>
                </a:lnTo>
                <a:cubicBezTo>
                  <a:pt x="336096" y="658459"/>
                  <a:pt x="566943" y="921197"/>
                  <a:pt x="612962" y="1241127"/>
                </a:cubicBezTo>
                <a:cubicBezTo>
                  <a:pt x="613138" y="1241182"/>
                  <a:pt x="613315" y="1241187"/>
                  <a:pt x="613492" y="1241192"/>
                </a:cubicBezTo>
                <a:lnTo>
                  <a:pt x="614057" y="1248124"/>
                </a:lnTo>
                <a:cubicBezTo>
                  <a:pt x="619347" y="1279462"/>
                  <a:pt x="621909" y="1311465"/>
                  <a:pt x="621865" y="1343926"/>
                </a:cubicBezTo>
                <a:cubicBezTo>
                  <a:pt x="623237" y="1349760"/>
                  <a:pt x="623299" y="1355634"/>
                  <a:pt x="623299" y="1361522"/>
                </a:cubicBezTo>
                <a:cubicBezTo>
                  <a:pt x="623299" y="1365482"/>
                  <a:pt x="623271" y="1369436"/>
                  <a:pt x="622679" y="1373376"/>
                </a:cubicBezTo>
                <a:lnTo>
                  <a:pt x="622157" y="1373341"/>
                </a:lnTo>
                <a:lnTo>
                  <a:pt x="622129" y="1373854"/>
                </a:lnTo>
                <a:lnTo>
                  <a:pt x="604221" y="1372169"/>
                </a:lnTo>
                <a:cubicBezTo>
                  <a:pt x="570354" y="1371623"/>
                  <a:pt x="537004" y="1368535"/>
                  <a:pt x="504394" y="1362780"/>
                </a:cubicBezTo>
                <a:cubicBezTo>
                  <a:pt x="498560" y="1363214"/>
                  <a:pt x="492985" y="1362231"/>
                  <a:pt x="487429" y="1361184"/>
                </a:cubicBezTo>
                <a:lnTo>
                  <a:pt x="487308" y="1359994"/>
                </a:lnTo>
                <a:cubicBezTo>
                  <a:pt x="299609" y="1329221"/>
                  <a:pt x="132258" y="1241100"/>
                  <a:pt x="5260" y="1114967"/>
                </a:cubicBezTo>
                <a:close/>
                <a:moveTo>
                  <a:pt x="0" y="2216459"/>
                </a:moveTo>
                <a:lnTo>
                  <a:pt x="0" y="2080559"/>
                </a:lnTo>
                <a:lnTo>
                  <a:pt x="9744" y="2077760"/>
                </a:lnTo>
                <a:cubicBezTo>
                  <a:pt x="246382" y="1990953"/>
                  <a:pt x="424553" y="1791426"/>
                  <a:pt x="473318" y="1547735"/>
                </a:cubicBezTo>
                <a:cubicBezTo>
                  <a:pt x="293393" y="1585736"/>
                  <a:pt x="138127" y="1686244"/>
                  <a:pt x="33374" y="1824276"/>
                </a:cubicBezTo>
                <a:lnTo>
                  <a:pt x="0" y="1875663"/>
                </a:lnTo>
                <a:lnTo>
                  <a:pt x="0" y="1661750"/>
                </a:lnTo>
                <a:lnTo>
                  <a:pt x="5257" y="1655695"/>
                </a:lnTo>
                <a:cubicBezTo>
                  <a:pt x="132256" y="1530554"/>
                  <a:pt x="299606" y="1443125"/>
                  <a:pt x="487305" y="1412593"/>
                </a:cubicBezTo>
                <a:lnTo>
                  <a:pt x="487427" y="1411413"/>
                </a:lnTo>
                <a:cubicBezTo>
                  <a:pt x="492981" y="1410375"/>
                  <a:pt x="498555" y="1409399"/>
                  <a:pt x="504388" y="1409831"/>
                </a:cubicBezTo>
                <a:cubicBezTo>
                  <a:pt x="537009" y="1404118"/>
                  <a:pt x="570373" y="1401053"/>
                  <a:pt x="604251" y="1400511"/>
                </a:cubicBezTo>
                <a:lnTo>
                  <a:pt x="622127" y="1398843"/>
                </a:lnTo>
                <a:lnTo>
                  <a:pt x="622154" y="1399351"/>
                </a:lnTo>
                <a:lnTo>
                  <a:pt x="622675" y="1399317"/>
                </a:lnTo>
                <a:lnTo>
                  <a:pt x="623297" y="1411078"/>
                </a:lnTo>
                <a:cubicBezTo>
                  <a:pt x="623297" y="1416918"/>
                  <a:pt x="623235" y="1422743"/>
                  <a:pt x="621863" y="1428529"/>
                </a:cubicBezTo>
                <a:cubicBezTo>
                  <a:pt x="621907" y="1460743"/>
                  <a:pt x="619344" y="1492501"/>
                  <a:pt x="614051" y="1523599"/>
                </a:cubicBezTo>
                <a:lnTo>
                  <a:pt x="613488" y="1530463"/>
                </a:lnTo>
                <a:cubicBezTo>
                  <a:pt x="613311" y="1530468"/>
                  <a:pt x="613135" y="1530472"/>
                  <a:pt x="612959" y="1530527"/>
                </a:cubicBezTo>
                <a:cubicBezTo>
                  <a:pt x="566940" y="1847943"/>
                  <a:pt x="336094" y="2108619"/>
                  <a:pt x="27613" y="2209736"/>
                </a:cubicBezTo>
                <a:close/>
                <a:moveTo>
                  <a:pt x="0" y="2867081"/>
                </a:moveTo>
                <a:lnTo>
                  <a:pt x="0" y="2651475"/>
                </a:lnTo>
                <a:lnTo>
                  <a:pt x="33376" y="2703272"/>
                </a:lnTo>
                <a:cubicBezTo>
                  <a:pt x="138130" y="2842396"/>
                  <a:pt x="293395" y="2943700"/>
                  <a:pt x="473320" y="2982001"/>
                </a:cubicBezTo>
                <a:cubicBezTo>
                  <a:pt x="424556" y="2736382"/>
                  <a:pt x="246384" y="2535275"/>
                  <a:pt x="9746" y="2447782"/>
                </a:cubicBezTo>
                <a:lnTo>
                  <a:pt x="0" y="2444960"/>
                </a:lnTo>
                <a:lnTo>
                  <a:pt x="0" y="2307984"/>
                </a:lnTo>
                <a:lnTo>
                  <a:pt x="27617" y="2314760"/>
                </a:lnTo>
                <a:cubicBezTo>
                  <a:pt x="336096" y="2416678"/>
                  <a:pt x="566943" y="2679417"/>
                  <a:pt x="612962" y="2999346"/>
                </a:cubicBezTo>
                <a:cubicBezTo>
                  <a:pt x="613138" y="2999401"/>
                  <a:pt x="613315" y="2999406"/>
                  <a:pt x="613492" y="2999411"/>
                </a:cubicBezTo>
                <a:lnTo>
                  <a:pt x="614056" y="3006343"/>
                </a:lnTo>
                <a:lnTo>
                  <a:pt x="620836" y="3089525"/>
                </a:lnTo>
                <a:lnTo>
                  <a:pt x="370396" y="3089525"/>
                </a:lnTo>
                <a:lnTo>
                  <a:pt x="350661" y="3084682"/>
                </a:lnTo>
                <a:cubicBezTo>
                  <a:pt x="218455" y="3041003"/>
                  <a:pt x="100509" y="2967785"/>
                  <a:pt x="5260" y="2873187"/>
                </a:cubicBez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3164851" y="965864"/>
            <a:ext cx="5255249" cy="3450370"/>
          </a:xfrm>
        </p:spPr>
        <p:txBody>
          <a:bodyPr anchor="b">
            <a:normAutofit/>
          </a:bodyPr>
          <a:lstStyle/>
          <a:p>
            <a:pPr>
              <a:buFont typeface="Wingdings" panose="05000000000000000000" pitchFamily="2" charset="2"/>
              <a:buChar char="ü"/>
            </a:pPr>
            <a:r>
              <a:rPr lang="en-US" sz="1700" dirty="0">
                <a:solidFill>
                  <a:srgbClr val="FFFFFF"/>
                </a:solidFill>
              </a:rPr>
              <a:t>• Reduces taxable value of owner-occupied homes</a:t>
            </a:r>
          </a:p>
          <a:p>
            <a:pPr>
              <a:buFont typeface="Wingdings" panose="05000000000000000000" pitchFamily="2" charset="2"/>
              <a:buChar char="ü"/>
            </a:pPr>
            <a:r>
              <a:rPr lang="en-US" sz="1700" dirty="0">
                <a:solidFill>
                  <a:srgbClr val="FFFFFF"/>
                </a:solidFill>
              </a:rPr>
              <a:t>• 5%-35% available under CGS § 12-81oo</a:t>
            </a:r>
          </a:p>
          <a:p>
            <a:pPr>
              <a:buFont typeface="Wingdings" panose="05000000000000000000" pitchFamily="2" charset="2"/>
              <a:buChar char="ü"/>
            </a:pPr>
            <a:r>
              <a:rPr lang="en-US" sz="1700" dirty="0">
                <a:solidFill>
                  <a:srgbClr val="FFFFFF"/>
                </a:solidFill>
              </a:rPr>
              <a:t>• Potential future $50k flat exemption</a:t>
            </a:r>
          </a:p>
          <a:p>
            <a:pPr>
              <a:buFont typeface="Wingdings" panose="05000000000000000000" pitchFamily="2" charset="2"/>
              <a:buChar char="ü"/>
            </a:pPr>
            <a:endParaRPr lang="en-US" sz="1700" dirty="0">
              <a:solidFill>
                <a:srgbClr val="FF0000"/>
              </a:solidFill>
            </a:endParaRPr>
          </a:p>
        </p:txBody>
      </p:sp>
      <p:cxnSp>
        <p:nvCxnSpPr>
          <p:cNvPr id="14" name="Straight Connector 13">
            <a:extLst>
              <a:ext uri="{FF2B5EF4-FFF2-40B4-BE49-F238E27FC236}">
                <a16:creationId xmlns:a16="http://schemas.microsoft.com/office/drawing/2014/main" id="{99237721-19CF-41B1-AA0A-E1E1A8282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43237" y="4576004"/>
            <a:ext cx="3429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48FFC9-FBC6-668E-8E73-FBCC4ED2845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C981B96F-A012-B90B-138E-9B97FDF16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A3A89C-1EA8-8E66-A720-A8638CED1F44}"/>
              </a:ext>
            </a:extLst>
          </p:cNvPr>
          <p:cNvSpPr>
            <a:spLocks noGrp="1"/>
          </p:cNvSpPr>
          <p:nvPr>
            <p:ph type="title"/>
          </p:nvPr>
        </p:nvSpPr>
        <p:spPr>
          <a:xfrm>
            <a:off x="482601" y="643467"/>
            <a:ext cx="2561709" cy="5571066"/>
          </a:xfrm>
        </p:spPr>
        <p:txBody>
          <a:bodyPr>
            <a:normAutofit/>
          </a:bodyPr>
          <a:lstStyle/>
          <a:p>
            <a:r>
              <a:rPr lang="en-US">
                <a:solidFill>
                  <a:srgbClr val="FFFFFF"/>
                </a:solidFill>
              </a:rPr>
              <a:t>Policy Design Options</a:t>
            </a:r>
          </a:p>
        </p:txBody>
      </p:sp>
      <p:graphicFrame>
        <p:nvGraphicFramePr>
          <p:cNvPr id="5" name="Content Placeholder 2">
            <a:extLst>
              <a:ext uri="{FF2B5EF4-FFF2-40B4-BE49-F238E27FC236}">
                <a16:creationId xmlns:a16="http://schemas.microsoft.com/office/drawing/2014/main" id="{4AEBA2BD-0633-9CDD-2E13-3F8C9AB5E10C}"/>
              </a:ext>
            </a:extLst>
          </p:cNvPr>
          <p:cNvGraphicFramePr>
            <a:graphicFrameLocks noGrp="1"/>
          </p:cNvGraphicFramePr>
          <p:nvPr>
            <p:ph idx="1"/>
            <p:extLst>
              <p:ext uri="{D42A27DB-BD31-4B8C-83A1-F6EECF244321}">
                <p14:modId xmlns:p14="http://schemas.microsoft.com/office/powerpoint/2010/main" val="2589282555"/>
              </p:ext>
            </p:extLst>
          </p:nvPr>
        </p:nvGraphicFramePr>
        <p:xfrm>
          <a:off x="4202906" y="954088"/>
          <a:ext cx="4231481" cy="5327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5272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E141FC-C8D6-44ED-2E34-5809E77E15A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60F039C-FC7E-AA7F-FF98-1637E267E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4F254-5B22-046F-8C94-A3CE7153F50B}"/>
              </a:ext>
            </a:extLst>
          </p:cNvPr>
          <p:cNvSpPr>
            <a:spLocks noGrp="1"/>
          </p:cNvSpPr>
          <p:nvPr>
            <p:ph type="title"/>
          </p:nvPr>
        </p:nvSpPr>
        <p:spPr>
          <a:xfrm>
            <a:off x="6097404" y="643467"/>
            <a:ext cx="2604756" cy="5571066"/>
          </a:xfrm>
        </p:spPr>
        <p:txBody>
          <a:bodyPr>
            <a:normAutofit/>
          </a:bodyPr>
          <a:lstStyle/>
          <a:p>
            <a:r>
              <a:rPr lang="en-US" dirty="0"/>
              <a:t>Factors to consider</a:t>
            </a:r>
            <a:endParaRPr dirty="0"/>
          </a:p>
        </p:txBody>
      </p:sp>
      <p:cxnSp>
        <p:nvCxnSpPr>
          <p:cNvPr id="11" name="Straight Connector 10">
            <a:extLst>
              <a:ext uri="{FF2B5EF4-FFF2-40B4-BE49-F238E27FC236}">
                <a16:creationId xmlns:a16="http://schemas.microsoft.com/office/drawing/2014/main" id="{0CB821BF-55BE-D37E-2064-29C1DD98F9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90097"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B7A2636-9BB2-561E-559E-0C4A959BB92A}"/>
              </a:ext>
            </a:extLst>
          </p:cNvPr>
          <p:cNvGraphicFramePr>
            <a:graphicFrameLocks noGrp="1"/>
          </p:cNvGraphicFramePr>
          <p:nvPr>
            <p:ph idx="1"/>
            <p:extLst>
              <p:ext uri="{D42A27DB-BD31-4B8C-83A1-F6EECF244321}">
                <p14:modId xmlns:p14="http://schemas.microsoft.com/office/powerpoint/2010/main" val="660253984"/>
              </p:ext>
            </p:extLst>
          </p:nvPr>
        </p:nvGraphicFramePr>
        <p:xfrm>
          <a:off x="707231" y="933450"/>
          <a:ext cx="4947047" cy="4941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5725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0F06EC-BC10-E34B-4967-2F25FDE1A848}"/>
              </a:ext>
            </a:extLst>
          </p:cNvPr>
          <p:cNvSpPr txBox="1"/>
          <p:nvPr/>
        </p:nvSpPr>
        <p:spPr>
          <a:xfrm>
            <a:off x="530578" y="1467556"/>
            <a:ext cx="8613422" cy="1200329"/>
          </a:xfrm>
          <a:prstGeom prst="rect">
            <a:avLst/>
          </a:prstGeom>
          <a:noFill/>
        </p:spPr>
        <p:txBody>
          <a:bodyPr wrap="square" rtlCol="0">
            <a:spAutoFit/>
          </a:bodyPr>
          <a:lstStyle/>
          <a:p>
            <a:pPr fontAlgn="base"/>
            <a:r>
              <a:rPr lang="en-US" b="1" dirty="0"/>
              <a:t>Using the 52% owner-occupancy assumption, approximately $1.393 billion of residential assessed value is used as the </a:t>
            </a:r>
            <a:r>
              <a:rPr lang="en-US" b="1" u="sng" dirty="0"/>
              <a:t>illustrative*</a:t>
            </a:r>
            <a:r>
              <a:rPr lang="en-US" b="1" dirty="0"/>
              <a:t> potentially eligible homestead base.</a:t>
            </a:r>
          </a:p>
          <a:p>
            <a:pPr fontAlgn="base"/>
            <a:endParaRPr lang="en-US" dirty="0"/>
          </a:p>
        </p:txBody>
      </p:sp>
      <p:pic>
        <p:nvPicPr>
          <p:cNvPr id="4" name="Picture 3">
            <a:extLst>
              <a:ext uri="{FF2B5EF4-FFF2-40B4-BE49-F238E27FC236}">
                <a16:creationId xmlns:a16="http://schemas.microsoft.com/office/drawing/2014/main" id="{FC090E87-999B-DE29-8B8D-B569ECF99A2A}"/>
              </a:ext>
            </a:extLst>
          </p:cNvPr>
          <p:cNvPicPr>
            <a:picLocks noChangeAspect="1"/>
          </p:cNvPicPr>
          <p:nvPr/>
        </p:nvPicPr>
        <p:blipFill>
          <a:blip r:embed="rId3"/>
          <a:stretch>
            <a:fillRect/>
          </a:stretch>
        </p:blipFill>
        <p:spPr>
          <a:xfrm>
            <a:off x="626657" y="2528712"/>
            <a:ext cx="7698773" cy="3132260"/>
          </a:xfrm>
          <a:prstGeom prst="rect">
            <a:avLst/>
          </a:prstGeom>
        </p:spPr>
      </p:pic>
      <p:sp>
        <p:nvSpPr>
          <p:cNvPr id="5" name="TextBox 4">
            <a:extLst>
              <a:ext uri="{FF2B5EF4-FFF2-40B4-BE49-F238E27FC236}">
                <a16:creationId xmlns:a16="http://schemas.microsoft.com/office/drawing/2014/main" id="{D250A96D-B547-3D6C-26E9-94B1E7A641E6}"/>
              </a:ext>
            </a:extLst>
          </p:cNvPr>
          <p:cNvSpPr txBox="1"/>
          <p:nvPr/>
        </p:nvSpPr>
        <p:spPr>
          <a:xfrm>
            <a:off x="1049867" y="5768623"/>
            <a:ext cx="6852355" cy="861774"/>
          </a:xfrm>
          <a:prstGeom prst="rect">
            <a:avLst/>
          </a:prstGeom>
          <a:noFill/>
        </p:spPr>
        <p:txBody>
          <a:bodyPr wrap="square" rtlCol="0">
            <a:spAutoFit/>
          </a:bodyPr>
          <a:lstStyle/>
          <a:p>
            <a:r>
              <a:rPr lang="en-US" dirty="0"/>
              <a:t>*</a:t>
            </a:r>
            <a:r>
              <a:rPr lang="en-US" sz="1600" dirty="0"/>
              <a:t>The 52% owner-occupancy assumption above is using 52% of the residential grand list for the examples. The owner-occupancy rate is measured by number of housing units owned, not the grand list value.</a:t>
            </a:r>
          </a:p>
        </p:txBody>
      </p:sp>
      <p:sp>
        <p:nvSpPr>
          <p:cNvPr id="7" name="TextBox 6">
            <a:extLst>
              <a:ext uri="{FF2B5EF4-FFF2-40B4-BE49-F238E27FC236}">
                <a16:creationId xmlns:a16="http://schemas.microsoft.com/office/drawing/2014/main" id="{DD5A547C-6DDC-E4B0-DC20-D8CFB582AA32}"/>
              </a:ext>
            </a:extLst>
          </p:cNvPr>
          <p:cNvSpPr txBox="1"/>
          <p:nvPr/>
        </p:nvSpPr>
        <p:spPr>
          <a:xfrm>
            <a:off x="776110" y="602315"/>
            <a:ext cx="7399866" cy="646331"/>
          </a:xfrm>
          <a:prstGeom prst="rect">
            <a:avLst/>
          </a:prstGeom>
          <a:noFill/>
        </p:spPr>
        <p:txBody>
          <a:bodyPr wrap="square">
            <a:spAutoFit/>
          </a:bodyPr>
          <a:lstStyle/>
          <a:p>
            <a:r>
              <a:rPr lang="en-US" sz="3600" b="1" i="0" dirty="0">
                <a:solidFill>
                  <a:srgbClr val="4F81BD"/>
                </a:solidFill>
                <a:effectLst/>
                <a:latin typeface="Tw Cen MT Condensed" panose="020B0606020104020203" pitchFamily="34" charset="0"/>
              </a:rPr>
              <a:t>FISCAL IMPACT – MANCHESTER ESTIMATES</a:t>
            </a:r>
            <a:endParaRPr lang="en-US" sz="3600" dirty="0">
              <a:latin typeface="Tw Cen MT Condensed" panose="020B0606020104020203" pitchFamily="34" charset="0"/>
            </a:endParaRPr>
          </a:p>
        </p:txBody>
      </p:sp>
    </p:spTree>
    <p:extLst>
      <p:ext uri="{BB962C8B-B14F-4D97-AF65-F5344CB8AC3E}">
        <p14:creationId xmlns:p14="http://schemas.microsoft.com/office/powerpoint/2010/main" val="3169993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2E8164-3261-E62E-790D-6580531F49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0F1031-BB40-D422-2550-FEDFD8C03E13}"/>
              </a:ext>
            </a:extLst>
          </p:cNvPr>
          <p:cNvSpPr>
            <a:spLocks noGrp="1"/>
          </p:cNvSpPr>
          <p:nvPr>
            <p:ph type="title"/>
          </p:nvPr>
        </p:nvSpPr>
        <p:spPr>
          <a:xfrm>
            <a:off x="638167" y="256032"/>
            <a:ext cx="6013704" cy="1499616"/>
          </a:xfrm>
        </p:spPr>
        <p:txBody>
          <a:bodyPr>
            <a:normAutofit/>
          </a:bodyPr>
          <a:lstStyle/>
          <a:p>
            <a:r>
              <a:rPr lang="en-US" sz="3600" dirty="0"/>
              <a:t>fiscal Impact-Existing Exemptions</a:t>
            </a:r>
          </a:p>
        </p:txBody>
      </p:sp>
      <p:pic>
        <p:nvPicPr>
          <p:cNvPr id="12" name="Content Placeholder 11">
            <a:extLst>
              <a:ext uri="{FF2B5EF4-FFF2-40B4-BE49-F238E27FC236}">
                <a16:creationId xmlns:a16="http://schemas.microsoft.com/office/drawing/2014/main" id="{F5FCF9CA-63D9-B5B1-42A7-DFCA140D08B6}"/>
              </a:ext>
            </a:extLst>
          </p:cNvPr>
          <p:cNvPicPr>
            <a:picLocks noGrp="1" noChangeAspect="1"/>
          </p:cNvPicPr>
          <p:nvPr>
            <p:ph idx="1"/>
          </p:nvPr>
        </p:nvPicPr>
        <p:blipFill>
          <a:blip r:embed="rId3"/>
          <a:stretch>
            <a:fillRect/>
          </a:stretch>
        </p:blipFill>
        <p:spPr>
          <a:xfrm>
            <a:off x="694633" y="1286933"/>
            <a:ext cx="5900769" cy="4747473"/>
          </a:xfrm>
          <a:prstGeom prst="rect">
            <a:avLst/>
          </a:prstGeom>
        </p:spPr>
      </p:pic>
      <p:sp>
        <p:nvSpPr>
          <p:cNvPr id="21" name="Rectangle 20">
            <a:extLst>
              <a:ext uri="{FF2B5EF4-FFF2-40B4-BE49-F238E27FC236}">
                <a16:creationId xmlns:a16="http://schemas.microsoft.com/office/drawing/2014/main" id="{C7F0220E-0F5B-E3D0-E41F-9C50882E5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7511" y="325601"/>
            <a:ext cx="171519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8B6BC08-3EAC-8D31-BCB8-398A8CADF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7511" y="4394539"/>
            <a:ext cx="171519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4C0F436-8516-346E-33B3-92F4C6B8CE2A}"/>
              </a:ext>
            </a:extLst>
          </p:cNvPr>
          <p:cNvSpPr txBox="1"/>
          <p:nvPr/>
        </p:nvSpPr>
        <p:spPr>
          <a:xfrm>
            <a:off x="836854" y="6140303"/>
            <a:ext cx="5616329" cy="338554"/>
          </a:xfrm>
          <a:prstGeom prst="rect">
            <a:avLst/>
          </a:prstGeom>
          <a:noFill/>
        </p:spPr>
        <p:txBody>
          <a:bodyPr wrap="square">
            <a:spAutoFit/>
          </a:bodyPr>
          <a:lstStyle/>
          <a:p>
            <a:pPr marL="0" marR="0">
              <a:buNone/>
            </a:pPr>
            <a:r>
              <a:rPr lang="en-US" sz="800" baseline="30000" dirty="0">
                <a:effectLst/>
                <a:latin typeface="Times New Roman" panose="02020603050405020304" pitchFamily="18" charset="0"/>
                <a:ea typeface="Times New Roman" panose="02020603050405020304" pitchFamily="18" charset="0"/>
              </a:rPr>
              <a:t>1</a:t>
            </a:r>
            <a:r>
              <a:rPr lang="en-US" sz="800" dirty="0">
                <a:effectLst/>
                <a:latin typeface="Times New Roman" panose="02020603050405020304" pitchFamily="18" charset="0"/>
                <a:ea typeface="Times New Roman" panose="02020603050405020304" pitchFamily="18" charset="0"/>
              </a:rPr>
              <a:t> Source: Town of Manchester Grand List: </a:t>
            </a:r>
            <a:r>
              <a:rPr lang="en-US" sz="800" i="1" dirty="0">
                <a:effectLst/>
                <a:latin typeface="Times New Roman" panose="02020603050405020304" pitchFamily="18" charset="0"/>
                <a:ea typeface="Times New Roman" panose="02020603050405020304" pitchFamily="18" charset="0"/>
              </a:rPr>
              <a:t>($591.4M exempt ÷ $5.538B total assessed value, rounded to </a:t>
            </a:r>
            <a:r>
              <a:rPr lang="en-US" sz="800" b="1" i="1" dirty="0">
                <a:effectLst/>
                <a:latin typeface="Times New Roman" panose="02020603050405020304" pitchFamily="18" charset="0"/>
                <a:ea typeface="Times New Roman" panose="02020603050405020304" pitchFamily="18" charset="0"/>
              </a:rPr>
              <a:t>11%</a:t>
            </a:r>
            <a:r>
              <a:rPr lang="en-US" sz="800" i="1" dirty="0">
                <a:effectLst/>
                <a:latin typeface="Times New Roman" panose="02020603050405020304" pitchFamily="18" charset="0"/>
                <a:ea typeface="Times New Roman" panose="02020603050405020304" pitchFamily="18" charset="0"/>
              </a:rPr>
              <a:t>.)</a:t>
            </a:r>
            <a:r>
              <a:rPr lang="en-US" sz="800" baseline="30000" dirty="0">
                <a:effectLst/>
                <a:latin typeface="Times New Roman" panose="02020603050405020304" pitchFamily="18" charset="0"/>
                <a:ea typeface="Times New Roman" panose="02020603050405020304" pitchFamily="18" charset="0"/>
              </a:rPr>
              <a:t>2</a:t>
            </a:r>
            <a:r>
              <a:rPr lang="en-US" sz="800" dirty="0">
                <a:effectLst/>
                <a:latin typeface="Times New Roman" panose="02020603050405020304" pitchFamily="18" charset="0"/>
                <a:ea typeface="Times New Roman" panose="02020603050405020304" pitchFamily="18" charset="0"/>
              </a:rPr>
              <a:t> Source:</a:t>
            </a:r>
            <a:r>
              <a:rPr lang="en-US" sz="800" i="1" dirty="0">
                <a:effectLst/>
                <a:latin typeface="Times New Roman" panose="02020603050405020304" pitchFamily="18" charset="0"/>
                <a:ea typeface="Times New Roman" panose="02020603050405020304" pitchFamily="18" charset="0"/>
              </a:rPr>
              <a:t> </a:t>
            </a:r>
            <a:r>
              <a:rPr lang="en-US" sz="800" u="none" strike="noStrike" dirty="0">
                <a:solidFill>
                  <a:srgbClr val="000000"/>
                </a:solidFill>
                <a:effectLst/>
                <a:latin typeface="Arial" panose="020B0604020202020204" pitchFamily="34" charset="0"/>
                <a:ea typeface="Times New Roman" panose="02020603050405020304" pitchFamily="18" charset="0"/>
                <a:hlinkClick r:id="rId4"/>
              </a:rPr>
              <a:t>Municipal Option Statutes Municipal Survey Responses Updated 2019</a:t>
            </a:r>
            <a:r>
              <a:rPr lang="en-US" sz="800" baseline="30000" dirty="0">
                <a:effectLst/>
                <a:latin typeface="Times New Roman" panose="02020603050405020304" pitchFamily="18" charset="0"/>
                <a:ea typeface="Times New Roman" panose="02020603050405020304" pitchFamily="18" charset="0"/>
              </a:rPr>
              <a:t>3</a:t>
            </a:r>
            <a:r>
              <a:rPr lang="en-US" sz="800" dirty="0">
                <a:effectLst/>
                <a:latin typeface="Times New Roman" panose="02020603050405020304" pitchFamily="18" charset="0"/>
                <a:ea typeface="Times New Roman" panose="02020603050405020304" pitchFamily="18" charset="0"/>
              </a:rPr>
              <a:t>Public Act 25-2</a:t>
            </a:r>
            <a:r>
              <a:rPr lang="en-US" sz="800" baseline="30000" dirty="0">
                <a:effectLst/>
                <a:latin typeface="Times New Roman" panose="02020603050405020304" pitchFamily="18" charset="0"/>
                <a:ea typeface="Times New Roman" panose="02020603050405020304" pitchFamily="18" charset="0"/>
              </a:rPr>
              <a:t>4 </a:t>
            </a:r>
            <a:r>
              <a:rPr lang="en-US" sz="800" dirty="0">
                <a:effectLst/>
                <a:latin typeface="Times New Roman" panose="02020603050405020304" pitchFamily="18" charset="0"/>
                <a:ea typeface="Times New Roman" panose="02020603050405020304" pitchFamily="18" charset="0"/>
              </a:rPr>
              <a:t>Public Act 26-114 Section 10 </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69134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D19076-77FB-6403-8236-0EF6B747D57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847373A-5576-9164-569D-633AFC000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96A44C-4412-3E3E-6ADB-B96EF802E886}"/>
              </a:ext>
            </a:extLst>
          </p:cNvPr>
          <p:cNvSpPr>
            <a:spLocks noGrp="1"/>
          </p:cNvSpPr>
          <p:nvPr>
            <p:ph type="title"/>
          </p:nvPr>
        </p:nvSpPr>
        <p:spPr>
          <a:xfrm>
            <a:off x="482601" y="643467"/>
            <a:ext cx="2561709" cy="5571066"/>
          </a:xfrm>
        </p:spPr>
        <p:txBody>
          <a:bodyPr>
            <a:normAutofit/>
          </a:bodyPr>
          <a:lstStyle/>
          <a:p>
            <a:r>
              <a:rPr lang="en-US">
                <a:solidFill>
                  <a:srgbClr val="FFFFFF"/>
                </a:solidFill>
              </a:rPr>
              <a:t>Taxpayer Impact</a:t>
            </a:r>
          </a:p>
        </p:txBody>
      </p:sp>
      <p:graphicFrame>
        <p:nvGraphicFramePr>
          <p:cNvPr id="5" name="Content Placeholder 2">
            <a:extLst>
              <a:ext uri="{FF2B5EF4-FFF2-40B4-BE49-F238E27FC236}">
                <a16:creationId xmlns:a16="http://schemas.microsoft.com/office/drawing/2014/main" id="{5C8D412B-92A9-0C58-0D9E-9E7E88C72E3F}"/>
              </a:ext>
            </a:extLst>
          </p:cNvPr>
          <p:cNvGraphicFramePr>
            <a:graphicFrameLocks noGrp="1"/>
          </p:cNvGraphicFramePr>
          <p:nvPr>
            <p:ph idx="1"/>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1776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3B1077-D093-9E9C-7B45-C60C33236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D81FC6-960A-86AC-A0E2-BF657E6457D5}"/>
              </a:ext>
            </a:extLst>
          </p:cNvPr>
          <p:cNvSpPr>
            <a:spLocks noGrp="1"/>
          </p:cNvSpPr>
          <p:nvPr>
            <p:ph type="title"/>
          </p:nvPr>
        </p:nvSpPr>
        <p:spPr>
          <a:xfrm>
            <a:off x="926973" y="553211"/>
            <a:ext cx="7290054" cy="1499616"/>
          </a:xfrm>
        </p:spPr>
        <p:txBody>
          <a:bodyPr>
            <a:normAutofit/>
          </a:bodyPr>
          <a:lstStyle/>
          <a:p>
            <a:r>
              <a:rPr lang="en-US" sz="3100" dirty="0"/>
              <a:t>does a homestead exemption  target the population the board intends to assist?</a:t>
            </a:r>
          </a:p>
        </p:txBody>
      </p:sp>
      <p:graphicFrame>
        <p:nvGraphicFramePr>
          <p:cNvPr id="5" name="Content Placeholder 2">
            <a:extLst>
              <a:ext uri="{FF2B5EF4-FFF2-40B4-BE49-F238E27FC236}">
                <a16:creationId xmlns:a16="http://schemas.microsoft.com/office/drawing/2014/main" id="{2798A4ED-AB0D-A2D6-3B7E-1FB34F94FAA4}"/>
              </a:ext>
            </a:extLst>
          </p:cNvPr>
          <p:cNvGraphicFramePr>
            <a:graphicFrameLocks noGrp="1"/>
          </p:cNvGraphicFramePr>
          <p:nvPr>
            <p:ph idx="1"/>
            <p:extLst>
              <p:ext uri="{D42A27DB-BD31-4B8C-83A1-F6EECF244321}">
                <p14:modId xmlns:p14="http://schemas.microsoft.com/office/powerpoint/2010/main" val="2984204819"/>
              </p:ext>
            </p:extLst>
          </p:nvPr>
        </p:nvGraphicFramePr>
        <p:xfrm>
          <a:off x="1196566" y="2007107"/>
          <a:ext cx="6144911" cy="1783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17016272-2165-2714-7B50-0E11290FE53E}"/>
              </a:ext>
            </a:extLst>
          </p:cNvPr>
          <p:cNvPicPr>
            <a:picLocks noChangeAspect="1"/>
          </p:cNvPicPr>
          <p:nvPr/>
        </p:nvPicPr>
        <p:blipFill>
          <a:blip r:embed="rId8"/>
          <a:stretch>
            <a:fillRect/>
          </a:stretch>
        </p:blipFill>
        <p:spPr>
          <a:xfrm>
            <a:off x="636193" y="3790187"/>
            <a:ext cx="7871613" cy="2730968"/>
          </a:xfrm>
          <a:prstGeom prst="rect">
            <a:avLst/>
          </a:prstGeom>
        </p:spPr>
      </p:pic>
    </p:spTree>
    <p:extLst>
      <p:ext uri="{BB962C8B-B14F-4D97-AF65-F5344CB8AC3E}">
        <p14:creationId xmlns:p14="http://schemas.microsoft.com/office/powerpoint/2010/main" val="2128308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872DF8-20D4-4876-2006-834E65600693}"/>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57D175FC-84CC-4D12-A5E2-FA27D934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64198"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1BBBD51A-E523-0BF0-998D-4923EE692964}"/>
              </a:ext>
            </a:extLst>
          </p:cNvPr>
          <p:cNvSpPr>
            <a:spLocks noGrp="1"/>
          </p:cNvSpPr>
          <p:nvPr>
            <p:ph type="title"/>
          </p:nvPr>
        </p:nvSpPr>
        <p:spPr>
          <a:xfrm>
            <a:off x="768096" y="585216"/>
            <a:ext cx="4550112" cy="1499616"/>
          </a:xfrm>
        </p:spPr>
        <p:txBody>
          <a:bodyPr>
            <a:normAutofit/>
          </a:bodyPr>
          <a:lstStyle/>
          <a:p>
            <a:r>
              <a:rPr lang="en-US" sz="3700" dirty="0">
                <a:solidFill>
                  <a:srgbClr val="000000"/>
                </a:solidFill>
              </a:rPr>
              <a:t>Timing, ADMINISTRATIVE, AND OTHER CONSIDERATIONS</a:t>
            </a:r>
          </a:p>
        </p:txBody>
      </p:sp>
      <p:cxnSp>
        <p:nvCxnSpPr>
          <p:cNvPr id="16" name="Straight Connector 15">
            <a:extLst>
              <a:ext uri="{FF2B5EF4-FFF2-40B4-BE49-F238E27FC236}">
                <a16:creationId xmlns:a16="http://schemas.microsoft.com/office/drawing/2014/main" id="{8AC38328-2D50-4DDB-BD20-28DE12E49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D75A328-152E-F9B1-345A-922037A02D6D}"/>
              </a:ext>
            </a:extLst>
          </p:cNvPr>
          <p:cNvPicPr>
            <a:picLocks noChangeAspect="1"/>
          </p:cNvPicPr>
          <p:nvPr/>
        </p:nvPicPr>
        <p:blipFill>
          <a:blip r:embed="rId3"/>
          <a:stretch>
            <a:fillRect/>
          </a:stretch>
        </p:blipFill>
        <p:spPr>
          <a:xfrm>
            <a:off x="4764024" y="2084832"/>
            <a:ext cx="4379976" cy="3941064"/>
          </a:xfrm>
          <a:prstGeom prst="rect">
            <a:avLst/>
          </a:prstGeom>
        </p:spPr>
      </p:pic>
      <p:graphicFrame>
        <p:nvGraphicFramePr>
          <p:cNvPr id="5" name="Content Placeholder 2">
            <a:extLst>
              <a:ext uri="{FF2B5EF4-FFF2-40B4-BE49-F238E27FC236}">
                <a16:creationId xmlns:a16="http://schemas.microsoft.com/office/drawing/2014/main" id="{D4140246-01C4-70C8-765B-938C65CB4B83}"/>
              </a:ext>
            </a:extLst>
          </p:cNvPr>
          <p:cNvGraphicFramePr>
            <a:graphicFrameLocks noGrp="1"/>
          </p:cNvGraphicFramePr>
          <p:nvPr>
            <p:ph idx="1"/>
            <p:extLst>
              <p:ext uri="{D42A27DB-BD31-4B8C-83A1-F6EECF244321}">
                <p14:modId xmlns:p14="http://schemas.microsoft.com/office/powerpoint/2010/main" val="2364281331"/>
              </p:ext>
            </p:extLst>
          </p:nvPr>
        </p:nvGraphicFramePr>
        <p:xfrm>
          <a:off x="487491" y="2249424"/>
          <a:ext cx="4550112" cy="4023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77448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76D1CA-510F-190F-4835-C0BA800026E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C0D87C-5914-F9C0-B38C-C9022F0F7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0A41AF-231B-193B-B1AB-3AA4410A3515}"/>
              </a:ext>
            </a:extLst>
          </p:cNvPr>
          <p:cNvSpPr>
            <a:spLocks noGrp="1"/>
          </p:cNvSpPr>
          <p:nvPr>
            <p:ph type="title"/>
          </p:nvPr>
        </p:nvSpPr>
        <p:spPr>
          <a:xfrm>
            <a:off x="6097404" y="643467"/>
            <a:ext cx="2604756" cy="5571066"/>
          </a:xfrm>
        </p:spPr>
        <p:txBody>
          <a:bodyPr>
            <a:normAutofit/>
          </a:bodyPr>
          <a:lstStyle/>
          <a:p>
            <a:r>
              <a:rPr lang="en-US" sz="3400"/>
              <a:t>Implementation Considerations</a:t>
            </a:r>
          </a:p>
        </p:txBody>
      </p:sp>
      <p:cxnSp>
        <p:nvCxnSpPr>
          <p:cNvPr id="11" name="Straight Connector 10">
            <a:extLst>
              <a:ext uri="{FF2B5EF4-FFF2-40B4-BE49-F238E27FC236}">
                <a16:creationId xmlns:a16="http://schemas.microsoft.com/office/drawing/2014/main" id="{CA9484FA-95FE-E981-107A-C96C5DAAAC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90097"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1B5F183-D3DF-2F9D-6DDC-E976F7D41CB8}"/>
              </a:ext>
            </a:extLst>
          </p:cNvPr>
          <p:cNvGraphicFramePr>
            <a:graphicFrameLocks noGrp="1"/>
          </p:cNvGraphicFramePr>
          <p:nvPr>
            <p:ph idx="1"/>
            <p:extLst>
              <p:ext uri="{D42A27DB-BD31-4B8C-83A1-F6EECF244321}">
                <p14:modId xmlns:p14="http://schemas.microsoft.com/office/powerpoint/2010/main" val="2307452387"/>
              </p:ext>
            </p:extLst>
          </p:nvPr>
        </p:nvGraphicFramePr>
        <p:xfrm>
          <a:off x="707231" y="933450"/>
          <a:ext cx="4947047" cy="4941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7952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257E36-DE21-64E4-3C92-D1F827E0721C}"/>
            </a:ext>
          </a:extLst>
        </p:cNvPr>
        <p:cNvGrpSpPr/>
        <p:nvPr/>
      </p:nvGrpSpPr>
      <p:grpSpPr>
        <a:xfrm>
          <a:off x="0" y="0"/>
          <a:ext cx="0" cy="0"/>
          <a:chOff x="0" y="0"/>
          <a:chExt cx="0" cy="0"/>
        </a:xfrm>
      </p:grpSpPr>
      <p:sp>
        <p:nvSpPr>
          <p:cNvPr id="8" name="Freeform 16">
            <a:extLst>
              <a:ext uri="{FF2B5EF4-FFF2-40B4-BE49-F238E27FC236}">
                <a16:creationId xmlns:a16="http://schemas.microsoft.com/office/drawing/2014/main" id="{610E42D7-C984-FA43-BD01-084CBE5B16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Rectangle 9">
            <a:extLst>
              <a:ext uri="{FF2B5EF4-FFF2-40B4-BE49-F238E27FC236}">
                <a16:creationId xmlns:a16="http://schemas.microsoft.com/office/drawing/2014/main" id="{54FBF8FF-84A0-8291-F235-0437F304B0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20515" y="643461"/>
            <a:ext cx="5740884"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F918F7-E147-6E37-7784-D7A29A8A32D9}"/>
              </a:ext>
            </a:extLst>
          </p:cNvPr>
          <p:cNvSpPr>
            <a:spLocks noGrp="1"/>
          </p:cNvSpPr>
          <p:nvPr>
            <p:ph type="title"/>
          </p:nvPr>
        </p:nvSpPr>
        <p:spPr>
          <a:xfrm>
            <a:off x="3164852" y="4735775"/>
            <a:ext cx="5255248" cy="1245732"/>
          </a:xfrm>
        </p:spPr>
        <p:txBody>
          <a:bodyPr anchor="t">
            <a:normAutofit/>
          </a:bodyPr>
          <a:lstStyle/>
          <a:p>
            <a:r>
              <a:rPr lang="en-US" dirty="0">
                <a:solidFill>
                  <a:srgbClr val="FFFFFF"/>
                </a:solidFill>
              </a:rPr>
              <a:t>What, if any, action is needed now?</a:t>
            </a:r>
          </a:p>
        </p:txBody>
      </p:sp>
      <p:sp>
        <p:nvSpPr>
          <p:cNvPr id="12" name="Freeform 18">
            <a:extLst>
              <a:ext uri="{FF2B5EF4-FFF2-40B4-BE49-F238E27FC236}">
                <a16:creationId xmlns:a16="http://schemas.microsoft.com/office/drawing/2014/main" id="{F5169BAA-AFBC-1025-145D-53C2AE1C15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3434" y="2290355"/>
            <a:ext cx="5571069" cy="2277283"/>
          </a:xfrm>
          <a:custGeom>
            <a:avLst/>
            <a:gdLst>
              <a:gd name="connsiteX0" fmla="*/ 5215514 w 5851096"/>
              <a:gd name="connsiteY0" fmla="*/ 659222 h 3089525"/>
              <a:gd name="connsiteX1" fmla="*/ 5783878 w 5851096"/>
              <a:gd name="connsiteY1" fmla="*/ 1223782 h 3089525"/>
              <a:gd name="connsiteX2" fmla="*/ 5215514 w 5851096"/>
              <a:gd name="connsiteY2" fmla="*/ 659222 h 3089525"/>
              <a:gd name="connsiteX3" fmla="*/ 5215514 w 5851096"/>
              <a:gd name="connsiteY3" fmla="*/ 2417442 h 3089525"/>
              <a:gd name="connsiteX4" fmla="*/ 5783878 w 5851096"/>
              <a:gd name="connsiteY4" fmla="*/ 2982001 h 3089525"/>
              <a:gd name="connsiteX5" fmla="*/ 5215514 w 5851096"/>
              <a:gd name="connsiteY5" fmla="*/ 2417442 h 3089525"/>
              <a:gd name="connsiteX6" fmla="*/ 5215512 w 5851096"/>
              <a:gd name="connsiteY6" fmla="*/ 2107862 h 3089525"/>
              <a:gd name="connsiteX7" fmla="*/ 5783876 w 5851096"/>
              <a:gd name="connsiteY7" fmla="*/ 1547735 h 3089525"/>
              <a:gd name="connsiteX8" fmla="*/ 5215512 w 5851096"/>
              <a:gd name="connsiteY8" fmla="*/ 2107862 h 3089525"/>
              <a:gd name="connsiteX9" fmla="*/ 5065535 w 5851096"/>
              <a:gd name="connsiteY9" fmla="*/ 521483 h 3089525"/>
              <a:gd name="connsiteX10" fmla="*/ 5066157 w 5851096"/>
              <a:gd name="connsiteY10" fmla="*/ 509629 h 3089525"/>
              <a:gd name="connsiteX11" fmla="*/ 5066678 w 5851096"/>
              <a:gd name="connsiteY11" fmla="*/ 509663 h 3089525"/>
              <a:gd name="connsiteX12" fmla="*/ 5066705 w 5851096"/>
              <a:gd name="connsiteY12" fmla="*/ 509151 h 3089525"/>
              <a:gd name="connsiteX13" fmla="*/ 5084580 w 5851096"/>
              <a:gd name="connsiteY13" fmla="*/ 510833 h 3089525"/>
              <a:gd name="connsiteX14" fmla="*/ 5184444 w 5851096"/>
              <a:gd name="connsiteY14" fmla="*/ 520226 h 3089525"/>
              <a:gd name="connsiteX15" fmla="*/ 5201405 w 5851096"/>
              <a:gd name="connsiteY15" fmla="*/ 521820 h 3089525"/>
              <a:gd name="connsiteX16" fmla="*/ 5201527 w 5851096"/>
              <a:gd name="connsiteY16" fmla="*/ 523010 h 3089525"/>
              <a:gd name="connsiteX17" fmla="*/ 5841311 w 5851096"/>
              <a:gd name="connsiteY17" fmla="*/ 983324 h 3089525"/>
              <a:gd name="connsiteX18" fmla="*/ 5851096 w 5851096"/>
              <a:gd name="connsiteY18" fmla="*/ 1006985 h 3089525"/>
              <a:gd name="connsiteX19" fmla="*/ 5851096 w 5851096"/>
              <a:gd name="connsiteY19" fmla="*/ 1366179 h 3089525"/>
              <a:gd name="connsiteX20" fmla="*/ 5814952 w 5851096"/>
              <a:gd name="connsiteY20" fmla="*/ 1362779 h 3089525"/>
              <a:gd name="connsiteX21" fmla="*/ 5797987 w 5851096"/>
              <a:gd name="connsiteY21" fmla="*/ 1361184 h 3089525"/>
              <a:gd name="connsiteX22" fmla="*/ 5797866 w 5851096"/>
              <a:gd name="connsiteY22" fmla="*/ 1359994 h 3089525"/>
              <a:gd name="connsiteX23" fmla="*/ 5075873 w 5851096"/>
              <a:gd name="connsiteY23" fmla="*/ 641878 h 3089525"/>
              <a:gd name="connsiteX24" fmla="*/ 5075344 w 5851096"/>
              <a:gd name="connsiteY24" fmla="*/ 641812 h 3089525"/>
              <a:gd name="connsiteX25" fmla="*/ 5074781 w 5851096"/>
              <a:gd name="connsiteY25" fmla="*/ 634895 h 3089525"/>
              <a:gd name="connsiteX26" fmla="*/ 5066970 w 5851096"/>
              <a:gd name="connsiteY26" fmla="*/ 539073 h 3089525"/>
              <a:gd name="connsiteX27" fmla="*/ 5065535 w 5851096"/>
              <a:gd name="connsiteY27" fmla="*/ 521483 h 3089525"/>
              <a:gd name="connsiteX28" fmla="*/ 5065535 w 5851096"/>
              <a:gd name="connsiteY28" fmla="*/ 2279702 h 3089525"/>
              <a:gd name="connsiteX29" fmla="*/ 5066157 w 5851096"/>
              <a:gd name="connsiteY29" fmla="*/ 2267848 h 3089525"/>
              <a:gd name="connsiteX30" fmla="*/ 5066678 w 5851096"/>
              <a:gd name="connsiteY30" fmla="*/ 2267882 h 3089525"/>
              <a:gd name="connsiteX31" fmla="*/ 5066705 w 5851096"/>
              <a:gd name="connsiteY31" fmla="*/ 2267371 h 3089525"/>
              <a:gd name="connsiteX32" fmla="*/ 5084580 w 5851096"/>
              <a:gd name="connsiteY32" fmla="*/ 2269052 h 3089525"/>
              <a:gd name="connsiteX33" fmla="*/ 5184444 w 5851096"/>
              <a:gd name="connsiteY33" fmla="*/ 2278445 h 3089525"/>
              <a:gd name="connsiteX34" fmla="*/ 5201405 w 5851096"/>
              <a:gd name="connsiteY34" fmla="*/ 2280040 h 3089525"/>
              <a:gd name="connsiteX35" fmla="*/ 5201527 w 5851096"/>
              <a:gd name="connsiteY35" fmla="*/ 2281230 h 3089525"/>
              <a:gd name="connsiteX36" fmla="*/ 5841311 w 5851096"/>
              <a:gd name="connsiteY36" fmla="*/ 2741544 h 3089525"/>
              <a:gd name="connsiteX37" fmla="*/ 5851096 w 5851096"/>
              <a:gd name="connsiteY37" fmla="*/ 2765204 h 3089525"/>
              <a:gd name="connsiteX38" fmla="*/ 5851096 w 5851096"/>
              <a:gd name="connsiteY38" fmla="*/ 3089525 h 3089525"/>
              <a:gd name="connsiteX39" fmla="*/ 5680952 w 5851096"/>
              <a:gd name="connsiteY39" fmla="*/ 3089525 h 3089525"/>
              <a:gd name="connsiteX40" fmla="*/ 5661219 w 5851096"/>
              <a:gd name="connsiteY40" fmla="*/ 3084683 h 3089525"/>
              <a:gd name="connsiteX41" fmla="*/ 5075873 w 5851096"/>
              <a:gd name="connsiteY41" fmla="*/ 2400097 h 3089525"/>
              <a:gd name="connsiteX42" fmla="*/ 5075344 w 5851096"/>
              <a:gd name="connsiteY42" fmla="*/ 2400032 h 3089525"/>
              <a:gd name="connsiteX43" fmla="*/ 5074781 w 5851096"/>
              <a:gd name="connsiteY43" fmla="*/ 2393114 h 3089525"/>
              <a:gd name="connsiteX44" fmla="*/ 5066970 w 5851096"/>
              <a:gd name="connsiteY44" fmla="*/ 2297292 h 3089525"/>
              <a:gd name="connsiteX45" fmla="*/ 5065535 w 5851096"/>
              <a:gd name="connsiteY45" fmla="*/ 2279702 h 3089525"/>
              <a:gd name="connsiteX46" fmla="*/ 5065533 w 5851096"/>
              <a:gd name="connsiteY46" fmla="*/ 486299 h 3089525"/>
              <a:gd name="connsiteX47" fmla="*/ 5066968 w 5851096"/>
              <a:gd name="connsiteY47" fmla="*/ 468842 h 3089525"/>
              <a:gd name="connsiteX48" fmla="*/ 5074776 w 5851096"/>
              <a:gd name="connsiteY48" fmla="*/ 373792 h 3089525"/>
              <a:gd name="connsiteX49" fmla="*/ 5075341 w 5851096"/>
              <a:gd name="connsiteY49" fmla="*/ 366915 h 3089525"/>
              <a:gd name="connsiteX50" fmla="*/ 5075869 w 5851096"/>
              <a:gd name="connsiteY50" fmla="*/ 366850 h 3089525"/>
              <a:gd name="connsiteX51" fmla="*/ 5163966 w 5851096"/>
              <a:gd name="connsiteY51" fmla="*/ 100280 h 3089525"/>
              <a:gd name="connsiteX52" fmla="*/ 5229488 w 5851096"/>
              <a:gd name="connsiteY52" fmla="*/ 0 h 3089525"/>
              <a:gd name="connsiteX53" fmla="*/ 5405629 w 5851096"/>
              <a:gd name="connsiteY53" fmla="*/ 0 h 3089525"/>
              <a:gd name="connsiteX54" fmla="*/ 5334254 w 5851096"/>
              <a:gd name="connsiteY54" fmla="*/ 79433 h 3089525"/>
              <a:gd name="connsiteX55" fmla="*/ 5215512 w 5851096"/>
              <a:gd name="connsiteY55" fmla="*/ 349642 h 3089525"/>
              <a:gd name="connsiteX56" fmla="*/ 5674730 w 5851096"/>
              <a:gd name="connsiteY56" fmla="*/ 45955 h 3089525"/>
              <a:gd name="connsiteX57" fmla="*/ 5697983 w 5851096"/>
              <a:gd name="connsiteY57" fmla="*/ 0 h 3089525"/>
              <a:gd name="connsiteX58" fmla="*/ 5851096 w 5851096"/>
              <a:gd name="connsiteY58" fmla="*/ 0 h 3089525"/>
              <a:gd name="connsiteX59" fmla="*/ 5851096 w 5851096"/>
              <a:gd name="connsiteY59" fmla="*/ 4349 h 3089525"/>
              <a:gd name="connsiteX60" fmla="*/ 5799246 w 5851096"/>
              <a:gd name="connsiteY60" fmla="*/ 99096 h 3089525"/>
              <a:gd name="connsiteX61" fmla="*/ 5201524 w 5851096"/>
              <a:gd name="connsiteY61" fmla="*/ 484784 h 3089525"/>
              <a:gd name="connsiteX62" fmla="*/ 5201403 w 5851096"/>
              <a:gd name="connsiteY62" fmla="*/ 485964 h 3089525"/>
              <a:gd name="connsiteX63" fmla="*/ 5184438 w 5851096"/>
              <a:gd name="connsiteY63" fmla="*/ 487548 h 3089525"/>
              <a:gd name="connsiteX64" fmla="*/ 5084610 w 5851096"/>
              <a:gd name="connsiteY64" fmla="*/ 496864 h 3089525"/>
              <a:gd name="connsiteX65" fmla="*/ 5066703 w 5851096"/>
              <a:gd name="connsiteY65" fmla="*/ 498535 h 3089525"/>
              <a:gd name="connsiteX66" fmla="*/ 5066676 w 5851096"/>
              <a:gd name="connsiteY66" fmla="*/ 498027 h 3089525"/>
              <a:gd name="connsiteX67" fmla="*/ 5066154 w 5851096"/>
              <a:gd name="connsiteY67" fmla="*/ 498061 h 3089525"/>
              <a:gd name="connsiteX68" fmla="*/ 5065533 w 5851096"/>
              <a:gd name="connsiteY68" fmla="*/ 486299 h 3089525"/>
              <a:gd name="connsiteX69" fmla="*/ 5065533 w 5851096"/>
              <a:gd name="connsiteY69" fmla="*/ 2244520 h 3089525"/>
              <a:gd name="connsiteX70" fmla="*/ 5066968 w 5851096"/>
              <a:gd name="connsiteY70" fmla="*/ 2227062 h 3089525"/>
              <a:gd name="connsiteX71" fmla="*/ 5074776 w 5851096"/>
              <a:gd name="connsiteY71" fmla="*/ 2132012 h 3089525"/>
              <a:gd name="connsiteX72" fmla="*/ 5075341 w 5851096"/>
              <a:gd name="connsiteY72" fmla="*/ 2125135 h 3089525"/>
              <a:gd name="connsiteX73" fmla="*/ 5075869 w 5851096"/>
              <a:gd name="connsiteY73" fmla="*/ 2125070 h 3089525"/>
              <a:gd name="connsiteX74" fmla="*/ 5797863 w 5851096"/>
              <a:gd name="connsiteY74" fmla="*/ 1412593 h 3089525"/>
              <a:gd name="connsiteX75" fmla="*/ 5797985 w 5851096"/>
              <a:gd name="connsiteY75" fmla="*/ 1411413 h 3089525"/>
              <a:gd name="connsiteX76" fmla="*/ 5814946 w 5851096"/>
              <a:gd name="connsiteY76" fmla="*/ 1409830 h 3089525"/>
              <a:gd name="connsiteX77" fmla="*/ 5851096 w 5851096"/>
              <a:gd name="connsiteY77" fmla="*/ 1406457 h 3089525"/>
              <a:gd name="connsiteX78" fmla="*/ 5851096 w 5851096"/>
              <a:gd name="connsiteY78" fmla="*/ 1762823 h 3089525"/>
              <a:gd name="connsiteX79" fmla="*/ 5841309 w 5851096"/>
              <a:gd name="connsiteY79" fmla="*/ 1786304 h 3089525"/>
              <a:gd name="connsiteX80" fmla="*/ 5201524 w 5851096"/>
              <a:gd name="connsiteY80" fmla="*/ 2243004 h 3089525"/>
              <a:gd name="connsiteX81" fmla="*/ 5201403 w 5851096"/>
              <a:gd name="connsiteY81" fmla="*/ 2244184 h 3089525"/>
              <a:gd name="connsiteX82" fmla="*/ 5184438 w 5851096"/>
              <a:gd name="connsiteY82" fmla="*/ 2245767 h 3089525"/>
              <a:gd name="connsiteX83" fmla="*/ 5084610 w 5851096"/>
              <a:gd name="connsiteY83" fmla="*/ 2255084 h 3089525"/>
              <a:gd name="connsiteX84" fmla="*/ 5066703 w 5851096"/>
              <a:gd name="connsiteY84" fmla="*/ 2256755 h 3089525"/>
              <a:gd name="connsiteX85" fmla="*/ 5066676 w 5851096"/>
              <a:gd name="connsiteY85" fmla="*/ 2256246 h 3089525"/>
              <a:gd name="connsiteX86" fmla="*/ 5066154 w 5851096"/>
              <a:gd name="connsiteY86" fmla="*/ 2256280 h 3089525"/>
              <a:gd name="connsiteX87" fmla="*/ 5065533 w 5851096"/>
              <a:gd name="connsiteY87" fmla="*/ 2244520 h 3089525"/>
              <a:gd name="connsiteX88" fmla="*/ 4325732 w 5851096"/>
              <a:gd name="connsiteY88" fmla="*/ 1223782 h 3089525"/>
              <a:gd name="connsiteX89" fmla="*/ 4894096 w 5851096"/>
              <a:gd name="connsiteY89" fmla="*/ 659222 h 3089525"/>
              <a:gd name="connsiteX90" fmla="*/ 4325732 w 5851096"/>
              <a:gd name="connsiteY90" fmla="*/ 1223782 h 3089525"/>
              <a:gd name="connsiteX91" fmla="*/ 4325732 w 5851096"/>
              <a:gd name="connsiteY91" fmla="*/ 1547735 h 3089525"/>
              <a:gd name="connsiteX92" fmla="*/ 4894096 w 5851096"/>
              <a:gd name="connsiteY92" fmla="*/ 2107862 h 3089525"/>
              <a:gd name="connsiteX93" fmla="*/ 4325732 w 5851096"/>
              <a:gd name="connsiteY93" fmla="*/ 1547735 h 3089525"/>
              <a:gd name="connsiteX94" fmla="*/ 4325732 w 5851096"/>
              <a:gd name="connsiteY94" fmla="*/ 2982001 h 3089525"/>
              <a:gd name="connsiteX95" fmla="*/ 4894096 w 5851096"/>
              <a:gd name="connsiteY95" fmla="*/ 2417442 h 3089525"/>
              <a:gd name="connsiteX96" fmla="*/ 4325732 w 5851096"/>
              <a:gd name="connsiteY96" fmla="*/ 2982001 h 3089525"/>
              <a:gd name="connsiteX97" fmla="*/ 4256134 w 5851096"/>
              <a:gd name="connsiteY97" fmla="*/ 0 h 3089525"/>
              <a:gd name="connsiteX98" fmla="*/ 4411625 w 5851096"/>
              <a:gd name="connsiteY98" fmla="*/ 0 h 3089525"/>
              <a:gd name="connsiteX99" fmla="*/ 4434878 w 5851096"/>
              <a:gd name="connsiteY99" fmla="*/ 45955 h 3089525"/>
              <a:gd name="connsiteX100" fmla="*/ 4894096 w 5851096"/>
              <a:gd name="connsiteY100" fmla="*/ 349642 h 3089525"/>
              <a:gd name="connsiteX101" fmla="*/ 4775353 w 5851096"/>
              <a:gd name="connsiteY101" fmla="*/ 79433 h 3089525"/>
              <a:gd name="connsiteX102" fmla="*/ 4703980 w 5851096"/>
              <a:gd name="connsiteY102" fmla="*/ 0 h 3089525"/>
              <a:gd name="connsiteX103" fmla="*/ 4880119 w 5851096"/>
              <a:gd name="connsiteY103" fmla="*/ 0 h 3089525"/>
              <a:gd name="connsiteX104" fmla="*/ 4945641 w 5851096"/>
              <a:gd name="connsiteY104" fmla="*/ 100280 h 3089525"/>
              <a:gd name="connsiteX105" fmla="*/ 5033738 w 5851096"/>
              <a:gd name="connsiteY105" fmla="*/ 366850 h 3089525"/>
              <a:gd name="connsiteX106" fmla="*/ 5034267 w 5851096"/>
              <a:gd name="connsiteY106" fmla="*/ 366915 h 3089525"/>
              <a:gd name="connsiteX107" fmla="*/ 5034832 w 5851096"/>
              <a:gd name="connsiteY107" fmla="*/ 373792 h 3089525"/>
              <a:gd name="connsiteX108" fmla="*/ 5042640 w 5851096"/>
              <a:gd name="connsiteY108" fmla="*/ 468842 h 3089525"/>
              <a:gd name="connsiteX109" fmla="*/ 5044074 w 5851096"/>
              <a:gd name="connsiteY109" fmla="*/ 486299 h 3089525"/>
              <a:gd name="connsiteX110" fmla="*/ 5043454 w 5851096"/>
              <a:gd name="connsiteY110" fmla="*/ 498061 h 3089525"/>
              <a:gd name="connsiteX111" fmla="*/ 5042932 w 5851096"/>
              <a:gd name="connsiteY111" fmla="*/ 498027 h 3089525"/>
              <a:gd name="connsiteX112" fmla="*/ 5042905 w 5851096"/>
              <a:gd name="connsiteY112" fmla="*/ 498535 h 3089525"/>
              <a:gd name="connsiteX113" fmla="*/ 5024997 w 5851096"/>
              <a:gd name="connsiteY113" fmla="*/ 496864 h 3089525"/>
              <a:gd name="connsiteX114" fmla="*/ 4925170 w 5851096"/>
              <a:gd name="connsiteY114" fmla="*/ 487548 h 3089525"/>
              <a:gd name="connsiteX115" fmla="*/ 4908205 w 5851096"/>
              <a:gd name="connsiteY115" fmla="*/ 485964 h 3089525"/>
              <a:gd name="connsiteX116" fmla="*/ 4908084 w 5851096"/>
              <a:gd name="connsiteY116" fmla="*/ 484784 h 3089525"/>
              <a:gd name="connsiteX117" fmla="*/ 4310363 w 5851096"/>
              <a:gd name="connsiteY117" fmla="*/ 99096 h 3089525"/>
              <a:gd name="connsiteX118" fmla="*/ 4178216 w 5851096"/>
              <a:gd name="connsiteY118" fmla="*/ 3089525 h 3089525"/>
              <a:gd name="connsiteX119" fmla="*/ 4184996 w 5851096"/>
              <a:gd name="connsiteY119" fmla="*/ 3006343 h 3089525"/>
              <a:gd name="connsiteX120" fmla="*/ 4185561 w 5851096"/>
              <a:gd name="connsiteY120" fmla="*/ 2999411 h 3089525"/>
              <a:gd name="connsiteX121" fmla="*/ 4186090 w 5851096"/>
              <a:gd name="connsiteY121" fmla="*/ 2999346 h 3089525"/>
              <a:gd name="connsiteX122" fmla="*/ 4908083 w 5851096"/>
              <a:gd name="connsiteY122" fmla="*/ 2281230 h 3089525"/>
              <a:gd name="connsiteX123" fmla="*/ 4908205 w 5851096"/>
              <a:gd name="connsiteY123" fmla="*/ 2280040 h 3089525"/>
              <a:gd name="connsiteX124" fmla="*/ 4925166 w 5851096"/>
              <a:gd name="connsiteY124" fmla="*/ 2278445 h 3089525"/>
              <a:gd name="connsiteX125" fmla="*/ 5025030 w 5851096"/>
              <a:gd name="connsiteY125" fmla="*/ 2269052 h 3089525"/>
              <a:gd name="connsiteX126" fmla="*/ 5042905 w 5851096"/>
              <a:gd name="connsiteY126" fmla="*/ 2267371 h 3089525"/>
              <a:gd name="connsiteX127" fmla="*/ 5042932 w 5851096"/>
              <a:gd name="connsiteY127" fmla="*/ 2267882 h 3089525"/>
              <a:gd name="connsiteX128" fmla="*/ 5043453 w 5851096"/>
              <a:gd name="connsiteY128" fmla="*/ 2267848 h 3089525"/>
              <a:gd name="connsiteX129" fmla="*/ 5044074 w 5851096"/>
              <a:gd name="connsiteY129" fmla="*/ 2279702 h 3089525"/>
              <a:gd name="connsiteX130" fmla="*/ 5042640 w 5851096"/>
              <a:gd name="connsiteY130" fmla="*/ 2297292 h 3089525"/>
              <a:gd name="connsiteX131" fmla="*/ 5034829 w 5851096"/>
              <a:gd name="connsiteY131" fmla="*/ 2393114 h 3089525"/>
              <a:gd name="connsiteX132" fmla="*/ 5034266 w 5851096"/>
              <a:gd name="connsiteY132" fmla="*/ 2400032 h 3089525"/>
              <a:gd name="connsiteX133" fmla="*/ 5033737 w 5851096"/>
              <a:gd name="connsiteY133" fmla="*/ 2400097 h 3089525"/>
              <a:gd name="connsiteX134" fmla="*/ 4448391 w 5851096"/>
              <a:gd name="connsiteY134" fmla="*/ 3084683 h 3089525"/>
              <a:gd name="connsiteX135" fmla="*/ 4428658 w 5851096"/>
              <a:gd name="connsiteY135" fmla="*/ 3089525 h 3089525"/>
              <a:gd name="connsiteX136" fmla="*/ 4175753 w 5851096"/>
              <a:gd name="connsiteY136" fmla="*/ 1361522 h 3089525"/>
              <a:gd name="connsiteX137" fmla="*/ 4177187 w 5851096"/>
              <a:gd name="connsiteY137" fmla="*/ 1343926 h 3089525"/>
              <a:gd name="connsiteX138" fmla="*/ 4184996 w 5851096"/>
              <a:gd name="connsiteY138" fmla="*/ 1248124 h 3089525"/>
              <a:gd name="connsiteX139" fmla="*/ 4185561 w 5851096"/>
              <a:gd name="connsiteY139" fmla="*/ 1241192 h 3089525"/>
              <a:gd name="connsiteX140" fmla="*/ 4186090 w 5851096"/>
              <a:gd name="connsiteY140" fmla="*/ 1241127 h 3089525"/>
              <a:gd name="connsiteX141" fmla="*/ 4908083 w 5851096"/>
              <a:gd name="connsiteY141" fmla="*/ 523010 h 3089525"/>
              <a:gd name="connsiteX142" fmla="*/ 4908205 w 5851096"/>
              <a:gd name="connsiteY142" fmla="*/ 521820 h 3089525"/>
              <a:gd name="connsiteX143" fmla="*/ 4925166 w 5851096"/>
              <a:gd name="connsiteY143" fmla="*/ 520226 h 3089525"/>
              <a:gd name="connsiteX144" fmla="*/ 5025030 w 5851096"/>
              <a:gd name="connsiteY144" fmla="*/ 510833 h 3089525"/>
              <a:gd name="connsiteX145" fmla="*/ 5042905 w 5851096"/>
              <a:gd name="connsiteY145" fmla="*/ 509151 h 3089525"/>
              <a:gd name="connsiteX146" fmla="*/ 5042932 w 5851096"/>
              <a:gd name="connsiteY146" fmla="*/ 509663 h 3089525"/>
              <a:gd name="connsiteX147" fmla="*/ 5043453 w 5851096"/>
              <a:gd name="connsiteY147" fmla="*/ 509629 h 3089525"/>
              <a:gd name="connsiteX148" fmla="*/ 5044074 w 5851096"/>
              <a:gd name="connsiteY148" fmla="*/ 521483 h 3089525"/>
              <a:gd name="connsiteX149" fmla="*/ 5042640 w 5851096"/>
              <a:gd name="connsiteY149" fmla="*/ 539073 h 3089525"/>
              <a:gd name="connsiteX150" fmla="*/ 5034829 w 5851096"/>
              <a:gd name="connsiteY150" fmla="*/ 634895 h 3089525"/>
              <a:gd name="connsiteX151" fmla="*/ 5034266 w 5851096"/>
              <a:gd name="connsiteY151" fmla="*/ 641812 h 3089525"/>
              <a:gd name="connsiteX152" fmla="*/ 5033737 w 5851096"/>
              <a:gd name="connsiteY152" fmla="*/ 641878 h 3089525"/>
              <a:gd name="connsiteX153" fmla="*/ 4311744 w 5851096"/>
              <a:gd name="connsiteY153" fmla="*/ 1359994 h 3089525"/>
              <a:gd name="connsiteX154" fmla="*/ 4311623 w 5851096"/>
              <a:gd name="connsiteY154" fmla="*/ 1361184 h 3089525"/>
              <a:gd name="connsiteX155" fmla="*/ 4294658 w 5851096"/>
              <a:gd name="connsiteY155" fmla="*/ 1362780 h 3089525"/>
              <a:gd name="connsiteX156" fmla="*/ 4194831 w 5851096"/>
              <a:gd name="connsiteY156" fmla="*/ 1372169 h 3089525"/>
              <a:gd name="connsiteX157" fmla="*/ 4176923 w 5851096"/>
              <a:gd name="connsiteY157" fmla="*/ 1373854 h 3089525"/>
              <a:gd name="connsiteX158" fmla="*/ 4176896 w 5851096"/>
              <a:gd name="connsiteY158" fmla="*/ 1373341 h 3089525"/>
              <a:gd name="connsiteX159" fmla="*/ 4176374 w 5851096"/>
              <a:gd name="connsiteY159" fmla="*/ 1373376 h 3089525"/>
              <a:gd name="connsiteX160" fmla="*/ 4175753 w 5851096"/>
              <a:gd name="connsiteY160" fmla="*/ 1361522 h 3089525"/>
              <a:gd name="connsiteX161" fmla="*/ 4175753 w 5851096"/>
              <a:gd name="connsiteY161" fmla="*/ 1411078 h 3089525"/>
              <a:gd name="connsiteX162" fmla="*/ 4176375 w 5851096"/>
              <a:gd name="connsiteY162" fmla="*/ 1399317 h 3089525"/>
              <a:gd name="connsiteX163" fmla="*/ 4176896 w 5851096"/>
              <a:gd name="connsiteY163" fmla="*/ 1399351 h 3089525"/>
              <a:gd name="connsiteX164" fmla="*/ 4176923 w 5851096"/>
              <a:gd name="connsiteY164" fmla="*/ 1398843 h 3089525"/>
              <a:gd name="connsiteX165" fmla="*/ 4194799 w 5851096"/>
              <a:gd name="connsiteY165" fmla="*/ 1400511 h 3089525"/>
              <a:gd name="connsiteX166" fmla="*/ 4294662 w 5851096"/>
              <a:gd name="connsiteY166" fmla="*/ 1409831 h 3089525"/>
              <a:gd name="connsiteX167" fmla="*/ 4311623 w 5851096"/>
              <a:gd name="connsiteY167" fmla="*/ 1411413 h 3089525"/>
              <a:gd name="connsiteX168" fmla="*/ 4311745 w 5851096"/>
              <a:gd name="connsiteY168" fmla="*/ 1412593 h 3089525"/>
              <a:gd name="connsiteX169" fmla="*/ 5033738 w 5851096"/>
              <a:gd name="connsiteY169" fmla="*/ 2125070 h 3089525"/>
              <a:gd name="connsiteX170" fmla="*/ 5034267 w 5851096"/>
              <a:gd name="connsiteY170" fmla="*/ 2125135 h 3089525"/>
              <a:gd name="connsiteX171" fmla="*/ 5034832 w 5851096"/>
              <a:gd name="connsiteY171" fmla="*/ 2132012 h 3089525"/>
              <a:gd name="connsiteX172" fmla="*/ 5042640 w 5851096"/>
              <a:gd name="connsiteY172" fmla="*/ 2227062 h 3089525"/>
              <a:gd name="connsiteX173" fmla="*/ 5044074 w 5851096"/>
              <a:gd name="connsiteY173" fmla="*/ 2244520 h 3089525"/>
              <a:gd name="connsiteX174" fmla="*/ 5043454 w 5851096"/>
              <a:gd name="connsiteY174" fmla="*/ 2256280 h 3089525"/>
              <a:gd name="connsiteX175" fmla="*/ 5042932 w 5851096"/>
              <a:gd name="connsiteY175" fmla="*/ 2256246 h 3089525"/>
              <a:gd name="connsiteX176" fmla="*/ 5042905 w 5851096"/>
              <a:gd name="connsiteY176" fmla="*/ 2256755 h 3089525"/>
              <a:gd name="connsiteX177" fmla="*/ 5024997 w 5851096"/>
              <a:gd name="connsiteY177" fmla="*/ 2255084 h 3089525"/>
              <a:gd name="connsiteX178" fmla="*/ 4925170 w 5851096"/>
              <a:gd name="connsiteY178" fmla="*/ 2245767 h 3089525"/>
              <a:gd name="connsiteX179" fmla="*/ 4908205 w 5851096"/>
              <a:gd name="connsiteY179" fmla="*/ 2244184 h 3089525"/>
              <a:gd name="connsiteX180" fmla="*/ 4908084 w 5851096"/>
              <a:gd name="connsiteY180" fmla="*/ 2243004 h 3089525"/>
              <a:gd name="connsiteX181" fmla="*/ 4186091 w 5851096"/>
              <a:gd name="connsiteY181" fmla="*/ 1530527 h 3089525"/>
              <a:gd name="connsiteX182" fmla="*/ 4185562 w 5851096"/>
              <a:gd name="connsiteY182" fmla="*/ 1530463 h 3089525"/>
              <a:gd name="connsiteX183" fmla="*/ 4184999 w 5851096"/>
              <a:gd name="connsiteY183" fmla="*/ 1523599 h 3089525"/>
              <a:gd name="connsiteX184" fmla="*/ 4177187 w 5851096"/>
              <a:gd name="connsiteY184" fmla="*/ 1428529 h 3089525"/>
              <a:gd name="connsiteX185" fmla="*/ 4175753 w 5851096"/>
              <a:gd name="connsiteY185" fmla="*/ 1411078 h 3089525"/>
              <a:gd name="connsiteX186" fmla="*/ 3445328 w 5851096"/>
              <a:gd name="connsiteY186" fmla="*/ 659222 h 3089525"/>
              <a:gd name="connsiteX187" fmla="*/ 4013692 w 5851096"/>
              <a:gd name="connsiteY187" fmla="*/ 1223782 h 3089525"/>
              <a:gd name="connsiteX188" fmla="*/ 3445328 w 5851096"/>
              <a:gd name="connsiteY188" fmla="*/ 659222 h 3089525"/>
              <a:gd name="connsiteX189" fmla="*/ 3445328 w 5851096"/>
              <a:gd name="connsiteY189" fmla="*/ 2417442 h 3089525"/>
              <a:gd name="connsiteX190" fmla="*/ 4013692 w 5851096"/>
              <a:gd name="connsiteY190" fmla="*/ 2982001 h 3089525"/>
              <a:gd name="connsiteX191" fmla="*/ 3445328 w 5851096"/>
              <a:gd name="connsiteY191" fmla="*/ 2417442 h 3089525"/>
              <a:gd name="connsiteX192" fmla="*/ 3445326 w 5851096"/>
              <a:gd name="connsiteY192" fmla="*/ 2107862 h 3089525"/>
              <a:gd name="connsiteX193" fmla="*/ 4013690 w 5851096"/>
              <a:gd name="connsiteY193" fmla="*/ 1547735 h 3089525"/>
              <a:gd name="connsiteX194" fmla="*/ 3445326 w 5851096"/>
              <a:gd name="connsiteY194" fmla="*/ 2107862 h 3089525"/>
              <a:gd name="connsiteX195" fmla="*/ 3295350 w 5851096"/>
              <a:gd name="connsiteY195" fmla="*/ 521483 h 3089525"/>
              <a:gd name="connsiteX196" fmla="*/ 3295971 w 5851096"/>
              <a:gd name="connsiteY196" fmla="*/ 509629 h 3089525"/>
              <a:gd name="connsiteX197" fmla="*/ 3296492 w 5851096"/>
              <a:gd name="connsiteY197" fmla="*/ 509663 h 3089525"/>
              <a:gd name="connsiteX198" fmla="*/ 3296519 w 5851096"/>
              <a:gd name="connsiteY198" fmla="*/ 509151 h 3089525"/>
              <a:gd name="connsiteX199" fmla="*/ 3314395 w 5851096"/>
              <a:gd name="connsiteY199" fmla="*/ 510833 h 3089525"/>
              <a:gd name="connsiteX200" fmla="*/ 3414258 w 5851096"/>
              <a:gd name="connsiteY200" fmla="*/ 520226 h 3089525"/>
              <a:gd name="connsiteX201" fmla="*/ 3431219 w 5851096"/>
              <a:gd name="connsiteY201" fmla="*/ 521820 h 3089525"/>
              <a:gd name="connsiteX202" fmla="*/ 3431341 w 5851096"/>
              <a:gd name="connsiteY202" fmla="*/ 523010 h 3089525"/>
              <a:gd name="connsiteX203" fmla="*/ 4153335 w 5851096"/>
              <a:gd name="connsiteY203" fmla="*/ 1241127 h 3089525"/>
              <a:gd name="connsiteX204" fmla="*/ 4153863 w 5851096"/>
              <a:gd name="connsiteY204" fmla="*/ 1241192 h 3089525"/>
              <a:gd name="connsiteX205" fmla="*/ 4154429 w 5851096"/>
              <a:gd name="connsiteY205" fmla="*/ 1248124 h 3089525"/>
              <a:gd name="connsiteX206" fmla="*/ 4162237 w 5851096"/>
              <a:gd name="connsiteY206" fmla="*/ 1343926 h 3089525"/>
              <a:gd name="connsiteX207" fmla="*/ 4163671 w 5851096"/>
              <a:gd name="connsiteY207" fmla="*/ 1361522 h 3089525"/>
              <a:gd name="connsiteX208" fmla="*/ 4163050 w 5851096"/>
              <a:gd name="connsiteY208" fmla="*/ 1373376 h 3089525"/>
              <a:gd name="connsiteX209" fmla="*/ 4162528 w 5851096"/>
              <a:gd name="connsiteY209" fmla="*/ 1373341 h 3089525"/>
              <a:gd name="connsiteX210" fmla="*/ 4162501 w 5851096"/>
              <a:gd name="connsiteY210" fmla="*/ 1373854 h 3089525"/>
              <a:gd name="connsiteX211" fmla="*/ 4144594 w 5851096"/>
              <a:gd name="connsiteY211" fmla="*/ 1372169 h 3089525"/>
              <a:gd name="connsiteX212" fmla="*/ 4044766 w 5851096"/>
              <a:gd name="connsiteY212" fmla="*/ 1362780 h 3089525"/>
              <a:gd name="connsiteX213" fmla="*/ 4027802 w 5851096"/>
              <a:gd name="connsiteY213" fmla="*/ 1361184 h 3089525"/>
              <a:gd name="connsiteX214" fmla="*/ 4027681 w 5851096"/>
              <a:gd name="connsiteY214" fmla="*/ 1359994 h 3089525"/>
              <a:gd name="connsiteX215" fmla="*/ 3305687 w 5851096"/>
              <a:gd name="connsiteY215" fmla="*/ 641878 h 3089525"/>
              <a:gd name="connsiteX216" fmla="*/ 3305158 w 5851096"/>
              <a:gd name="connsiteY216" fmla="*/ 641812 h 3089525"/>
              <a:gd name="connsiteX217" fmla="*/ 3304595 w 5851096"/>
              <a:gd name="connsiteY217" fmla="*/ 634895 h 3089525"/>
              <a:gd name="connsiteX218" fmla="*/ 3296784 w 5851096"/>
              <a:gd name="connsiteY218" fmla="*/ 539073 h 3089525"/>
              <a:gd name="connsiteX219" fmla="*/ 3295350 w 5851096"/>
              <a:gd name="connsiteY219" fmla="*/ 521483 h 3089525"/>
              <a:gd name="connsiteX220" fmla="*/ 3295350 w 5851096"/>
              <a:gd name="connsiteY220" fmla="*/ 2279702 h 3089525"/>
              <a:gd name="connsiteX221" fmla="*/ 3295971 w 5851096"/>
              <a:gd name="connsiteY221" fmla="*/ 2267848 h 3089525"/>
              <a:gd name="connsiteX222" fmla="*/ 3296492 w 5851096"/>
              <a:gd name="connsiteY222" fmla="*/ 2267882 h 3089525"/>
              <a:gd name="connsiteX223" fmla="*/ 3296519 w 5851096"/>
              <a:gd name="connsiteY223" fmla="*/ 2267371 h 3089525"/>
              <a:gd name="connsiteX224" fmla="*/ 3314395 w 5851096"/>
              <a:gd name="connsiteY224" fmla="*/ 2269052 h 3089525"/>
              <a:gd name="connsiteX225" fmla="*/ 3414258 w 5851096"/>
              <a:gd name="connsiteY225" fmla="*/ 2278445 h 3089525"/>
              <a:gd name="connsiteX226" fmla="*/ 3431219 w 5851096"/>
              <a:gd name="connsiteY226" fmla="*/ 2280040 h 3089525"/>
              <a:gd name="connsiteX227" fmla="*/ 3431341 w 5851096"/>
              <a:gd name="connsiteY227" fmla="*/ 2281230 h 3089525"/>
              <a:gd name="connsiteX228" fmla="*/ 4153335 w 5851096"/>
              <a:gd name="connsiteY228" fmla="*/ 2999346 h 3089525"/>
              <a:gd name="connsiteX229" fmla="*/ 4153863 w 5851096"/>
              <a:gd name="connsiteY229" fmla="*/ 2999411 h 3089525"/>
              <a:gd name="connsiteX230" fmla="*/ 4154429 w 5851096"/>
              <a:gd name="connsiteY230" fmla="*/ 3006343 h 3089525"/>
              <a:gd name="connsiteX231" fmla="*/ 4161209 w 5851096"/>
              <a:gd name="connsiteY231" fmla="*/ 3089525 h 3089525"/>
              <a:gd name="connsiteX232" fmla="*/ 3910768 w 5851096"/>
              <a:gd name="connsiteY232" fmla="*/ 3089525 h 3089525"/>
              <a:gd name="connsiteX233" fmla="*/ 3891034 w 5851096"/>
              <a:gd name="connsiteY233" fmla="*/ 3084683 h 3089525"/>
              <a:gd name="connsiteX234" fmla="*/ 3305687 w 5851096"/>
              <a:gd name="connsiteY234" fmla="*/ 2400097 h 3089525"/>
              <a:gd name="connsiteX235" fmla="*/ 3305158 w 5851096"/>
              <a:gd name="connsiteY235" fmla="*/ 2400032 h 3089525"/>
              <a:gd name="connsiteX236" fmla="*/ 3304595 w 5851096"/>
              <a:gd name="connsiteY236" fmla="*/ 2393114 h 3089525"/>
              <a:gd name="connsiteX237" fmla="*/ 3296784 w 5851096"/>
              <a:gd name="connsiteY237" fmla="*/ 2297292 h 3089525"/>
              <a:gd name="connsiteX238" fmla="*/ 3295350 w 5851096"/>
              <a:gd name="connsiteY238" fmla="*/ 2279702 h 3089525"/>
              <a:gd name="connsiteX239" fmla="*/ 3295347 w 5851096"/>
              <a:gd name="connsiteY239" fmla="*/ 486299 h 3089525"/>
              <a:gd name="connsiteX240" fmla="*/ 3296782 w 5851096"/>
              <a:gd name="connsiteY240" fmla="*/ 468842 h 3089525"/>
              <a:gd name="connsiteX241" fmla="*/ 3304590 w 5851096"/>
              <a:gd name="connsiteY241" fmla="*/ 373792 h 3089525"/>
              <a:gd name="connsiteX242" fmla="*/ 3305155 w 5851096"/>
              <a:gd name="connsiteY242" fmla="*/ 366915 h 3089525"/>
              <a:gd name="connsiteX243" fmla="*/ 3305684 w 5851096"/>
              <a:gd name="connsiteY243" fmla="*/ 366850 h 3089525"/>
              <a:gd name="connsiteX244" fmla="*/ 3393781 w 5851096"/>
              <a:gd name="connsiteY244" fmla="*/ 100280 h 3089525"/>
              <a:gd name="connsiteX245" fmla="*/ 3459303 w 5851096"/>
              <a:gd name="connsiteY245" fmla="*/ 0 h 3089525"/>
              <a:gd name="connsiteX246" fmla="*/ 3635443 w 5851096"/>
              <a:gd name="connsiteY246" fmla="*/ 0 h 3089525"/>
              <a:gd name="connsiteX247" fmla="*/ 3564068 w 5851096"/>
              <a:gd name="connsiteY247" fmla="*/ 79433 h 3089525"/>
              <a:gd name="connsiteX248" fmla="*/ 3445326 w 5851096"/>
              <a:gd name="connsiteY248" fmla="*/ 349642 h 3089525"/>
              <a:gd name="connsiteX249" fmla="*/ 3904544 w 5851096"/>
              <a:gd name="connsiteY249" fmla="*/ 45955 h 3089525"/>
              <a:gd name="connsiteX250" fmla="*/ 3927798 w 5851096"/>
              <a:gd name="connsiteY250" fmla="*/ 0 h 3089525"/>
              <a:gd name="connsiteX251" fmla="*/ 4083290 w 5851096"/>
              <a:gd name="connsiteY251" fmla="*/ 0 h 3089525"/>
              <a:gd name="connsiteX252" fmla="*/ 4029061 w 5851096"/>
              <a:gd name="connsiteY252" fmla="*/ 99096 h 3089525"/>
              <a:gd name="connsiteX253" fmla="*/ 3431338 w 5851096"/>
              <a:gd name="connsiteY253" fmla="*/ 484784 h 3089525"/>
              <a:gd name="connsiteX254" fmla="*/ 3431217 w 5851096"/>
              <a:gd name="connsiteY254" fmla="*/ 485964 h 3089525"/>
              <a:gd name="connsiteX255" fmla="*/ 3414252 w 5851096"/>
              <a:gd name="connsiteY255" fmla="*/ 487548 h 3089525"/>
              <a:gd name="connsiteX256" fmla="*/ 3314425 w 5851096"/>
              <a:gd name="connsiteY256" fmla="*/ 496864 h 3089525"/>
              <a:gd name="connsiteX257" fmla="*/ 3296517 w 5851096"/>
              <a:gd name="connsiteY257" fmla="*/ 498535 h 3089525"/>
              <a:gd name="connsiteX258" fmla="*/ 3296490 w 5851096"/>
              <a:gd name="connsiteY258" fmla="*/ 498027 h 3089525"/>
              <a:gd name="connsiteX259" fmla="*/ 3295968 w 5851096"/>
              <a:gd name="connsiteY259" fmla="*/ 498061 h 3089525"/>
              <a:gd name="connsiteX260" fmla="*/ 3295347 w 5851096"/>
              <a:gd name="connsiteY260" fmla="*/ 486299 h 3089525"/>
              <a:gd name="connsiteX261" fmla="*/ 3295347 w 5851096"/>
              <a:gd name="connsiteY261" fmla="*/ 2244520 h 3089525"/>
              <a:gd name="connsiteX262" fmla="*/ 3296782 w 5851096"/>
              <a:gd name="connsiteY262" fmla="*/ 2227062 h 3089525"/>
              <a:gd name="connsiteX263" fmla="*/ 3304590 w 5851096"/>
              <a:gd name="connsiteY263" fmla="*/ 2132012 h 3089525"/>
              <a:gd name="connsiteX264" fmla="*/ 3305155 w 5851096"/>
              <a:gd name="connsiteY264" fmla="*/ 2125135 h 3089525"/>
              <a:gd name="connsiteX265" fmla="*/ 3305684 w 5851096"/>
              <a:gd name="connsiteY265" fmla="*/ 2125070 h 3089525"/>
              <a:gd name="connsiteX266" fmla="*/ 4027678 w 5851096"/>
              <a:gd name="connsiteY266" fmla="*/ 1412593 h 3089525"/>
              <a:gd name="connsiteX267" fmla="*/ 4027800 w 5851096"/>
              <a:gd name="connsiteY267" fmla="*/ 1411413 h 3089525"/>
              <a:gd name="connsiteX268" fmla="*/ 4044760 w 5851096"/>
              <a:gd name="connsiteY268" fmla="*/ 1409831 h 3089525"/>
              <a:gd name="connsiteX269" fmla="*/ 4144624 w 5851096"/>
              <a:gd name="connsiteY269" fmla="*/ 1400511 h 3089525"/>
              <a:gd name="connsiteX270" fmla="*/ 4162499 w 5851096"/>
              <a:gd name="connsiteY270" fmla="*/ 1398843 h 3089525"/>
              <a:gd name="connsiteX271" fmla="*/ 4162526 w 5851096"/>
              <a:gd name="connsiteY271" fmla="*/ 1399351 h 3089525"/>
              <a:gd name="connsiteX272" fmla="*/ 4163047 w 5851096"/>
              <a:gd name="connsiteY272" fmla="*/ 1399317 h 3089525"/>
              <a:gd name="connsiteX273" fmla="*/ 4163669 w 5851096"/>
              <a:gd name="connsiteY273" fmla="*/ 1411078 h 3089525"/>
              <a:gd name="connsiteX274" fmla="*/ 4162235 w 5851096"/>
              <a:gd name="connsiteY274" fmla="*/ 1428529 h 3089525"/>
              <a:gd name="connsiteX275" fmla="*/ 4154424 w 5851096"/>
              <a:gd name="connsiteY275" fmla="*/ 1523599 h 3089525"/>
              <a:gd name="connsiteX276" fmla="*/ 4153860 w 5851096"/>
              <a:gd name="connsiteY276" fmla="*/ 1530463 h 3089525"/>
              <a:gd name="connsiteX277" fmla="*/ 4153332 w 5851096"/>
              <a:gd name="connsiteY277" fmla="*/ 1530527 h 3089525"/>
              <a:gd name="connsiteX278" fmla="*/ 3431338 w 5851096"/>
              <a:gd name="connsiteY278" fmla="*/ 2243004 h 3089525"/>
              <a:gd name="connsiteX279" fmla="*/ 3431217 w 5851096"/>
              <a:gd name="connsiteY279" fmla="*/ 2244184 h 3089525"/>
              <a:gd name="connsiteX280" fmla="*/ 3414252 w 5851096"/>
              <a:gd name="connsiteY280" fmla="*/ 2245767 h 3089525"/>
              <a:gd name="connsiteX281" fmla="*/ 3314425 w 5851096"/>
              <a:gd name="connsiteY281" fmla="*/ 2255084 h 3089525"/>
              <a:gd name="connsiteX282" fmla="*/ 3296517 w 5851096"/>
              <a:gd name="connsiteY282" fmla="*/ 2256755 h 3089525"/>
              <a:gd name="connsiteX283" fmla="*/ 3296490 w 5851096"/>
              <a:gd name="connsiteY283" fmla="*/ 2256246 h 3089525"/>
              <a:gd name="connsiteX284" fmla="*/ 3295968 w 5851096"/>
              <a:gd name="connsiteY284" fmla="*/ 2256280 h 3089525"/>
              <a:gd name="connsiteX285" fmla="*/ 3295347 w 5851096"/>
              <a:gd name="connsiteY285" fmla="*/ 2244520 h 3089525"/>
              <a:gd name="connsiteX286" fmla="*/ 2555546 w 5851096"/>
              <a:gd name="connsiteY286" fmla="*/ 1223782 h 3089525"/>
              <a:gd name="connsiteX287" fmla="*/ 3123910 w 5851096"/>
              <a:gd name="connsiteY287" fmla="*/ 659222 h 3089525"/>
              <a:gd name="connsiteX288" fmla="*/ 2555546 w 5851096"/>
              <a:gd name="connsiteY288" fmla="*/ 1223782 h 3089525"/>
              <a:gd name="connsiteX289" fmla="*/ 2555546 w 5851096"/>
              <a:gd name="connsiteY289" fmla="*/ 1547735 h 3089525"/>
              <a:gd name="connsiteX290" fmla="*/ 3123910 w 5851096"/>
              <a:gd name="connsiteY290" fmla="*/ 2107862 h 3089525"/>
              <a:gd name="connsiteX291" fmla="*/ 2555546 w 5851096"/>
              <a:gd name="connsiteY291" fmla="*/ 1547735 h 3089525"/>
              <a:gd name="connsiteX292" fmla="*/ 2555546 w 5851096"/>
              <a:gd name="connsiteY292" fmla="*/ 2982001 h 3089525"/>
              <a:gd name="connsiteX293" fmla="*/ 3123910 w 5851096"/>
              <a:gd name="connsiteY293" fmla="*/ 2417442 h 3089525"/>
              <a:gd name="connsiteX294" fmla="*/ 2555546 w 5851096"/>
              <a:gd name="connsiteY294" fmla="*/ 2982001 h 3089525"/>
              <a:gd name="connsiteX295" fmla="*/ 2485948 w 5851096"/>
              <a:gd name="connsiteY295" fmla="*/ 0 h 3089525"/>
              <a:gd name="connsiteX296" fmla="*/ 2641440 w 5851096"/>
              <a:gd name="connsiteY296" fmla="*/ 0 h 3089525"/>
              <a:gd name="connsiteX297" fmla="*/ 2664693 w 5851096"/>
              <a:gd name="connsiteY297" fmla="*/ 45955 h 3089525"/>
              <a:gd name="connsiteX298" fmla="*/ 3123910 w 5851096"/>
              <a:gd name="connsiteY298" fmla="*/ 349642 h 3089525"/>
              <a:gd name="connsiteX299" fmla="*/ 3005167 w 5851096"/>
              <a:gd name="connsiteY299" fmla="*/ 79433 h 3089525"/>
              <a:gd name="connsiteX300" fmla="*/ 2933794 w 5851096"/>
              <a:gd name="connsiteY300" fmla="*/ 0 h 3089525"/>
              <a:gd name="connsiteX301" fmla="*/ 3109934 w 5851096"/>
              <a:gd name="connsiteY301" fmla="*/ 0 h 3089525"/>
              <a:gd name="connsiteX302" fmla="*/ 3175456 w 5851096"/>
              <a:gd name="connsiteY302" fmla="*/ 100280 h 3089525"/>
              <a:gd name="connsiteX303" fmla="*/ 3263553 w 5851096"/>
              <a:gd name="connsiteY303" fmla="*/ 366850 h 3089525"/>
              <a:gd name="connsiteX304" fmla="*/ 3264081 w 5851096"/>
              <a:gd name="connsiteY304" fmla="*/ 366915 h 3089525"/>
              <a:gd name="connsiteX305" fmla="*/ 3264647 w 5851096"/>
              <a:gd name="connsiteY305" fmla="*/ 373792 h 3089525"/>
              <a:gd name="connsiteX306" fmla="*/ 3272455 w 5851096"/>
              <a:gd name="connsiteY306" fmla="*/ 468842 h 3089525"/>
              <a:gd name="connsiteX307" fmla="*/ 3273888 w 5851096"/>
              <a:gd name="connsiteY307" fmla="*/ 486299 h 3089525"/>
              <a:gd name="connsiteX308" fmla="*/ 3273268 w 5851096"/>
              <a:gd name="connsiteY308" fmla="*/ 498061 h 3089525"/>
              <a:gd name="connsiteX309" fmla="*/ 3272746 w 5851096"/>
              <a:gd name="connsiteY309" fmla="*/ 498027 h 3089525"/>
              <a:gd name="connsiteX310" fmla="*/ 3272719 w 5851096"/>
              <a:gd name="connsiteY310" fmla="*/ 498535 h 3089525"/>
              <a:gd name="connsiteX311" fmla="*/ 3254811 w 5851096"/>
              <a:gd name="connsiteY311" fmla="*/ 496864 h 3089525"/>
              <a:gd name="connsiteX312" fmla="*/ 3154984 w 5851096"/>
              <a:gd name="connsiteY312" fmla="*/ 487548 h 3089525"/>
              <a:gd name="connsiteX313" fmla="*/ 3138020 w 5851096"/>
              <a:gd name="connsiteY313" fmla="*/ 485964 h 3089525"/>
              <a:gd name="connsiteX314" fmla="*/ 3137899 w 5851096"/>
              <a:gd name="connsiteY314" fmla="*/ 484784 h 3089525"/>
              <a:gd name="connsiteX315" fmla="*/ 2540177 w 5851096"/>
              <a:gd name="connsiteY315" fmla="*/ 99096 h 3089525"/>
              <a:gd name="connsiteX316" fmla="*/ 2408030 w 5851096"/>
              <a:gd name="connsiteY316" fmla="*/ 3089525 h 3089525"/>
              <a:gd name="connsiteX317" fmla="*/ 2414810 w 5851096"/>
              <a:gd name="connsiteY317" fmla="*/ 3006343 h 3089525"/>
              <a:gd name="connsiteX318" fmla="*/ 2415375 w 5851096"/>
              <a:gd name="connsiteY318" fmla="*/ 2999411 h 3089525"/>
              <a:gd name="connsiteX319" fmla="*/ 2415904 w 5851096"/>
              <a:gd name="connsiteY319" fmla="*/ 2999346 h 3089525"/>
              <a:gd name="connsiteX320" fmla="*/ 3137898 w 5851096"/>
              <a:gd name="connsiteY320" fmla="*/ 2281230 h 3089525"/>
              <a:gd name="connsiteX321" fmla="*/ 3138020 w 5851096"/>
              <a:gd name="connsiteY321" fmla="*/ 2280040 h 3089525"/>
              <a:gd name="connsiteX322" fmla="*/ 3154980 w 5851096"/>
              <a:gd name="connsiteY322" fmla="*/ 2278445 h 3089525"/>
              <a:gd name="connsiteX323" fmla="*/ 3254844 w 5851096"/>
              <a:gd name="connsiteY323" fmla="*/ 2269052 h 3089525"/>
              <a:gd name="connsiteX324" fmla="*/ 3272719 w 5851096"/>
              <a:gd name="connsiteY324" fmla="*/ 2267371 h 3089525"/>
              <a:gd name="connsiteX325" fmla="*/ 3272746 w 5851096"/>
              <a:gd name="connsiteY325" fmla="*/ 2267882 h 3089525"/>
              <a:gd name="connsiteX326" fmla="*/ 3273267 w 5851096"/>
              <a:gd name="connsiteY326" fmla="*/ 2267848 h 3089525"/>
              <a:gd name="connsiteX327" fmla="*/ 3273888 w 5851096"/>
              <a:gd name="connsiteY327" fmla="*/ 2279702 h 3089525"/>
              <a:gd name="connsiteX328" fmla="*/ 3272455 w 5851096"/>
              <a:gd name="connsiteY328" fmla="*/ 2297292 h 3089525"/>
              <a:gd name="connsiteX329" fmla="*/ 3264644 w 5851096"/>
              <a:gd name="connsiteY329" fmla="*/ 2393114 h 3089525"/>
              <a:gd name="connsiteX330" fmla="*/ 3264080 w 5851096"/>
              <a:gd name="connsiteY330" fmla="*/ 2400032 h 3089525"/>
              <a:gd name="connsiteX331" fmla="*/ 3263552 w 5851096"/>
              <a:gd name="connsiteY331" fmla="*/ 2400097 h 3089525"/>
              <a:gd name="connsiteX332" fmla="*/ 2678205 w 5851096"/>
              <a:gd name="connsiteY332" fmla="*/ 3084683 h 3089525"/>
              <a:gd name="connsiteX333" fmla="*/ 2658472 w 5851096"/>
              <a:gd name="connsiteY333" fmla="*/ 3089525 h 3089525"/>
              <a:gd name="connsiteX334" fmla="*/ 2405567 w 5851096"/>
              <a:gd name="connsiteY334" fmla="*/ 1361522 h 3089525"/>
              <a:gd name="connsiteX335" fmla="*/ 2407002 w 5851096"/>
              <a:gd name="connsiteY335" fmla="*/ 1343926 h 3089525"/>
              <a:gd name="connsiteX336" fmla="*/ 2414810 w 5851096"/>
              <a:gd name="connsiteY336" fmla="*/ 1248124 h 3089525"/>
              <a:gd name="connsiteX337" fmla="*/ 2415375 w 5851096"/>
              <a:gd name="connsiteY337" fmla="*/ 1241192 h 3089525"/>
              <a:gd name="connsiteX338" fmla="*/ 2415904 w 5851096"/>
              <a:gd name="connsiteY338" fmla="*/ 1241127 h 3089525"/>
              <a:gd name="connsiteX339" fmla="*/ 3137898 w 5851096"/>
              <a:gd name="connsiteY339" fmla="*/ 523010 h 3089525"/>
              <a:gd name="connsiteX340" fmla="*/ 3138020 w 5851096"/>
              <a:gd name="connsiteY340" fmla="*/ 521820 h 3089525"/>
              <a:gd name="connsiteX341" fmla="*/ 3154980 w 5851096"/>
              <a:gd name="connsiteY341" fmla="*/ 520226 h 3089525"/>
              <a:gd name="connsiteX342" fmla="*/ 3254844 w 5851096"/>
              <a:gd name="connsiteY342" fmla="*/ 510833 h 3089525"/>
              <a:gd name="connsiteX343" fmla="*/ 3272719 w 5851096"/>
              <a:gd name="connsiteY343" fmla="*/ 509151 h 3089525"/>
              <a:gd name="connsiteX344" fmla="*/ 3272746 w 5851096"/>
              <a:gd name="connsiteY344" fmla="*/ 509663 h 3089525"/>
              <a:gd name="connsiteX345" fmla="*/ 3273267 w 5851096"/>
              <a:gd name="connsiteY345" fmla="*/ 509629 h 3089525"/>
              <a:gd name="connsiteX346" fmla="*/ 3273888 w 5851096"/>
              <a:gd name="connsiteY346" fmla="*/ 521483 h 3089525"/>
              <a:gd name="connsiteX347" fmla="*/ 3272455 w 5851096"/>
              <a:gd name="connsiteY347" fmla="*/ 539073 h 3089525"/>
              <a:gd name="connsiteX348" fmla="*/ 3264644 w 5851096"/>
              <a:gd name="connsiteY348" fmla="*/ 634895 h 3089525"/>
              <a:gd name="connsiteX349" fmla="*/ 3264080 w 5851096"/>
              <a:gd name="connsiteY349" fmla="*/ 641812 h 3089525"/>
              <a:gd name="connsiteX350" fmla="*/ 3263552 w 5851096"/>
              <a:gd name="connsiteY350" fmla="*/ 641878 h 3089525"/>
              <a:gd name="connsiteX351" fmla="*/ 2541558 w 5851096"/>
              <a:gd name="connsiteY351" fmla="*/ 1359994 h 3089525"/>
              <a:gd name="connsiteX352" fmla="*/ 2541437 w 5851096"/>
              <a:gd name="connsiteY352" fmla="*/ 1361184 h 3089525"/>
              <a:gd name="connsiteX353" fmla="*/ 2524472 w 5851096"/>
              <a:gd name="connsiteY353" fmla="*/ 1362780 h 3089525"/>
              <a:gd name="connsiteX354" fmla="*/ 2424645 w 5851096"/>
              <a:gd name="connsiteY354" fmla="*/ 1372169 h 3089525"/>
              <a:gd name="connsiteX355" fmla="*/ 2406737 w 5851096"/>
              <a:gd name="connsiteY355" fmla="*/ 1373854 h 3089525"/>
              <a:gd name="connsiteX356" fmla="*/ 2406710 w 5851096"/>
              <a:gd name="connsiteY356" fmla="*/ 1373341 h 3089525"/>
              <a:gd name="connsiteX357" fmla="*/ 2406188 w 5851096"/>
              <a:gd name="connsiteY357" fmla="*/ 1373376 h 3089525"/>
              <a:gd name="connsiteX358" fmla="*/ 2405567 w 5851096"/>
              <a:gd name="connsiteY358" fmla="*/ 1361522 h 3089525"/>
              <a:gd name="connsiteX359" fmla="*/ 2405567 w 5851096"/>
              <a:gd name="connsiteY359" fmla="*/ 1411078 h 3089525"/>
              <a:gd name="connsiteX360" fmla="*/ 2406189 w 5851096"/>
              <a:gd name="connsiteY360" fmla="*/ 1399317 h 3089525"/>
              <a:gd name="connsiteX361" fmla="*/ 2406710 w 5851096"/>
              <a:gd name="connsiteY361" fmla="*/ 1399351 h 3089525"/>
              <a:gd name="connsiteX362" fmla="*/ 2406737 w 5851096"/>
              <a:gd name="connsiteY362" fmla="*/ 1398843 h 3089525"/>
              <a:gd name="connsiteX363" fmla="*/ 2424613 w 5851096"/>
              <a:gd name="connsiteY363" fmla="*/ 1400511 h 3089525"/>
              <a:gd name="connsiteX364" fmla="*/ 2524476 w 5851096"/>
              <a:gd name="connsiteY364" fmla="*/ 1409831 h 3089525"/>
              <a:gd name="connsiteX365" fmla="*/ 2541437 w 5851096"/>
              <a:gd name="connsiteY365" fmla="*/ 1411413 h 3089525"/>
              <a:gd name="connsiteX366" fmla="*/ 2541559 w 5851096"/>
              <a:gd name="connsiteY366" fmla="*/ 1412593 h 3089525"/>
              <a:gd name="connsiteX367" fmla="*/ 3263553 w 5851096"/>
              <a:gd name="connsiteY367" fmla="*/ 2125070 h 3089525"/>
              <a:gd name="connsiteX368" fmla="*/ 3264081 w 5851096"/>
              <a:gd name="connsiteY368" fmla="*/ 2125135 h 3089525"/>
              <a:gd name="connsiteX369" fmla="*/ 3264647 w 5851096"/>
              <a:gd name="connsiteY369" fmla="*/ 2132012 h 3089525"/>
              <a:gd name="connsiteX370" fmla="*/ 3272455 w 5851096"/>
              <a:gd name="connsiteY370" fmla="*/ 2227062 h 3089525"/>
              <a:gd name="connsiteX371" fmla="*/ 3273888 w 5851096"/>
              <a:gd name="connsiteY371" fmla="*/ 2244520 h 3089525"/>
              <a:gd name="connsiteX372" fmla="*/ 3273268 w 5851096"/>
              <a:gd name="connsiteY372" fmla="*/ 2256280 h 3089525"/>
              <a:gd name="connsiteX373" fmla="*/ 3272746 w 5851096"/>
              <a:gd name="connsiteY373" fmla="*/ 2256246 h 3089525"/>
              <a:gd name="connsiteX374" fmla="*/ 3272719 w 5851096"/>
              <a:gd name="connsiteY374" fmla="*/ 2256755 h 3089525"/>
              <a:gd name="connsiteX375" fmla="*/ 3254811 w 5851096"/>
              <a:gd name="connsiteY375" fmla="*/ 2255084 h 3089525"/>
              <a:gd name="connsiteX376" fmla="*/ 3154984 w 5851096"/>
              <a:gd name="connsiteY376" fmla="*/ 2245767 h 3089525"/>
              <a:gd name="connsiteX377" fmla="*/ 3138020 w 5851096"/>
              <a:gd name="connsiteY377" fmla="*/ 2244184 h 3089525"/>
              <a:gd name="connsiteX378" fmla="*/ 3137899 w 5851096"/>
              <a:gd name="connsiteY378" fmla="*/ 2243004 h 3089525"/>
              <a:gd name="connsiteX379" fmla="*/ 2415905 w 5851096"/>
              <a:gd name="connsiteY379" fmla="*/ 1530527 h 3089525"/>
              <a:gd name="connsiteX380" fmla="*/ 2415376 w 5851096"/>
              <a:gd name="connsiteY380" fmla="*/ 1530463 h 3089525"/>
              <a:gd name="connsiteX381" fmla="*/ 2414813 w 5851096"/>
              <a:gd name="connsiteY381" fmla="*/ 1523599 h 3089525"/>
              <a:gd name="connsiteX382" fmla="*/ 2407002 w 5851096"/>
              <a:gd name="connsiteY382" fmla="*/ 1428529 h 3089525"/>
              <a:gd name="connsiteX383" fmla="*/ 2405567 w 5851096"/>
              <a:gd name="connsiteY383" fmla="*/ 1411078 h 3089525"/>
              <a:gd name="connsiteX384" fmla="*/ 1675142 w 5851096"/>
              <a:gd name="connsiteY384" fmla="*/ 659222 h 3089525"/>
              <a:gd name="connsiteX385" fmla="*/ 2243506 w 5851096"/>
              <a:gd name="connsiteY385" fmla="*/ 1223782 h 3089525"/>
              <a:gd name="connsiteX386" fmla="*/ 1675142 w 5851096"/>
              <a:gd name="connsiteY386" fmla="*/ 659222 h 3089525"/>
              <a:gd name="connsiteX387" fmla="*/ 1675142 w 5851096"/>
              <a:gd name="connsiteY387" fmla="*/ 2417442 h 3089525"/>
              <a:gd name="connsiteX388" fmla="*/ 2243506 w 5851096"/>
              <a:gd name="connsiteY388" fmla="*/ 2982001 h 3089525"/>
              <a:gd name="connsiteX389" fmla="*/ 1675142 w 5851096"/>
              <a:gd name="connsiteY389" fmla="*/ 2417442 h 3089525"/>
              <a:gd name="connsiteX390" fmla="*/ 1675140 w 5851096"/>
              <a:gd name="connsiteY390" fmla="*/ 2107862 h 3089525"/>
              <a:gd name="connsiteX391" fmla="*/ 2243504 w 5851096"/>
              <a:gd name="connsiteY391" fmla="*/ 1547735 h 3089525"/>
              <a:gd name="connsiteX392" fmla="*/ 1675140 w 5851096"/>
              <a:gd name="connsiteY392" fmla="*/ 2107862 h 3089525"/>
              <a:gd name="connsiteX393" fmla="*/ 1525164 w 5851096"/>
              <a:gd name="connsiteY393" fmla="*/ 521483 h 3089525"/>
              <a:gd name="connsiteX394" fmla="*/ 1525785 w 5851096"/>
              <a:gd name="connsiteY394" fmla="*/ 509629 h 3089525"/>
              <a:gd name="connsiteX395" fmla="*/ 1526306 w 5851096"/>
              <a:gd name="connsiteY395" fmla="*/ 509663 h 3089525"/>
              <a:gd name="connsiteX396" fmla="*/ 1526333 w 5851096"/>
              <a:gd name="connsiteY396" fmla="*/ 509151 h 3089525"/>
              <a:gd name="connsiteX397" fmla="*/ 1544208 w 5851096"/>
              <a:gd name="connsiteY397" fmla="*/ 510833 h 3089525"/>
              <a:gd name="connsiteX398" fmla="*/ 1644072 w 5851096"/>
              <a:gd name="connsiteY398" fmla="*/ 520226 h 3089525"/>
              <a:gd name="connsiteX399" fmla="*/ 1661032 w 5851096"/>
              <a:gd name="connsiteY399" fmla="*/ 521820 h 3089525"/>
              <a:gd name="connsiteX400" fmla="*/ 1661154 w 5851096"/>
              <a:gd name="connsiteY400" fmla="*/ 523010 h 3089525"/>
              <a:gd name="connsiteX401" fmla="*/ 2383148 w 5851096"/>
              <a:gd name="connsiteY401" fmla="*/ 1241127 h 3089525"/>
              <a:gd name="connsiteX402" fmla="*/ 2383678 w 5851096"/>
              <a:gd name="connsiteY402" fmla="*/ 1241192 h 3089525"/>
              <a:gd name="connsiteX403" fmla="*/ 2384242 w 5851096"/>
              <a:gd name="connsiteY403" fmla="*/ 1248124 h 3089525"/>
              <a:gd name="connsiteX404" fmla="*/ 2392051 w 5851096"/>
              <a:gd name="connsiteY404" fmla="*/ 1343926 h 3089525"/>
              <a:gd name="connsiteX405" fmla="*/ 2393485 w 5851096"/>
              <a:gd name="connsiteY405" fmla="*/ 1361522 h 3089525"/>
              <a:gd name="connsiteX406" fmla="*/ 2392864 w 5851096"/>
              <a:gd name="connsiteY406" fmla="*/ 1373376 h 3089525"/>
              <a:gd name="connsiteX407" fmla="*/ 2392342 w 5851096"/>
              <a:gd name="connsiteY407" fmla="*/ 1373341 h 3089525"/>
              <a:gd name="connsiteX408" fmla="*/ 2392315 w 5851096"/>
              <a:gd name="connsiteY408" fmla="*/ 1373854 h 3089525"/>
              <a:gd name="connsiteX409" fmla="*/ 2374407 w 5851096"/>
              <a:gd name="connsiteY409" fmla="*/ 1372169 h 3089525"/>
              <a:gd name="connsiteX410" fmla="*/ 2274580 w 5851096"/>
              <a:gd name="connsiteY410" fmla="*/ 1362780 h 3089525"/>
              <a:gd name="connsiteX411" fmla="*/ 2257615 w 5851096"/>
              <a:gd name="connsiteY411" fmla="*/ 1361184 h 3089525"/>
              <a:gd name="connsiteX412" fmla="*/ 2257494 w 5851096"/>
              <a:gd name="connsiteY412" fmla="*/ 1359994 h 3089525"/>
              <a:gd name="connsiteX413" fmla="*/ 1535500 w 5851096"/>
              <a:gd name="connsiteY413" fmla="*/ 641878 h 3089525"/>
              <a:gd name="connsiteX414" fmla="*/ 1534972 w 5851096"/>
              <a:gd name="connsiteY414" fmla="*/ 641812 h 3089525"/>
              <a:gd name="connsiteX415" fmla="*/ 1534408 w 5851096"/>
              <a:gd name="connsiteY415" fmla="*/ 634895 h 3089525"/>
              <a:gd name="connsiteX416" fmla="*/ 1526597 w 5851096"/>
              <a:gd name="connsiteY416" fmla="*/ 539073 h 3089525"/>
              <a:gd name="connsiteX417" fmla="*/ 1525164 w 5851096"/>
              <a:gd name="connsiteY417" fmla="*/ 521483 h 3089525"/>
              <a:gd name="connsiteX418" fmla="*/ 1525164 w 5851096"/>
              <a:gd name="connsiteY418" fmla="*/ 2279702 h 3089525"/>
              <a:gd name="connsiteX419" fmla="*/ 1525785 w 5851096"/>
              <a:gd name="connsiteY419" fmla="*/ 2267848 h 3089525"/>
              <a:gd name="connsiteX420" fmla="*/ 1526306 w 5851096"/>
              <a:gd name="connsiteY420" fmla="*/ 2267882 h 3089525"/>
              <a:gd name="connsiteX421" fmla="*/ 1526333 w 5851096"/>
              <a:gd name="connsiteY421" fmla="*/ 2267371 h 3089525"/>
              <a:gd name="connsiteX422" fmla="*/ 1544208 w 5851096"/>
              <a:gd name="connsiteY422" fmla="*/ 2269052 h 3089525"/>
              <a:gd name="connsiteX423" fmla="*/ 1644072 w 5851096"/>
              <a:gd name="connsiteY423" fmla="*/ 2278445 h 3089525"/>
              <a:gd name="connsiteX424" fmla="*/ 1661032 w 5851096"/>
              <a:gd name="connsiteY424" fmla="*/ 2280040 h 3089525"/>
              <a:gd name="connsiteX425" fmla="*/ 1661154 w 5851096"/>
              <a:gd name="connsiteY425" fmla="*/ 2281230 h 3089525"/>
              <a:gd name="connsiteX426" fmla="*/ 2383148 w 5851096"/>
              <a:gd name="connsiteY426" fmla="*/ 2999346 h 3089525"/>
              <a:gd name="connsiteX427" fmla="*/ 2383678 w 5851096"/>
              <a:gd name="connsiteY427" fmla="*/ 2999411 h 3089525"/>
              <a:gd name="connsiteX428" fmla="*/ 2384242 w 5851096"/>
              <a:gd name="connsiteY428" fmla="*/ 3006343 h 3089525"/>
              <a:gd name="connsiteX429" fmla="*/ 2391022 w 5851096"/>
              <a:gd name="connsiteY429" fmla="*/ 3089525 h 3089525"/>
              <a:gd name="connsiteX430" fmla="*/ 2140581 w 5851096"/>
              <a:gd name="connsiteY430" fmla="*/ 3089525 h 3089525"/>
              <a:gd name="connsiteX431" fmla="*/ 2120847 w 5851096"/>
              <a:gd name="connsiteY431" fmla="*/ 3084683 h 3089525"/>
              <a:gd name="connsiteX432" fmla="*/ 1535500 w 5851096"/>
              <a:gd name="connsiteY432" fmla="*/ 2400097 h 3089525"/>
              <a:gd name="connsiteX433" fmla="*/ 1534972 w 5851096"/>
              <a:gd name="connsiteY433" fmla="*/ 2400032 h 3089525"/>
              <a:gd name="connsiteX434" fmla="*/ 1534408 w 5851096"/>
              <a:gd name="connsiteY434" fmla="*/ 2393114 h 3089525"/>
              <a:gd name="connsiteX435" fmla="*/ 1526597 w 5851096"/>
              <a:gd name="connsiteY435" fmla="*/ 2297292 h 3089525"/>
              <a:gd name="connsiteX436" fmla="*/ 1525164 w 5851096"/>
              <a:gd name="connsiteY436" fmla="*/ 2279702 h 3089525"/>
              <a:gd name="connsiteX437" fmla="*/ 1525162 w 5851096"/>
              <a:gd name="connsiteY437" fmla="*/ 486299 h 3089525"/>
              <a:gd name="connsiteX438" fmla="*/ 1526595 w 5851096"/>
              <a:gd name="connsiteY438" fmla="*/ 468842 h 3089525"/>
              <a:gd name="connsiteX439" fmla="*/ 1534403 w 5851096"/>
              <a:gd name="connsiteY439" fmla="*/ 373792 h 3089525"/>
              <a:gd name="connsiteX440" fmla="*/ 1534969 w 5851096"/>
              <a:gd name="connsiteY440" fmla="*/ 366915 h 3089525"/>
              <a:gd name="connsiteX441" fmla="*/ 1535497 w 5851096"/>
              <a:gd name="connsiteY441" fmla="*/ 366850 h 3089525"/>
              <a:gd name="connsiteX442" fmla="*/ 1623594 w 5851096"/>
              <a:gd name="connsiteY442" fmla="*/ 100280 h 3089525"/>
              <a:gd name="connsiteX443" fmla="*/ 1689117 w 5851096"/>
              <a:gd name="connsiteY443" fmla="*/ 0 h 3089525"/>
              <a:gd name="connsiteX444" fmla="*/ 1865257 w 5851096"/>
              <a:gd name="connsiteY444" fmla="*/ 0 h 3089525"/>
              <a:gd name="connsiteX445" fmla="*/ 1793882 w 5851096"/>
              <a:gd name="connsiteY445" fmla="*/ 79433 h 3089525"/>
              <a:gd name="connsiteX446" fmla="*/ 1675140 w 5851096"/>
              <a:gd name="connsiteY446" fmla="*/ 349642 h 3089525"/>
              <a:gd name="connsiteX447" fmla="*/ 2134358 w 5851096"/>
              <a:gd name="connsiteY447" fmla="*/ 45955 h 3089525"/>
              <a:gd name="connsiteX448" fmla="*/ 2157611 w 5851096"/>
              <a:gd name="connsiteY448" fmla="*/ 0 h 3089525"/>
              <a:gd name="connsiteX449" fmla="*/ 2313103 w 5851096"/>
              <a:gd name="connsiteY449" fmla="*/ 0 h 3089525"/>
              <a:gd name="connsiteX450" fmla="*/ 2258874 w 5851096"/>
              <a:gd name="connsiteY450" fmla="*/ 99096 h 3089525"/>
              <a:gd name="connsiteX451" fmla="*/ 1661151 w 5851096"/>
              <a:gd name="connsiteY451" fmla="*/ 484784 h 3089525"/>
              <a:gd name="connsiteX452" fmla="*/ 1661030 w 5851096"/>
              <a:gd name="connsiteY452" fmla="*/ 485964 h 3089525"/>
              <a:gd name="connsiteX453" fmla="*/ 1644066 w 5851096"/>
              <a:gd name="connsiteY453" fmla="*/ 487548 h 3089525"/>
              <a:gd name="connsiteX454" fmla="*/ 1544239 w 5851096"/>
              <a:gd name="connsiteY454" fmla="*/ 496864 h 3089525"/>
              <a:gd name="connsiteX455" fmla="*/ 1526331 w 5851096"/>
              <a:gd name="connsiteY455" fmla="*/ 498535 h 3089525"/>
              <a:gd name="connsiteX456" fmla="*/ 1526304 w 5851096"/>
              <a:gd name="connsiteY456" fmla="*/ 498027 h 3089525"/>
              <a:gd name="connsiteX457" fmla="*/ 1525782 w 5851096"/>
              <a:gd name="connsiteY457" fmla="*/ 498061 h 3089525"/>
              <a:gd name="connsiteX458" fmla="*/ 1525162 w 5851096"/>
              <a:gd name="connsiteY458" fmla="*/ 486299 h 3089525"/>
              <a:gd name="connsiteX459" fmla="*/ 1525161 w 5851096"/>
              <a:gd name="connsiteY459" fmla="*/ 2244520 h 3089525"/>
              <a:gd name="connsiteX460" fmla="*/ 1526595 w 5851096"/>
              <a:gd name="connsiteY460" fmla="*/ 2227062 h 3089525"/>
              <a:gd name="connsiteX461" fmla="*/ 1534403 w 5851096"/>
              <a:gd name="connsiteY461" fmla="*/ 2132012 h 3089525"/>
              <a:gd name="connsiteX462" fmla="*/ 1534969 w 5851096"/>
              <a:gd name="connsiteY462" fmla="*/ 2125135 h 3089525"/>
              <a:gd name="connsiteX463" fmla="*/ 1535497 w 5851096"/>
              <a:gd name="connsiteY463" fmla="*/ 2125070 h 3089525"/>
              <a:gd name="connsiteX464" fmla="*/ 2257491 w 5851096"/>
              <a:gd name="connsiteY464" fmla="*/ 1412593 h 3089525"/>
              <a:gd name="connsiteX465" fmla="*/ 2257613 w 5851096"/>
              <a:gd name="connsiteY465" fmla="*/ 1411413 h 3089525"/>
              <a:gd name="connsiteX466" fmla="*/ 2274574 w 5851096"/>
              <a:gd name="connsiteY466" fmla="*/ 1409831 h 3089525"/>
              <a:gd name="connsiteX467" fmla="*/ 2374437 w 5851096"/>
              <a:gd name="connsiteY467" fmla="*/ 1400511 h 3089525"/>
              <a:gd name="connsiteX468" fmla="*/ 2392313 w 5851096"/>
              <a:gd name="connsiteY468" fmla="*/ 1398843 h 3089525"/>
              <a:gd name="connsiteX469" fmla="*/ 2392341 w 5851096"/>
              <a:gd name="connsiteY469" fmla="*/ 1399351 h 3089525"/>
              <a:gd name="connsiteX470" fmla="*/ 2392861 w 5851096"/>
              <a:gd name="connsiteY470" fmla="*/ 1399317 h 3089525"/>
              <a:gd name="connsiteX471" fmla="*/ 2393483 w 5851096"/>
              <a:gd name="connsiteY471" fmla="*/ 1411078 h 3089525"/>
              <a:gd name="connsiteX472" fmla="*/ 2392048 w 5851096"/>
              <a:gd name="connsiteY472" fmla="*/ 1428529 h 3089525"/>
              <a:gd name="connsiteX473" fmla="*/ 2384237 w 5851096"/>
              <a:gd name="connsiteY473" fmla="*/ 1523599 h 3089525"/>
              <a:gd name="connsiteX474" fmla="*/ 2383674 w 5851096"/>
              <a:gd name="connsiteY474" fmla="*/ 1530463 h 3089525"/>
              <a:gd name="connsiteX475" fmla="*/ 2383145 w 5851096"/>
              <a:gd name="connsiteY475" fmla="*/ 1530527 h 3089525"/>
              <a:gd name="connsiteX476" fmla="*/ 1661151 w 5851096"/>
              <a:gd name="connsiteY476" fmla="*/ 2243004 h 3089525"/>
              <a:gd name="connsiteX477" fmla="*/ 1661030 w 5851096"/>
              <a:gd name="connsiteY477" fmla="*/ 2244184 h 3089525"/>
              <a:gd name="connsiteX478" fmla="*/ 1644066 w 5851096"/>
              <a:gd name="connsiteY478" fmla="*/ 2245767 h 3089525"/>
              <a:gd name="connsiteX479" fmla="*/ 1544238 w 5851096"/>
              <a:gd name="connsiteY479" fmla="*/ 2255084 h 3089525"/>
              <a:gd name="connsiteX480" fmla="*/ 1526331 w 5851096"/>
              <a:gd name="connsiteY480" fmla="*/ 2256755 h 3089525"/>
              <a:gd name="connsiteX481" fmla="*/ 1526304 w 5851096"/>
              <a:gd name="connsiteY481" fmla="*/ 2256246 h 3089525"/>
              <a:gd name="connsiteX482" fmla="*/ 1525782 w 5851096"/>
              <a:gd name="connsiteY482" fmla="*/ 2256280 h 3089525"/>
              <a:gd name="connsiteX483" fmla="*/ 1525161 w 5851096"/>
              <a:gd name="connsiteY483" fmla="*/ 2244520 h 3089525"/>
              <a:gd name="connsiteX484" fmla="*/ 785360 w 5851096"/>
              <a:gd name="connsiteY484" fmla="*/ 1223782 h 3089525"/>
              <a:gd name="connsiteX485" fmla="*/ 1353724 w 5851096"/>
              <a:gd name="connsiteY485" fmla="*/ 659222 h 3089525"/>
              <a:gd name="connsiteX486" fmla="*/ 785360 w 5851096"/>
              <a:gd name="connsiteY486" fmla="*/ 1223782 h 3089525"/>
              <a:gd name="connsiteX487" fmla="*/ 785360 w 5851096"/>
              <a:gd name="connsiteY487" fmla="*/ 1547735 h 3089525"/>
              <a:gd name="connsiteX488" fmla="*/ 1353724 w 5851096"/>
              <a:gd name="connsiteY488" fmla="*/ 2107862 h 3089525"/>
              <a:gd name="connsiteX489" fmla="*/ 785360 w 5851096"/>
              <a:gd name="connsiteY489" fmla="*/ 1547735 h 3089525"/>
              <a:gd name="connsiteX490" fmla="*/ 785360 w 5851096"/>
              <a:gd name="connsiteY490" fmla="*/ 2982001 h 3089525"/>
              <a:gd name="connsiteX491" fmla="*/ 1353724 w 5851096"/>
              <a:gd name="connsiteY491" fmla="*/ 2417442 h 3089525"/>
              <a:gd name="connsiteX492" fmla="*/ 785360 w 5851096"/>
              <a:gd name="connsiteY492" fmla="*/ 2982001 h 3089525"/>
              <a:gd name="connsiteX493" fmla="*/ 715762 w 5851096"/>
              <a:gd name="connsiteY493" fmla="*/ 0 h 3089525"/>
              <a:gd name="connsiteX494" fmla="*/ 871255 w 5851096"/>
              <a:gd name="connsiteY494" fmla="*/ 0 h 3089525"/>
              <a:gd name="connsiteX495" fmla="*/ 894508 w 5851096"/>
              <a:gd name="connsiteY495" fmla="*/ 45955 h 3089525"/>
              <a:gd name="connsiteX496" fmla="*/ 1353724 w 5851096"/>
              <a:gd name="connsiteY496" fmla="*/ 349642 h 3089525"/>
              <a:gd name="connsiteX497" fmla="*/ 1234983 w 5851096"/>
              <a:gd name="connsiteY497" fmla="*/ 79433 h 3089525"/>
              <a:gd name="connsiteX498" fmla="*/ 1163608 w 5851096"/>
              <a:gd name="connsiteY498" fmla="*/ 0 h 3089525"/>
              <a:gd name="connsiteX499" fmla="*/ 1339748 w 5851096"/>
              <a:gd name="connsiteY499" fmla="*/ 0 h 3089525"/>
              <a:gd name="connsiteX500" fmla="*/ 1405271 w 5851096"/>
              <a:gd name="connsiteY500" fmla="*/ 100280 h 3089525"/>
              <a:gd name="connsiteX501" fmla="*/ 1493366 w 5851096"/>
              <a:gd name="connsiteY501" fmla="*/ 366850 h 3089525"/>
              <a:gd name="connsiteX502" fmla="*/ 1493895 w 5851096"/>
              <a:gd name="connsiteY502" fmla="*/ 366914 h 3089525"/>
              <a:gd name="connsiteX503" fmla="*/ 1494460 w 5851096"/>
              <a:gd name="connsiteY503" fmla="*/ 373792 h 3089525"/>
              <a:gd name="connsiteX504" fmla="*/ 1502268 w 5851096"/>
              <a:gd name="connsiteY504" fmla="*/ 468842 h 3089525"/>
              <a:gd name="connsiteX505" fmla="*/ 1503703 w 5851096"/>
              <a:gd name="connsiteY505" fmla="*/ 486299 h 3089525"/>
              <a:gd name="connsiteX506" fmla="*/ 1503082 w 5851096"/>
              <a:gd name="connsiteY506" fmla="*/ 498061 h 3089525"/>
              <a:gd name="connsiteX507" fmla="*/ 1502560 w 5851096"/>
              <a:gd name="connsiteY507" fmla="*/ 498027 h 3089525"/>
              <a:gd name="connsiteX508" fmla="*/ 1502533 w 5851096"/>
              <a:gd name="connsiteY508" fmla="*/ 498535 h 3089525"/>
              <a:gd name="connsiteX509" fmla="*/ 1484625 w 5851096"/>
              <a:gd name="connsiteY509" fmla="*/ 496864 h 3089525"/>
              <a:gd name="connsiteX510" fmla="*/ 1384798 w 5851096"/>
              <a:gd name="connsiteY510" fmla="*/ 487548 h 3089525"/>
              <a:gd name="connsiteX511" fmla="*/ 1367833 w 5851096"/>
              <a:gd name="connsiteY511" fmla="*/ 485964 h 3089525"/>
              <a:gd name="connsiteX512" fmla="*/ 1367712 w 5851096"/>
              <a:gd name="connsiteY512" fmla="*/ 484784 h 3089525"/>
              <a:gd name="connsiteX513" fmla="*/ 769992 w 5851096"/>
              <a:gd name="connsiteY513" fmla="*/ 99096 h 3089525"/>
              <a:gd name="connsiteX514" fmla="*/ 637843 w 5851096"/>
              <a:gd name="connsiteY514" fmla="*/ 3089525 h 3089525"/>
              <a:gd name="connsiteX515" fmla="*/ 644623 w 5851096"/>
              <a:gd name="connsiteY515" fmla="*/ 3006343 h 3089525"/>
              <a:gd name="connsiteX516" fmla="*/ 645189 w 5851096"/>
              <a:gd name="connsiteY516" fmla="*/ 2999411 h 3089525"/>
              <a:gd name="connsiteX517" fmla="*/ 645717 w 5851096"/>
              <a:gd name="connsiteY517" fmla="*/ 2999346 h 3089525"/>
              <a:gd name="connsiteX518" fmla="*/ 1367711 w 5851096"/>
              <a:gd name="connsiteY518" fmla="*/ 2281230 h 3089525"/>
              <a:gd name="connsiteX519" fmla="*/ 1367833 w 5851096"/>
              <a:gd name="connsiteY519" fmla="*/ 2280040 h 3089525"/>
              <a:gd name="connsiteX520" fmla="*/ 1384794 w 5851096"/>
              <a:gd name="connsiteY520" fmla="*/ 2278445 h 3089525"/>
              <a:gd name="connsiteX521" fmla="*/ 1484657 w 5851096"/>
              <a:gd name="connsiteY521" fmla="*/ 2269052 h 3089525"/>
              <a:gd name="connsiteX522" fmla="*/ 1502533 w 5851096"/>
              <a:gd name="connsiteY522" fmla="*/ 2267371 h 3089525"/>
              <a:gd name="connsiteX523" fmla="*/ 1502560 w 5851096"/>
              <a:gd name="connsiteY523" fmla="*/ 2267882 h 3089525"/>
              <a:gd name="connsiteX524" fmla="*/ 1503081 w 5851096"/>
              <a:gd name="connsiteY524" fmla="*/ 2267848 h 3089525"/>
              <a:gd name="connsiteX525" fmla="*/ 1503703 w 5851096"/>
              <a:gd name="connsiteY525" fmla="*/ 2279702 h 3089525"/>
              <a:gd name="connsiteX526" fmla="*/ 1502268 w 5851096"/>
              <a:gd name="connsiteY526" fmla="*/ 2297292 h 3089525"/>
              <a:gd name="connsiteX527" fmla="*/ 1494457 w 5851096"/>
              <a:gd name="connsiteY527" fmla="*/ 2393114 h 3089525"/>
              <a:gd name="connsiteX528" fmla="*/ 1493894 w 5851096"/>
              <a:gd name="connsiteY528" fmla="*/ 2400032 h 3089525"/>
              <a:gd name="connsiteX529" fmla="*/ 1493365 w 5851096"/>
              <a:gd name="connsiteY529" fmla="*/ 2400097 h 3089525"/>
              <a:gd name="connsiteX530" fmla="*/ 908018 w 5851096"/>
              <a:gd name="connsiteY530" fmla="*/ 3084683 h 3089525"/>
              <a:gd name="connsiteX531" fmla="*/ 888285 w 5851096"/>
              <a:gd name="connsiteY531" fmla="*/ 3089525 h 3089525"/>
              <a:gd name="connsiteX532" fmla="*/ 635382 w 5851096"/>
              <a:gd name="connsiteY532" fmla="*/ 1361522 h 3089525"/>
              <a:gd name="connsiteX533" fmla="*/ 636815 w 5851096"/>
              <a:gd name="connsiteY533" fmla="*/ 1343926 h 3089525"/>
              <a:gd name="connsiteX534" fmla="*/ 644623 w 5851096"/>
              <a:gd name="connsiteY534" fmla="*/ 1248124 h 3089525"/>
              <a:gd name="connsiteX535" fmla="*/ 645189 w 5851096"/>
              <a:gd name="connsiteY535" fmla="*/ 1241192 h 3089525"/>
              <a:gd name="connsiteX536" fmla="*/ 645717 w 5851096"/>
              <a:gd name="connsiteY536" fmla="*/ 1241127 h 3089525"/>
              <a:gd name="connsiteX537" fmla="*/ 1367711 w 5851096"/>
              <a:gd name="connsiteY537" fmla="*/ 523010 h 3089525"/>
              <a:gd name="connsiteX538" fmla="*/ 1367833 w 5851096"/>
              <a:gd name="connsiteY538" fmla="*/ 521820 h 3089525"/>
              <a:gd name="connsiteX539" fmla="*/ 1384794 w 5851096"/>
              <a:gd name="connsiteY539" fmla="*/ 520226 h 3089525"/>
              <a:gd name="connsiteX540" fmla="*/ 1484657 w 5851096"/>
              <a:gd name="connsiteY540" fmla="*/ 510833 h 3089525"/>
              <a:gd name="connsiteX541" fmla="*/ 1502533 w 5851096"/>
              <a:gd name="connsiteY541" fmla="*/ 509151 h 3089525"/>
              <a:gd name="connsiteX542" fmla="*/ 1502560 w 5851096"/>
              <a:gd name="connsiteY542" fmla="*/ 509663 h 3089525"/>
              <a:gd name="connsiteX543" fmla="*/ 1503081 w 5851096"/>
              <a:gd name="connsiteY543" fmla="*/ 509629 h 3089525"/>
              <a:gd name="connsiteX544" fmla="*/ 1503703 w 5851096"/>
              <a:gd name="connsiteY544" fmla="*/ 521483 h 3089525"/>
              <a:gd name="connsiteX545" fmla="*/ 1502268 w 5851096"/>
              <a:gd name="connsiteY545" fmla="*/ 539073 h 3089525"/>
              <a:gd name="connsiteX546" fmla="*/ 1494457 w 5851096"/>
              <a:gd name="connsiteY546" fmla="*/ 634895 h 3089525"/>
              <a:gd name="connsiteX547" fmla="*/ 1493894 w 5851096"/>
              <a:gd name="connsiteY547" fmla="*/ 641812 h 3089525"/>
              <a:gd name="connsiteX548" fmla="*/ 1493365 w 5851096"/>
              <a:gd name="connsiteY548" fmla="*/ 641878 h 3089525"/>
              <a:gd name="connsiteX549" fmla="*/ 771371 w 5851096"/>
              <a:gd name="connsiteY549" fmla="*/ 1359994 h 3089525"/>
              <a:gd name="connsiteX550" fmla="*/ 771250 w 5851096"/>
              <a:gd name="connsiteY550" fmla="*/ 1361184 h 3089525"/>
              <a:gd name="connsiteX551" fmla="*/ 754286 w 5851096"/>
              <a:gd name="connsiteY551" fmla="*/ 1362780 h 3089525"/>
              <a:gd name="connsiteX552" fmla="*/ 654458 w 5851096"/>
              <a:gd name="connsiteY552" fmla="*/ 1372169 h 3089525"/>
              <a:gd name="connsiteX553" fmla="*/ 636551 w 5851096"/>
              <a:gd name="connsiteY553" fmla="*/ 1373854 h 3089525"/>
              <a:gd name="connsiteX554" fmla="*/ 636524 w 5851096"/>
              <a:gd name="connsiteY554" fmla="*/ 1373341 h 3089525"/>
              <a:gd name="connsiteX555" fmla="*/ 636002 w 5851096"/>
              <a:gd name="connsiteY555" fmla="*/ 1373376 h 3089525"/>
              <a:gd name="connsiteX556" fmla="*/ 635382 w 5851096"/>
              <a:gd name="connsiteY556" fmla="*/ 1361522 h 3089525"/>
              <a:gd name="connsiteX557" fmla="*/ 635382 w 5851096"/>
              <a:gd name="connsiteY557" fmla="*/ 1411078 h 3089525"/>
              <a:gd name="connsiteX558" fmla="*/ 636003 w 5851096"/>
              <a:gd name="connsiteY558" fmla="*/ 1399317 h 3089525"/>
              <a:gd name="connsiteX559" fmla="*/ 636524 w 5851096"/>
              <a:gd name="connsiteY559" fmla="*/ 1399351 h 3089525"/>
              <a:gd name="connsiteX560" fmla="*/ 636551 w 5851096"/>
              <a:gd name="connsiteY560" fmla="*/ 1398843 h 3089525"/>
              <a:gd name="connsiteX561" fmla="*/ 654426 w 5851096"/>
              <a:gd name="connsiteY561" fmla="*/ 1400511 h 3089525"/>
              <a:gd name="connsiteX562" fmla="*/ 754290 w 5851096"/>
              <a:gd name="connsiteY562" fmla="*/ 1409831 h 3089525"/>
              <a:gd name="connsiteX563" fmla="*/ 771250 w 5851096"/>
              <a:gd name="connsiteY563" fmla="*/ 1411413 h 3089525"/>
              <a:gd name="connsiteX564" fmla="*/ 771372 w 5851096"/>
              <a:gd name="connsiteY564" fmla="*/ 1412593 h 3089525"/>
              <a:gd name="connsiteX565" fmla="*/ 1493366 w 5851096"/>
              <a:gd name="connsiteY565" fmla="*/ 2125070 h 3089525"/>
              <a:gd name="connsiteX566" fmla="*/ 1493895 w 5851096"/>
              <a:gd name="connsiteY566" fmla="*/ 2125135 h 3089525"/>
              <a:gd name="connsiteX567" fmla="*/ 1494460 w 5851096"/>
              <a:gd name="connsiteY567" fmla="*/ 2132012 h 3089525"/>
              <a:gd name="connsiteX568" fmla="*/ 1502268 w 5851096"/>
              <a:gd name="connsiteY568" fmla="*/ 2227062 h 3089525"/>
              <a:gd name="connsiteX569" fmla="*/ 1503703 w 5851096"/>
              <a:gd name="connsiteY569" fmla="*/ 2244520 h 3089525"/>
              <a:gd name="connsiteX570" fmla="*/ 1503082 w 5851096"/>
              <a:gd name="connsiteY570" fmla="*/ 2256280 h 3089525"/>
              <a:gd name="connsiteX571" fmla="*/ 1502560 w 5851096"/>
              <a:gd name="connsiteY571" fmla="*/ 2256246 h 3089525"/>
              <a:gd name="connsiteX572" fmla="*/ 1502533 w 5851096"/>
              <a:gd name="connsiteY572" fmla="*/ 2256755 h 3089525"/>
              <a:gd name="connsiteX573" fmla="*/ 1484625 w 5851096"/>
              <a:gd name="connsiteY573" fmla="*/ 2255084 h 3089525"/>
              <a:gd name="connsiteX574" fmla="*/ 1384798 w 5851096"/>
              <a:gd name="connsiteY574" fmla="*/ 2245767 h 3089525"/>
              <a:gd name="connsiteX575" fmla="*/ 1367833 w 5851096"/>
              <a:gd name="connsiteY575" fmla="*/ 2244184 h 3089525"/>
              <a:gd name="connsiteX576" fmla="*/ 1367712 w 5851096"/>
              <a:gd name="connsiteY576" fmla="*/ 2243004 h 3089525"/>
              <a:gd name="connsiteX577" fmla="*/ 645718 w 5851096"/>
              <a:gd name="connsiteY577" fmla="*/ 1530527 h 3089525"/>
              <a:gd name="connsiteX578" fmla="*/ 645190 w 5851096"/>
              <a:gd name="connsiteY578" fmla="*/ 1530463 h 3089525"/>
              <a:gd name="connsiteX579" fmla="*/ 644626 w 5851096"/>
              <a:gd name="connsiteY579" fmla="*/ 1523599 h 3089525"/>
              <a:gd name="connsiteX580" fmla="*/ 636815 w 5851096"/>
              <a:gd name="connsiteY580" fmla="*/ 1428529 h 3089525"/>
              <a:gd name="connsiteX581" fmla="*/ 635382 w 5851096"/>
              <a:gd name="connsiteY581" fmla="*/ 1411078 h 3089525"/>
              <a:gd name="connsiteX582" fmla="*/ 0 w 5851096"/>
              <a:gd name="connsiteY582" fmla="*/ 120584 h 3089525"/>
              <a:gd name="connsiteX583" fmla="*/ 0 w 5851096"/>
              <a:gd name="connsiteY583" fmla="*/ 0 h 3089525"/>
              <a:gd name="connsiteX584" fmla="*/ 95071 w 5851096"/>
              <a:gd name="connsiteY584" fmla="*/ 0 h 3089525"/>
              <a:gd name="connsiteX585" fmla="*/ 23697 w 5851096"/>
              <a:gd name="connsiteY585" fmla="*/ 79433 h 3089525"/>
              <a:gd name="connsiteX586" fmla="*/ 0 w 5851096"/>
              <a:gd name="connsiteY586" fmla="*/ 459154 h 3089525"/>
              <a:gd name="connsiteX587" fmla="*/ 0 w 5851096"/>
              <a:gd name="connsiteY587" fmla="*/ 322913 h 3089525"/>
              <a:gd name="connsiteX588" fmla="*/ 85961 w 5851096"/>
              <a:gd name="connsiteY588" fmla="*/ 286715 h 3089525"/>
              <a:gd name="connsiteX589" fmla="*/ 364172 w 5851096"/>
              <a:gd name="connsiteY589" fmla="*/ 45955 h 3089525"/>
              <a:gd name="connsiteX590" fmla="*/ 387426 w 5851096"/>
              <a:gd name="connsiteY590" fmla="*/ 0 h 3089525"/>
              <a:gd name="connsiteX591" fmla="*/ 542918 w 5851096"/>
              <a:gd name="connsiteY591" fmla="*/ 0 h 3089525"/>
              <a:gd name="connsiteX592" fmla="*/ 488688 w 5851096"/>
              <a:gd name="connsiteY592" fmla="*/ 99096 h 3089525"/>
              <a:gd name="connsiteX593" fmla="*/ 13938 w 5851096"/>
              <a:gd name="connsiteY593" fmla="*/ 455878 h 3089525"/>
              <a:gd name="connsiteX594" fmla="*/ 0 w 5851096"/>
              <a:gd name="connsiteY594" fmla="*/ 1108862 h 3089525"/>
              <a:gd name="connsiteX595" fmla="*/ 0 w 5851096"/>
              <a:gd name="connsiteY595" fmla="*/ 893255 h 3089525"/>
              <a:gd name="connsiteX596" fmla="*/ 33376 w 5851096"/>
              <a:gd name="connsiteY596" fmla="*/ 945052 h 3089525"/>
              <a:gd name="connsiteX597" fmla="*/ 473320 w 5851096"/>
              <a:gd name="connsiteY597" fmla="*/ 1223782 h 3089525"/>
              <a:gd name="connsiteX598" fmla="*/ 9746 w 5851096"/>
              <a:gd name="connsiteY598" fmla="*/ 689563 h 3089525"/>
              <a:gd name="connsiteX599" fmla="*/ 0 w 5851096"/>
              <a:gd name="connsiteY599" fmla="*/ 686740 h 3089525"/>
              <a:gd name="connsiteX600" fmla="*/ 0 w 5851096"/>
              <a:gd name="connsiteY600" fmla="*/ 549764 h 3089525"/>
              <a:gd name="connsiteX601" fmla="*/ 27617 w 5851096"/>
              <a:gd name="connsiteY601" fmla="*/ 556541 h 3089525"/>
              <a:gd name="connsiteX602" fmla="*/ 612962 w 5851096"/>
              <a:gd name="connsiteY602" fmla="*/ 1241127 h 3089525"/>
              <a:gd name="connsiteX603" fmla="*/ 613492 w 5851096"/>
              <a:gd name="connsiteY603" fmla="*/ 1241192 h 3089525"/>
              <a:gd name="connsiteX604" fmla="*/ 614057 w 5851096"/>
              <a:gd name="connsiteY604" fmla="*/ 1248124 h 3089525"/>
              <a:gd name="connsiteX605" fmla="*/ 621865 w 5851096"/>
              <a:gd name="connsiteY605" fmla="*/ 1343926 h 3089525"/>
              <a:gd name="connsiteX606" fmla="*/ 623299 w 5851096"/>
              <a:gd name="connsiteY606" fmla="*/ 1361522 h 3089525"/>
              <a:gd name="connsiteX607" fmla="*/ 622679 w 5851096"/>
              <a:gd name="connsiteY607" fmla="*/ 1373376 h 3089525"/>
              <a:gd name="connsiteX608" fmla="*/ 622157 w 5851096"/>
              <a:gd name="connsiteY608" fmla="*/ 1373341 h 3089525"/>
              <a:gd name="connsiteX609" fmla="*/ 622129 w 5851096"/>
              <a:gd name="connsiteY609" fmla="*/ 1373854 h 3089525"/>
              <a:gd name="connsiteX610" fmla="*/ 604221 w 5851096"/>
              <a:gd name="connsiteY610" fmla="*/ 1372169 h 3089525"/>
              <a:gd name="connsiteX611" fmla="*/ 504394 w 5851096"/>
              <a:gd name="connsiteY611" fmla="*/ 1362780 h 3089525"/>
              <a:gd name="connsiteX612" fmla="*/ 487429 w 5851096"/>
              <a:gd name="connsiteY612" fmla="*/ 1361184 h 3089525"/>
              <a:gd name="connsiteX613" fmla="*/ 487308 w 5851096"/>
              <a:gd name="connsiteY613" fmla="*/ 1359994 h 3089525"/>
              <a:gd name="connsiteX614" fmla="*/ 5260 w 5851096"/>
              <a:gd name="connsiteY614" fmla="*/ 1114967 h 3089525"/>
              <a:gd name="connsiteX615" fmla="*/ 0 w 5851096"/>
              <a:gd name="connsiteY615" fmla="*/ 2216459 h 3089525"/>
              <a:gd name="connsiteX616" fmla="*/ 0 w 5851096"/>
              <a:gd name="connsiteY616" fmla="*/ 2080559 h 3089525"/>
              <a:gd name="connsiteX617" fmla="*/ 9744 w 5851096"/>
              <a:gd name="connsiteY617" fmla="*/ 2077760 h 3089525"/>
              <a:gd name="connsiteX618" fmla="*/ 473318 w 5851096"/>
              <a:gd name="connsiteY618" fmla="*/ 1547735 h 3089525"/>
              <a:gd name="connsiteX619" fmla="*/ 33374 w 5851096"/>
              <a:gd name="connsiteY619" fmla="*/ 1824276 h 3089525"/>
              <a:gd name="connsiteX620" fmla="*/ 0 w 5851096"/>
              <a:gd name="connsiteY620" fmla="*/ 1875663 h 3089525"/>
              <a:gd name="connsiteX621" fmla="*/ 0 w 5851096"/>
              <a:gd name="connsiteY621" fmla="*/ 1661750 h 3089525"/>
              <a:gd name="connsiteX622" fmla="*/ 5257 w 5851096"/>
              <a:gd name="connsiteY622" fmla="*/ 1655695 h 3089525"/>
              <a:gd name="connsiteX623" fmla="*/ 487305 w 5851096"/>
              <a:gd name="connsiteY623" fmla="*/ 1412593 h 3089525"/>
              <a:gd name="connsiteX624" fmla="*/ 487427 w 5851096"/>
              <a:gd name="connsiteY624" fmla="*/ 1411413 h 3089525"/>
              <a:gd name="connsiteX625" fmla="*/ 504388 w 5851096"/>
              <a:gd name="connsiteY625" fmla="*/ 1409831 h 3089525"/>
              <a:gd name="connsiteX626" fmla="*/ 604251 w 5851096"/>
              <a:gd name="connsiteY626" fmla="*/ 1400511 h 3089525"/>
              <a:gd name="connsiteX627" fmla="*/ 622127 w 5851096"/>
              <a:gd name="connsiteY627" fmla="*/ 1398843 h 3089525"/>
              <a:gd name="connsiteX628" fmla="*/ 622154 w 5851096"/>
              <a:gd name="connsiteY628" fmla="*/ 1399351 h 3089525"/>
              <a:gd name="connsiteX629" fmla="*/ 622675 w 5851096"/>
              <a:gd name="connsiteY629" fmla="*/ 1399317 h 3089525"/>
              <a:gd name="connsiteX630" fmla="*/ 623297 w 5851096"/>
              <a:gd name="connsiteY630" fmla="*/ 1411078 h 3089525"/>
              <a:gd name="connsiteX631" fmla="*/ 621863 w 5851096"/>
              <a:gd name="connsiteY631" fmla="*/ 1428529 h 3089525"/>
              <a:gd name="connsiteX632" fmla="*/ 614051 w 5851096"/>
              <a:gd name="connsiteY632" fmla="*/ 1523599 h 3089525"/>
              <a:gd name="connsiteX633" fmla="*/ 613488 w 5851096"/>
              <a:gd name="connsiteY633" fmla="*/ 1530463 h 3089525"/>
              <a:gd name="connsiteX634" fmla="*/ 612959 w 5851096"/>
              <a:gd name="connsiteY634" fmla="*/ 1530527 h 3089525"/>
              <a:gd name="connsiteX635" fmla="*/ 27613 w 5851096"/>
              <a:gd name="connsiteY635" fmla="*/ 2209736 h 3089525"/>
              <a:gd name="connsiteX636" fmla="*/ 0 w 5851096"/>
              <a:gd name="connsiteY636" fmla="*/ 2867081 h 3089525"/>
              <a:gd name="connsiteX637" fmla="*/ 0 w 5851096"/>
              <a:gd name="connsiteY637" fmla="*/ 2651475 h 3089525"/>
              <a:gd name="connsiteX638" fmla="*/ 33376 w 5851096"/>
              <a:gd name="connsiteY638" fmla="*/ 2703272 h 3089525"/>
              <a:gd name="connsiteX639" fmla="*/ 473320 w 5851096"/>
              <a:gd name="connsiteY639" fmla="*/ 2982001 h 3089525"/>
              <a:gd name="connsiteX640" fmla="*/ 9746 w 5851096"/>
              <a:gd name="connsiteY640" fmla="*/ 2447782 h 3089525"/>
              <a:gd name="connsiteX641" fmla="*/ 0 w 5851096"/>
              <a:gd name="connsiteY641" fmla="*/ 2444960 h 3089525"/>
              <a:gd name="connsiteX642" fmla="*/ 0 w 5851096"/>
              <a:gd name="connsiteY642" fmla="*/ 2307984 h 3089525"/>
              <a:gd name="connsiteX643" fmla="*/ 27617 w 5851096"/>
              <a:gd name="connsiteY643" fmla="*/ 2314760 h 3089525"/>
              <a:gd name="connsiteX644" fmla="*/ 612962 w 5851096"/>
              <a:gd name="connsiteY644" fmla="*/ 2999346 h 3089525"/>
              <a:gd name="connsiteX645" fmla="*/ 613492 w 5851096"/>
              <a:gd name="connsiteY645" fmla="*/ 2999411 h 3089525"/>
              <a:gd name="connsiteX646" fmla="*/ 614056 w 5851096"/>
              <a:gd name="connsiteY646" fmla="*/ 3006343 h 3089525"/>
              <a:gd name="connsiteX647" fmla="*/ 620836 w 5851096"/>
              <a:gd name="connsiteY647" fmla="*/ 3089525 h 3089525"/>
              <a:gd name="connsiteX648" fmla="*/ 370396 w 5851096"/>
              <a:gd name="connsiteY648" fmla="*/ 3089525 h 3089525"/>
              <a:gd name="connsiteX649" fmla="*/ 350661 w 5851096"/>
              <a:gd name="connsiteY649" fmla="*/ 3084682 h 3089525"/>
              <a:gd name="connsiteX650" fmla="*/ 5260 w 5851096"/>
              <a:gd name="connsiteY650" fmla="*/ 2873187 h 3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Lst>
            <a:rect l="l" t="t" r="r" b="b"/>
            <a:pathLst>
              <a:path w="5851096" h="3089525">
                <a:moveTo>
                  <a:pt x="5215514" y="659222"/>
                </a:moveTo>
                <a:cubicBezTo>
                  <a:pt x="5271247" y="939930"/>
                  <a:pt x="5495997" y="1162499"/>
                  <a:pt x="5783878" y="1223782"/>
                </a:cubicBezTo>
                <a:cubicBezTo>
                  <a:pt x="5728146" y="943074"/>
                  <a:pt x="5503395" y="720505"/>
                  <a:pt x="5215514" y="659222"/>
                </a:cubicBezTo>
                <a:close/>
                <a:moveTo>
                  <a:pt x="5215514" y="2417442"/>
                </a:moveTo>
                <a:cubicBezTo>
                  <a:pt x="5271247" y="2698150"/>
                  <a:pt x="5495997" y="2920718"/>
                  <a:pt x="5783878" y="2982001"/>
                </a:cubicBezTo>
                <a:cubicBezTo>
                  <a:pt x="5728146" y="2701294"/>
                  <a:pt x="5503395" y="2478725"/>
                  <a:pt x="5215514" y="2417442"/>
                </a:cubicBezTo>
                <a:close/>
                <a:moveTo>
                  <a:pt x="5215512" y="2107862"/>
                </a:moveTo>
                <a:cubicBezTo>
                  <a:pt x="5503392" y="2047060"/>
                  <a:pt x="5728143" y="1826239"/>
                  <a:pt x="5783876" y="1547735"/>
                </a:cubicBezTo>
                <a:cubicBezTo>
                  <a:pt x="5495995" y="1608537"/>
                  <a:pt x="5271244" y="1829358"/>
                  <a:pt x="5215512" y="2107862"/>
                </a:cubicBezTo>
                <a:close/>
                <a:moveTo>
                  <a:pt x="5065535" y="521483"/>
                </a:moveTo>
                <a:lnTo>
                  <a:pt x="5066157" y="509629"/>
                </a:lnTo>
                <a:lnTo>
                  <a:pt x="5066678" y="509663"/>
                </a:lnTo>
                <a:lnTo>
                  <a:pt x="5066705" y="509151"/>
                </a:lnTo>
                <a:lnTo>
                  <a:pt x="5084580" y="510833"/>
                </a:lnTo>
                <a:cubicBezTo>
                  <a:pt x="5118460" y="511379"/>
                  <a:pt x="5151823" y="514468"/>
                  <a:pt x="5184444" y="520226"/>
                </a:cubicBezTo>
                <a:cubicBezTo>
                  <a:pt x="5190277" y="519792"/>
                  <a:pt x="5195851" y="520774"/>
                  <a:pt x="5201405" y="521820"/>
                </a:cubicBezTo>
                <a:lnTo>
                  <a:pt x="5201527" y="523010"/>
                </a:lnTo>
                <a:cubicBezTo>
                  <a:pt x="5483077" y="569171"/>
                  <a:pt x="5718838" y="744362"/>
                  <a:pt x="5841311" y="983324"/>
                </a:cubicBezTo>
                <a:lnTo>
                  <a:pt x="5851096" y="1006985"/>
                </a:lnTo>
                <a:lnTo>
                  <a:pt x="5851096" y="1366179"/>
                </a:lnTo>
                <a:lnTo>
                  <a:pt x="5814952" y="1362779"/>
                </a:lnTo>
                <a:cubicBezTo>
                  <a:pt x="5809118" y="1363214"/>
                  <a:pt x="5803543" y="1362231"/>
                  <a:pt x="5797987" y="1361184"/>
                </a:cubicBezTo>
                <a:lnTo>
                  <a:pt x="5797866" y="1359994"/>
                </a:lnTo>
                <a:cubicBezTo>
                  <a:pt x="5422466" y="1298446"/>
                  <a:pt x="5128467" y="1007510"/>
                  <a:pt x="5075873" y="641878"/>
                </a:cubicBezTo>
                <a:cubicBezTo>
                  <a:pt x="5075697" y="641823"/>
                  <a:pt x="5075522" y="641817"/>
                  <a:pt x="5075344" y="641812"/>
                </a:cubicBezTo>
                <a:lnTo>
                  <a:pt x="5074781" y="634895"/>
                </a:lnTo>
                <a:cubicBezTo>
                  <a:pt x="5069489" y="603550"/>
                  <a:pt x="5066925" y="571542"/>
                  <a:pt x="5066970" y="539073"/>
                </a:cubicBezTo>
                <a:cubicBezTo>
                  <a:pt x="5065597" y="533241"/>
                  <a:pt x="5065535" y="527369"/>
                  <a:pt x="5065535" y="521483"/>
                </a:cubicBezTo>
                <a:close/>
                <a:moveTo>
                  <a:pt x="5065535" y="2279702"/>
                </a:moveTo>
                <a:lnTo>
                  <a:pt x="5066157" y="2267848"/>
                </a:lnTo>
                <a:lnTo>
                  <a:pt x="5066678" y="2267882"/>
                </a:lnTo>
                <a:lnTo>
                  <a:pt x="5066705" y="2267371"/>
                </a:lnTo>
                <a:lnTo>
                  <a:pt x="5084580" y="2269052"/>
                </a:lnTo>
                <a:cubicBezTo>
                  <a:pt x="5118460" y="2269598"/>
                  <a:pt x="5151823" y="2272687"/>
                  <a:pt x="5184444" y="2278445"/>
                </a:cubicBezTo>
                <a:cubicBezTo>
                  <a:pt x="5190277" y="2278011"/>
                  <a:pt x="5195851" y="2278993"/>
                  <a:pt x="5201405" y="2280040"/>
                </a:cubicBezTo>
                <a:lnTo>
                  <a:pt x="5201527" y="2281230"/>
                </a:lnTo>
                <a:cubicBezTo>
                  <a:pt x="5483077" y="2327390"/>
                  <a:pt x="5718838" y="2502582"/>
                  <a:pt x="5841311" y="2741544"/>
                </a:cubicBezTo>
                <a:lnTo>
                  <a:pt x="5851096" y="2765204"/>
                </a:lnTo>
                <a:lnTo>
                  <a:pt x="5851096" y="3089525"/>
                </a:lnTo>
                <a:lnTo>
                  <a:pt x="5680952" y="3089525"/>
                </a:lnTo>
                <a:lnTo>
                  <a:pt x="5661219" y="3084683"/>
                </a:lnTo>
                <a:cubicBezTo>
                  <a:pt x="5352738" y="2982764"/>
                  <a:pt x="5121893" y="2720025"/>
                  <a:pt x="5075873" y="2400097"/>
                </a:cubicBezTo>
                <a:cubicBezTo>
                  <a:pt x="5075697" y="2400042"/>
                  <a:pt x="5075522" y="2400037"/>
                  <a:pt x="5075344" y="2400032"/>
                </a:cubicBezTo>
                <a:lnTo>
                  <a:pt x="5074781" y="2393114"/>
                </a:lnTo>
                <a:cubicBezTo>
                  <a:pt x="5069489" y="2361770"/>
                  <a:pt x="5066925" y="2329761"/>
                  <a:pt x="5066970" y="2297292"/>
                </a:cubicBezTo>
                <a:cubicBezTo>
                  <a:pt x="5065597" y="2291461"/>
                  <a:pt x="5065535" y="2285589"/>
                  <a:pt x="5065535" y="2279702"/>
                </a:cubicBezTo>
                <a:close/>
                <a:moveTo>
                  <a:pt x="5065533" y="486299"/>
                </a:moveTo>
                <a:cubicBezTo>
                  <a:pt x="5065533" y="480458"/>
                  <a:pt x="5065595" y="474631"/>
                  <a:pt x="5066968" y="468842"/>
                </a:cubicBezTo>
                <a:cubicBezTo>
                  <a:pt x="5066923" y="436636"/>
                  <a:pt x="5069486" y="404884"/>
                  <a:pt x="5074776" y="373792"/>
                </a:cubicBezTo>
                <a:lnTo>
                  <a:pt x="5075341" y="366915"/>
                </a:lnTo>
                <a:cubicBezTo>
                  <a:pt x="5075518" y="366910"/>
                  <a:pt x="5075694" y="366905"/>
                  <a:pt x="5075869" y="366850"/>
                </a:cubicBezTo>
                <a:cubicBezTo>
                  <a:pt x="5089628" y="271960"/>
                  <a:pt x="5119903" y="182140"/>
                  <a:pt x="5163966" y="100280"/>
                </a:cubicBezTo>
                <a:lnTo>
                  <a:pt x="5229488" y="0"/>
                </a:lnTo>
                <a:lnTo>
                  <a:pt x="5405629" y="0"/>
                </a:lnTo>
                <a:lnTo>
                  <a:pt x="5334254" y="79433"/>
                </a:lnTo>
                <a:cubicBezTo>
                  <a:pt x="5276439" y="159050"/>
                  <a:pt x="5235311" y="250706"/>
                  <a:pt x="5215512" y="349642"/>
                </a:cubicBezTo>
                <a:cubicBezTo>
                  <a:pt x="5406992" y="309201"/>
                  <a:pt x="5570544" y="197965"/>
                  <a:pt x="5674730" y="45955"/>
                </a:cubicBezTo>
                <a:lnTo>
                  <a:pt x="5697983" y="0"/>
                </a:lnTo>
                <a:lnTo>
                  <a:pt x="5851096" y="0"/>
                </a:lnTo>
                <a:lnTo>
                  <a:pt x="5851096" y="4349"/>
                </a:lnTo>
                <a:lnTo>
                  <a:pt x="5799246" y="99096"/>
                </a:lnTo>
                <a:cubicBezTo>
                  <a:pt x="5669765" y="299632"/>
                  <a:pt x="5454064" y="443705"/>
                  <a:pt x="5201524" y="484784"/>
                </a:cubicBezTo>
                <a:lnTo>
                  <a:pt x="5201403" y="485964"/>
                </a:lnTo>
                <a:cubicBezTo>
                  <a:pt x="5195847" y="487004"/>
                  <a:pt x="5190272" y="487979"/>
                  <a:pt x="5184438" y="487548"/>
                </a:cubicBezTo>
                <a:cubicBezTo>
                  <a:pt x="5151829" y="493257"/>
                  <a:pt x="5118478" y="496322"/>
                  <a:pt x="5084610" y="496864"/>
                </a:cubicBezTo>
                <a:lnTo>
                  <a:pt x="5066703" y="498535"/>
                </a:lnTo>
                <a:lnTo>
                  <a:pt x="5066676" y="498027"/>
                </a:lnTo>
                <a:lnTo>
                  <a:pt x="5066154" y="498061"/>
                </a:lnTo>
                <a:cubicBezTo>
                  <a:pt x="5065562" y="494151"/>
                  <a:pt x="5065533" y="490228"/>
                  <a:pt x="5065533" y="486299"/>
                </a:cubicBezTo>
                <a:close/>
                <a:moveTo>
                  <a:pt x="5065533" y="2244520"/>
                </a:moveTo>
                <a:cubicBezTo>
                  <a:pt x="5065533" y="2238678"/>
                  <a:pt x="5065595" y="2232850"/>
                  <a:pt x="5066968" y="2227062"/>
                </a:cubicBezTo>
                <a:cubicBezTo>
                  <a:pt x="5066923" y="2194855"/>
                  <a:pt x="5069486" y="2163105"/>
                  <a:pt x="5074776" y="2132012"/>
                </a:cubicBezTo>
                <a:lnTo>
                  <a:pt x="5075341" y="2125135"/>
                </a:lnTo>
                <a:cubicBezTo>
                  <a:pt x="5075518" y="2125130"/>
                  <a:pt x="5075694" y="2125125"/>
                  <a:pt x="5075869" y="2125070"/>
                </a:cubicBezTo>
                <a:cubicBezTo>
                  <a:pt x="5128465" y="1762307"/>
                  <a:pt x="5422464" y="1473657"/>
                  <a:pt x="5797863" y="1412593"/>
                </a:cubicBezTo>
                <a:lnTo>
                  <a:pt x="5797985" y="1411413"/>
                </a:lnTo>
                <a:cubicBezTo>
                  <a:pt x="5803539" y="1410374"/>
                  <a:pt x="5809112" y="1409399"/>
                  <a:pt x="5814946" y="1409830"/>
                </a:cubicBezTo>
                <a:lnTo>
                  <a:pt x="5851096" y="1406457"/>
                </a:lnTo>
                <a:lnTo>
                  <a:pt x="5851096" y="1762823"/>
                </a:lnTo>
                <a:lnTo>
                  <a:pt x="5841309" y="1786304"/>
                </a:lnTo>
                <a:cubicBezTo>
                  <a:pt x="5718836" y="2023390"/>
                  <a:pt x="5483074" y="2197206"/>
                  <a:pt x="5201524" y="2243004"/>
                </a:cubicBezTo>
                <a:lnTo>
                  <a:pt x="5201403" y="2244184"/>
                </a:lnTo>
                <a:cubicBezTo>
                  <a:pt x="5195847" y="2245223"/>
                  <a:pt x="5190272" y="2246198"/>
                  <a:pt x="5184438" y="2245767"/>
                </a:cubicBezTo>
                <a:cubicBezTo>
                  <a:pt x="5151829" y="2251477"/>
                  <a:pt x="5118478" y="2254542"/>
                  <a:pt x="5084610" y="2255084"/>
                </a:cubicBezTo>
                <a:lnTo>
                  <a:pt x="5066703" y="2256755"/>
                </a:lnTo>
                <a:lnTo>
                  <a:pt x="5066676" y="2256246"/>
                </a:lnTo>
                <a:lnTo>
                  <a:pt x="5066154" y="2256280"/>
                </a:lnTo>
                <a:cubicBezTo>
                  <a:pt x="5065562" y="2252372"/>
                  <a:pt x="5065533" y="2248449"/>
                  <a:pt x="5065533" y="2244520"/>
                </a:cubicBezTo>
                <a:close/>
                <a:moveTo>
                  <a:pt x="4325732" y="1223782"/>
                </a:moveTo>
                <a:cubicBezTo>
                  <a:pt x="4613612" y="1162499"/>
                  <a:pt x="4838363" y="939930"/>
                  <a:pt x="4894096" y="659222"/>
                </a:cubicBezTo>
                <a:cubicBezTo>
                  <a:pt x="4606215" y="720505"/>
                  <a:pt x="4381464" y="943074"/>
                  <a:pt x="4325732" y="1223782"/>
                </a:cubicBezTo>
                <a:close/>
                <a:moveTo>
                  <a:pt x="4325732" y="1547735"/>
                </a:moveTo>
                <a:cubicBezTo>
                  <a:pt x="4381465" y="1826239"/>
                  <a:pt x="4606215" y="2047060"/>
                  <a:pt x="4894096" y="2107862"/>
                </a:cubicBezTo>
                <a:cubicBezTo>
                  <a:pt x="4838364" y="1829358"/>
                  <a:pt x="4613612" y="1608537"/>
                  <a:pt x="4325732" y="1547735"/>
                </a:cubicBezTo>
                <a:close/>
                <a:moveTo>
                  <a:pt x="4325732" y="2982001"/>
                </a:moveTo>
                <a:cubicBezTo>
                  <a:pt x="4613612" y="2920718"/>
                  <a:pt x="4838363" y="2698150"/>
                  <a:pt x="4894096" y="2417442"/>
                </a:cubicBezTo>
                <a:cubicBezTo>
                  <a:pt x="4606215" y="2478725"/>
                  <a:pt x="4381464" y="2701294"/>
                  <a:pt x="4325732" y="2982001"/>
                </a:cubicBezTo>
                <a:close/>
                <a:moveTo>
                  <a:pt x="4256134" y="0"/>
                </a:moveTo>
                <a:lnTo>
                  <a:pt x="4411625" y="0"/>
                </a:lnTo>
                <a:lnTo>
                  <a:pt x="4434878" y="45955"/>
                </a:lnTo>
                <a:cubicBezTo>
                  <a:pt x="4539065" y="197965"/>
                  <a:pt x="4702616" y="309201"/>
                  <a:pt x="4894096" y="349642"/>
                </a:cubicBezTo>
                <a:cubicBezTo>
                  <a:pt x="4874298" y="250706"/>
                  <a:pt x="4833170" y="159050"/>
                  <a:pt x="4775353" y="79433"/>
                </a:cubicBezTo>
                <a:lnTo>
                  <a:pt x="4703980" y="0"/>
                </a:lnTo>
                <a:lnTo>
                  <a:pt x="4880119" y="0"/>
                </a:lnTo>
                <a:lnTo>
                  <a:pt x="4945641" y="100280"/>
                </a:lnTo>
                <a:cubicBezTo>
                  <a:pt x="4989705" y="182140"/>
                  <a:pt x="5019980" y="271960"/>
                  <a:pt x="5033738" y="366850"/>
                </a:cubicBezTo>
                <a:cubicBezTo>
                  <a:pt x="5033914" y="366905"/>
                  <a:pt x="5034090" y="366910"/>
                  <a:pt x="5034267" y="366915"/>
                </a:cubicBezTo>
                <a:lnTo>
                  <a:pt x="5034832" y="373792"/>
                </a:lnTo>
                <a:cubicBezTo>
                  <a:pt x="5040122" y="404884"/>
                  <a:pt x="5042685" y="436636"/>
                  <a:pt x="5042640" y="468842"/>
                </a:cubicBezTo>
                <a:cubicBezTo>
                  <a:pt x="5044013" y="474631"/>
                  <a:pt x="5044074" y="480458"/>
                  <a:pt x="5044074" y="486299"/>
                </a:cubicBezTo>
                <a:cubicBezTo>
                  <a:pt x="5044074" y="490228"/>
                  <a:pt x="5044046" y="494151"/>
                  <a:pt x="5043454" y="498061"/>
                </a:cubicBezTo>
                <a:lnTo>
                  <a:pt x="5042932" y="498027"/>
                </a:lnTo>
                <a:lnTo>
                  <a:pt x="5042905" y="498535"/>
                </a:lnTo>
                <a:lnTo>
                  <a:pt x="5024997" y="496864"/>
                </a:lnTo>
                <a:cubicBezTo>
                  <a:pt x="4991129" y="496322"/>
                  <a:pt x="4957779" y="493257"/>
                  <a:pt x="4925170" y="487548"/>
                </a:cubicBezTo>
                <a:cubicBezTo>
                  <a:pt x="4919336" y="487979"/>
                  <a:pt x="4913761" y="487004"/>
                  <a:pt x="4908205" y="485964"/>
                </a:cubicBezTo>
                <a:lnTo>
                  <a:pt x="4908084" y="484784"/>
                </a:lnTo>
                <a:cubicBezTo>
                  <a:pt x="4655545" y="443705"/>
                  <a:pt x="4439844" y="299632"/>
                  <a:pt x="4310363" y="99096"/>
                </a:cubicBezTo>
                <a:close/>
                <a:moveTo>
                  <a:pt x="4178216" y="3089525"/>
                </a:moveTo>
                <a:lnTo>
                  <a:pt x="4184996" y="3006343"/>
                </a:lnTo>
                <a:lnTo>
                  <a:pt x="4185561" y="2999411"/>
                </a:lnTo>
                <a:cubicBezTo>
                  <a:pt x="4185737" y="2999406"/>
                  <a:pt x="4185914" y="2999401"/>
                  <a:pt x="4186090" y="2999346"/>
                </a:cubicBezTo>
                <a:cubicBezTo>
                  <a:pt x="4238685" y="2633713"/>
                  <a:pt x="4532684" y="2342777"/>
                  <a:pt x="4908083" y="2281230"/>
                </a:cubicBezTo>
                <a:lnTo>
                  <a:pt x="4908205" y="2280040"/>
                </a:lnTo>
                <a:cubicBezTo>
                  <a:pt x="4913759" y="2278993"/>
                  <a:pt x="4919332" y="2278011"/>
                  <a:pt x="4925166" y="2278445"/>
                </a:cubicBezTo>
                <a:cubicBezTo>
                  <a:pt x="4957787" y="2272687"/>
                  <a:pt x="4991150" y="2269598"/>
                  <a:pt x="5025030" y="2269052"/>
                </a:cubicBezTo>
                <a:lnTo>
                  <a:pt x="5042905" y="2267371"/>
                </a:lnTo>
                <a:lnTo>
                  <a:pt x="5042932" y="2267882"/>
                </a:lnTo>
                <a:lnTo>
                  <a:pt x="5043453" y="2267848"/>
                </a:lnTo>
                <a:lnTo>
                  <a:pt x="5044074" y="2279702"/>
                </a:lnTo>
                <a:cubicBezTo>
                  <a:pt x="5044074" y="2285589"/>
                  <a:pt x="5044013" y="2291461"/>
                  <a:pt x="5042640" y="2297292"/>
                </a:cubicBezTo>
                <a:cubicBezTo>
                  <a:pt x="5042685" y="2329761"/>
                  <a:pt x="5040121" y="2361770"/>
                  <a:pt x="5034829" y="2393114"/>
                </a:cubicBezTo>
                <a:lnTo>
                  <a:pt x="5034266" y="2400032"/>
                </a:lnTo>
                <a:cubicBezTo>
                  <a:pt x="5034088" y="2400037"/>
                  <a:pt x="5033912" y="2400042"/>
                  <a:pt x="5033737" y="2400097"/>
                </a:cubicBezTo>
                <a:cubicBezTo>
                  <a:pt x="4987717" y="2720025"/>
                  <a:pt x="4756872" y="2982764"/>
                  <a:pt x="4448391" y="3084683"/>
                </a:cubicBezTo>
                <a:lnTo>
                  <a:pt x="4428658" y="3089525"/>
                </a:lnTo>
                <a:close/>
                <a:moveTo>
                  <a:pt x="4175753" y="1361522"/>
                </a:moveTo>
                <a:cubicBezTo>
                  <a:pt x="4175753" y="1355634"/>
                  <a:pt x="4175815" y="1349760"/>
                  <a:pt x="4177187" y="1343926"/>
                </a:cubicBezTo>
                <a:cubicBezTo>
                  <a:pt x="4177144" y="1311465"/>
                  <a:pt x="4179705" y="1279462"/>
                  <a:pt x="4184996" y="1248124"/>
                </a:cubicBezTo>
                <a:lnTo>
                  <a:pt x="4185561" y="1241192"/>
                </a:lnTo>
                <a:cubicBezTo>
                  <a:pt x="4185737" y="1241187"/>
                  <a:pt x="4185914" y="1241182"/>
                  <a:pt x="4186090" y="1241127"/>
                </a:cubicBezTo>
                <a:cubicBezTo>
                  <a:pt x="4238685" y="875493"/>
                  <a:pt x="4532684" y="584557"/>
                  <a:pt x="4908083" y="523010"/>
                </a:cubicBezTo>
                <a:lnTo>
                  <a:pt x="4908205" y="521820"/>
                </a:lnTo>
                <a:cubicBezTo>
                  <a:pt x="4913759" y="520774"/>
                  <a:pt x="4919332" y="519792"/>
                  <a:pt x="4925166" y="520226"/>
                </a:cubicBezTo>
                <a:cubicBezTo>
                  <a:pt x="4957787" y="514468"/>
                  <a:pt x="4991150" y="511379"/>
                  <a:pt x="5025030" y="510833"/>
                </a:cubicBezTo>
                <a:lnTo>
                  <a:pt x="5042905" y="509151"/>
                </a:lnTo>
                <a:lnTo>
                  <a:pt x="5042932" y="509663"/>
                </a:lnTo>
                <a:lnTo>
                  <a:pt x="5043453" y="509629"/>
                </a:lnTo>
                <a:lnTo>
                  <a:pt x="5044074" y="521483"/>
                </a:lnTo>
                <a:cubicBezTo>
                  <a:pt x="5044074" y="527369"/>
                  <a:pt x="5044013" y="533241"/>
                  <a:pt x="5042640" y="539073"/>
                </a:cubicBezTo>
                <a:cubicBezTo>
                  <a:pt x="5042685" y="571542"/>
                  <a:pt x="5040121" y="603550"/>
                  <a:pt x="5034829" y="634895"/>
                </a:cubicBezTo>
                <a:lnTo>
                  <a:pt x="5034266" y="641812"/>
                </a:lnTo>
                <a:cubicBezTo>
                  <a:pt x="5034088" y="641817"/>
                  <a:pt x="5033912" y="641823"/>
                  <a:pt x="5033737" y="641878"/>
                </a:cubicBezTo>
                <a:cubicBezTo>
                  <a:pt x="4981143" y="1007510"/>
                  <a:pt x="4687144" y="1298446"/>
                  <a:pt x="4311744" y="1359994"/>
                </a:cubicBezTo>
                <a:lnTo>
                  <a:pt x="4311623" y="1361184"/>
                </a:lnTo>
                <a:cubicBezTo>
                  <a:pt x="4306067" y="1362231"/>
                  <a:pt x="4300492" y="1363214"/>
                  <a:pt x="4294658" y="1362780"/>
                </a:cubicBezTo>
                <a:cubicBezTo>
                  <a:pt x="4262048" y="1368535"/>
                  <a:pt x="4228698" y="1371623"/>
                  <a:pt x="4194831" y="1372169"/>
                </a:cubicBezTo>
                <a:lnTo>
                  <a:pt x="4176923" y="1373854"/>
                </a:lnTo>
                <a:lnTo>
                  <a:pt x="4176896" y="1373341"/>
                </a:lnTo>
                <a:lnTo>
                  <a:pt x="4176374" y="1373376"/>
                </a:lnTo>
                <a:cubicBezTo>
                  <a:pt x="4175781" y="1369436"/>
                  <a:pt x="4175753" y="1365482"/>
                  <a:pt x="4175753" y="1361522"/>
                </a:cubicBezTo>
                <a:close/>
                <a:moveTo>
                  <a:pt x="4175753" y="1411078"/>
                </a:moveTo>
                <a:lnTo>
                  <a:pt x="4176375" y="1399317"/>
                </a:lnTo>
                <a:lnTo>
                  <a:pt x="4176896" y="1399351"/>
                </a:lnTo>
                <a:lnTo>
                  <a:pt x="4176923" y="1398843"/>
                </a:lnTo>
                <a:lnTo>
                  <a:pt x="4194799" y="1400511"/>
                </a:lnTo>
                <a:cubicBezTo>
                  <a:pt x="4228677" y="1401053"/>
                  <a:pt x="4262041" y="1404118"/>
                  <a:pt x="4294662" y="1409831"/>
                </a:cubicBezTo>
                <a:cubicBezTo>
                  <a:pt x="4300495" y="1409399"/>
                  <a:pt x="4306069" y="1410375"/>
                  <a:pt x="4311623" y="1411413"/>
                </a:cubicBezTo>
                <a:lnTo>
                  <a:pt x="4311745" y="1412593"/>
                </a:lnTo>
                <a:cubicBezTo>
                  <a:pt x="4687144" y="1473657"/>
                  <a:pt x="4981143" y="1762307"/>
                  <a:pt x="5033738" y="2125070"/>
                </a:cubicBezTo>
                <a:cubicBezTo>
                  <a:pt x="5033914" y="2125125"/>
                  <a:pt x="5034090" y="2125130"/>
                  <a:pt x="5034267" y="2125135"/>
                </a:cubicBezTo>
                <a:lnTo>
                  <a:pt x="5034832" y="2132012"/>
                </a:lnTo>
                <a:cubicBezTo>
                  <a:pt x="5040122" y="2163105"/>
                  <a:pt x="5042685" y="2194855"/>
                  <a:pt x="5042640" y="2227062"/>
                </a:cubicBezTo>
                <a:cubicBezTo>
                  <a:pt x="5044013" y="2232850"/>
                  <a:pt x="5044074" y="2238678"/>
                  <a:pt x="5044074" y="2244520"/>
                </a:cubicBezTo>
                <a:cubicBezTo>
                  <a:pt x="5044074" y="2248449"/>
                  <a:pt x="5044046" y="2252372"/>
                  <a:pt x="5043454" y="2256280"/>
                </a:cubicBezTo>
                <a:lnTo>
                  <a:pt x="5042932" y="2256246"/>
                </a:lnTo>
                <a:lnTo>
                  <a:pt x="5042905" y="2256755"/>
                </a:lnTo>
                <a:lnTo>
                  <a:pt x="5024997" y="2255084"/>
                </a:lnTo>
                <a:cubicBezTo>
                  <a:pt x="4991129" y="2254542"/>
                  <a:pt x="4957779" y="2251477"/>
                  <a:pt x="4925170" y="2245767"/>
                </a:cubicBezTo>
                <a:cubicBezTo>
                  <a:pt x="4919336" y="2246198"/>
                  <a:pt x="4913761" y="2245223"/>
                  <a:pt x="4908205" y="2244184"/>
                </a:cubicBezTo>
                <a:lnTo>
                  <a:pt x="4908084" y="2243004"/>
                </a:lnTo>
                <a:cubicBezTo>
                  <a:pt x="4532684" y="2181939"/>
                  <a:pt x="4238685" y="1893288"/>
                  <a:pt x="4186091" y="1530527"/>
                </a:cubicBezTo>
                <a:cubicBezTo>
                  <a:pt x="4185915" y="1530472"/>
                  <a:pt x="4185739" y="1530468"/>
                  <a:pt x="4185562" y="1530463"/>
                </a:cubicBezTo>
                <a:lnTo>
                  <a:pt x="4184999" y="1523599"/>
                </a:lnTo>
                <a:cubicBezTo>
                  <a:pt x="4179707" y="1492501"/>
                  <a:pt x="4177144" y="1460743"/>
                  <a:pt x="4177187" y="1428529"/>
                </a:cubicBezTo>
                <a:cubicBezTo>
                  <a:pt x="4175815" y="1422743"/>
                  <a:pt x="4175753" y="1416918"/>
                  <a:pt x="4175753" y="1411078"/>
                </a:cubicBezTo>
                <a:close/>
                <a:moveTo>
                  <a:pt x="3445328" y="659222"/>
                </a:moveTo>
                <a:cubicBezTo>
                  <a:pt x="3501061" y="939930"/>
                  <a:pt x="3725812" y="1162499"/>
                  <a:pt x="4013692" y="1223782"/>
                </a:cubicBezTo>
                <a:cubicBezTo>
                  <a:pt x="3957960" y="943074"/>
                  <a:pt x="3733209" y="720505"/>
                  <a:pt x="3445328" y="659222"/>
                </a:cubicBezTo>
                <a:close/>
                <a:moveTo>
                  <a:pt x="3445328" y="2417442"/>
                </a:moveTo>
                <a:cubicBezTo>
                  <a:pt x="3501061" y="2698150"/>
                  <a:pt x="3725812" y="2920718"/>
                  <a:pt x="4013692" y="2982001"/>
                </a:cubicBezTo>
                <a:cubicBezTo>
                  <a:pt x="3957960" y="2701294"/>
                  <a:pt x="3733209" y="2478725"/>
                  <a:pt x="3445328" y="2417442"/>
                </a:cubicBezTo>
                <a:close/>
                <a:moveTo>
                  <a:pt x="3445326" y="2107862"/>
                </a:moveTo>
                <a:cubicBezTo>
                  <a:pt x="3733207" y="2047060"/>
                  <a:pt x="3957957" y="1826239"/>
                  <a:pt x="4013690" y="1547735"/>
                </a:cubicBezTo>
                <a:cubicBezTo>
                  <a:pt x="3725809" y="1608537"/>
                  <a:pt x="3501058" y="1829358"/>
                  <a:pt x="3445326" y="2107862"/>
                </a:cubicBezTo>
                <a:close/>
                <a:moveTo>
                  <a:pt x="3295350" y="521483"/>
                </a:moveTo>
                <a:lnTo>
                  <a:pt x="3295971" y="509629"/>
                </a:lnTo>
                <a:lnTo>
                  <a:pt x="3296492" y="509663"/>
                </a:lnTo>
                <a:lnTo>
                  <a:pt x="3296519" y="509151"/>
                </a:lnTo>
                <a:lnTo>
                  <a:pt x="3314395" y="510833"/>
                </a:lnTo>
                <a:cubicBezTo>
                  <a:pt x="3348274" y="511379"/>
                  <a:pt x="3381637" y="514468"/>
                  <a:pt x="3414258" y="520226"/>
                </a:cubicBezTo>
                <a:cubicBezTo>
                  <a:pt x="3420092" y="519792"/>
                  <a:pt x="3425665" y="520774"/>
                  <a:pt x="3431219" y="521820"/>
                </a:cubicBezTo>
                <a:lnTo>
                  <a:pt x="3431341" y="523010"/>
                </a:lnTo>
                <a:cubicBezTo>
                  <a:pt x="3806740" y="584557"/>
                  <a:pt x="4100739" y="875493"/>
                  <a:pt x="4153335" y="1241127"/>
                </a:cubicBezTo>
                <a:cubicBezTo>
                  <a:pt x="4153510" y="1241182"/>
                  <a:pt x="4153688" y="1241187"/>
                  <a:pt x="4153863" y="1241192"/>
                </a:cubicBezTo>
                <a:lnTo>
                  <a:pt x="4154429" y="1248124"/>
                </a:lnTo>
                <a:cubicBezTo>
                  <a:pt x="4159718" y="1279462"/>
                  <a:pt x="4162281" y="1311465"/>
                  <a:pt x="4162237" y="1343926"/>
                </a:cubicBezTo>
                <a:cubicBezTo>
                  <a:pt x="4163610" y="1349760"/>
                  <a:pt x="4163671" y="1355634"/>
                  <a:pt x="4163671" y="1361522"/>
                </a:cubicBezTo>
                <a:cubicBezTo>
                  <a:pt x="4163671" y="1365482"/>
                  <a:pt x="4163642" y="1369436"/>
                  <a:pt x="4163050" y="1373376"/>
                </a:cubicBezTo>
                <a:lnTo>
                  <a:pt x="4162528" y="1373341"/>
                </a:lnTo>
                <a:lnTo>
                  <a:pt x="4162501" y="1373854"/>
                </a:lnTo>
                <a:lnTo>
                  <a:pt x="4144594" y="1372169"/>
                </a:lnTo>
                <a:cubicBezTo>
                  <a:pt x="4110727" y="1371623"/>
                  <a:pt x="4077375" y="1368535"/>
                  <a:pt x="4044766" y="1362780"/>
                </a:cubicBezTo>
                <a:cubicBezTo>
                  <a:pt x="4038932" y="1363214"/>
                  <a:pt x="4033357" y="1362231"/>
                  <a:pt x="4027802" y="1361184"/>
                </a:cubicBezTo>
                <a:lnTo>
                  <a:pt x="4027681" y="1359994"/>
                </a:lnTo>
                <a:cubicBezTo>
                  <a:pt x="3652280" y="1298446"/>
                  <a:pt x="3358281" y="1007510"/>
                  <a:pt x="3305687" y="641878"/>
                </a:cubicBezTo>
                <a:cubicBezTo>
                  <a:pt x="3305511" y="641823"/>
                  <a:pt x="3305336" y="641818"/>
                  <a:pt x="3305158" y="641812"/>
                </a:cubicBezTo>
                <a:lnTo>
                  <a:pt x="3304595" y="634895"/>
                </a:lnTo>
                <a:cubicBezTo>
                  <a:pt x="3299303" y="603550"/>
                  <a:pt x="3296740" y="571542"/>
                  <a:pt x="3296784" y="539073"/>
                </a:cubicBezTo>
                <a:cubicBezTo>
                  <a:pt x="3295411" y="533241"/>
                  <a:pt x="3295350" y="527369"/>
                  <a:pt x="3295350" y="521483"/>
                </a:cubicBezTo>
                <a:close/>
                <a:moveTo>
                  <a:pt x="3295350" y="2279702"/>
                </a:moveTo>
                <a:lnTo>
                  <a:pt x="3295971" y="2267848"/>
                </a:lnTo>
                <a:lnTo>
                  <a:pt x="3296492" y="2267882"/>
                </a:lnTo>
                <a:lnTo>
                  <a:pt x="3296519" y="2267371"/>
                </a:lnTo>
                <a:lnTo>
                  <a:pt x="3314395" y="2269052"/>
                </a:lnTo>
                <a:cubicBezTo>
                  <a:pt x="3348274" y="2269598"/>
                  <a:pt x="3381637" y="2272687"/>
                  <a:pt x="3414258" y="2278445"/>
                </a:cubicBezTo>
                <a:cubicBezTo>
                  <a:pt x="3420092" y="2278011"/>
                  <a:pt x="3425665" y="2278993"/>
                  <a:pt x="3431219" y="2280040"/>
                </a:cubicBezTo>
                <a:lnTo>
                  <a:pt x="3431341" y="2281230"/>
                </a:lnTo>
                <a:cubicBezTo>
                  <a:pt x="3806740" y="2342777"/>
                  <a:pt x="4100739" y="2633713"/>
                  <a:pt x="4153335" y="2999346"/>
                </a:cubicBezTo>
                <a:cubicBezTo>
                  <a:pt x="4153510" y="2999401"/>
                  <a:pt x="4153688" y="2999406"/>
                  <a:pt x="4153863" y="2999411"/>
                </a:cubicBezTo>
                <a:lnTo>
                  <a:pt x="4154429" y="3006343"/>
                </a:lnTo>
                <a:lnTo>
                  <a:pt x="4161209" y="3089525"/>
                </a:lnTo>
                <a:lnTo>
                  <a:pt x="3910768" y="3089525"/>
                </a:lnTo>
                <a:lnTo>
                  <a:pt x="3891034" y="3084683"/>
                </a:lnTo>
                <a:cubicBezTo>
                  <a:pt x="3582552" y="2982764"/>
                  <a:pt x="3351706" y="2720025"/>
                  <a:pt x="3305687" y="2400097"/>
                </a:cubicBezTo>
                <a:cubicBezTo>
                  <a:pt x="3305511" y="2400042"/>
                  <a:pt x="3305336" y="2400037"/>
                  <a:pt x="3305158" y="2400032"/>
                </a:cubicBezTo>
                <a:lnTo>
                  <a:pt x="3304595" y="2393114"/>
                </a:lnTo>
                <a:cubicBezTo>
                  <a:pt x="3299303" y="2361770"/>
                  <a:pt x="3296740" y="2329761"/>
                  <a:pt x="3296784" y="2297292"/>
                </a:cubicBezTo>
                <a:cubicBezTo>
                  <a:pt x="3295411" y="2291461"/>
                  <a:pt x="3295350" y="2285589"/>
                  <a:pt x="3295350" y="2279702"/>
                </a:cubicBezTo>
                <a:close/>
                <a:moveTo>
                  <a:pt x="3295347" y="486299"/>
                </a:moveTo>
                <a:cubicBezTo>
                  <a:pt x="3295347" y="480458"/>
                  <a:pt x="3295409" y="474631"/>
                  <a:pt x="3296782" y="468842"/>
                </a:cubicBezTo>
                <a:cubicBezTo>
                  <a:pt x="3296738" y="436636"/>
                  <a:pt x="3299300" y="404884"/>
                  <a:pt x="3304590" y="373792"/>
                </a:cubicBezTo>
                <a:lnTo>
                  <a:pt x="3305155" y="366915"/>
                </a:lnTo>
                <a:cubicBezTo>
                  <a:pt x="3305332" y="366910"/>
                  <a:pt x="3305508" y="366905"/>
                  <a:pt x="3305684" y="366850"/>
                </a:cubicBezTo>
                <a:cubicBezTo>
                  <a:pt x="3319442" y="271960"/>
                  <a:pt x="3349717" y="182140"/>
                  <a:pt x="3393781" y="100280"/>
                </a:cubicBezTo>
                <a:lnTo>
                  <a:pt x="3459303" y="0"/>
                </a:lnTo>
                <a:lnTo>
                  <a:pt x="3635443" y="0"/>
                </a:lnTo>
                <a:lnTo>
                  <a:pt x="3564068" y="79433"/>
                </a:lnTo>
                <a:cubicBezTo>
                  <a:pt x="3506253" y="159050"/>
                  <a:pt x="3465125" y="250706"/>
                  <a:pt x="3445326" y="349642"/>
                </a:cubicBezTo>
                <a:cubicBezTo>
                  <a:pt x="3636807" y="309201"/>
                  <a:pt x="3800358" y="197965"/>
                  <a:pt x="3904544" y="45955"/>
                </a:cubicBezTo>
                <a:lnTo>
                  <a:pt x="3927798" y="0"/>
                </a:lnTo>
                <a:lnTo>
                  <a:pt x="4083290" y="0"/>
                </a:lnTo>
                <a:lnTo>
                  <a:pt x="4029061" y="99096"/>
                </a:lnTo>
                <a:cubicBezTo>
                  <a:pt x="3899579" y="299632"/>
                  <a:pt x="3683877" y="443705"/>
                  <a:pt x="3431338" y="484784"/>
                </a:cubicBezTo>
                <a:lnTo>
                  <a:pt x="3431217" y="485964"/>
                </a:lnTo>
                <a:cubicBezTo>
                  <a:pt x="3425661" y="487004"/>
                  <a:pt x="3420086" y="487979"/>
                  <a:pt x="3414252" y="487548"/>
                </a:cubicBezTo>
                <a:cubicBezTo>
                  <a:pt x="3381643" y="493257"/>
                  <a:pt x="3348292" y="496322"/>
                  <a:pt x="3314425" y="496864"/>
                </a:cubicBezTo>
                <a:lnTo>
                  <a:pt x="3296517" y="498535"/>
                </a:lnTo>
                <a:lnTo>
                  <a:pt x="3296490" y="498027"/>
                </a:lnTo>
                <a:lnTo>
                  <a:pt x="3295968" y="498061"/>
                </a:lnTo>
                <a:cubicBezTo>
                  <a:pt x="3295376" y="494151"/>
                  <a:pt x="3295347" y="490228"/>
                  <a:pt x="3295347" y="486299"/>
                </a:cubicBezTo>
                <a:close/>
                <a:moveTo>
                  <a:pt x="3295347" y="2244520"/>
                </a:moveTo>
                <a:cubicBezTo>
                  <a:pt x="3295347" y="2238678"/>
                  <a:pt x="3295409" y="2232850"/>
                  <a:pt x="3296782" y="2227062"/>
                </a:cubicBezTo>
                <a:cubicBezTo>
                  <a:pt x="3296738" y="2194855"/>
                  <a:pt x="3299300" y="2163105"/>
                  <a:pt x="3304590" y="2132012"/>
                </a:cubicBezTo>
                <a:lnTo>
                  <a:pt x="3305155" y="2125135"/>
                </a:lnTo>
                <a:cubicBezTo>
                  <a:pt x="3305332" y="2125130"/>
                  <a:pt x="3305508" y="2125125"/>
                  <a:pt x="3305684" y="2125070"/>
                </a:cubicBezTo>
                <a:cubicBezTo>
                  <a:pt x="3358279" y="1762307"/>
                  <a:pt x="3652278" y="1473657"/>
                  <a:pt x="4027678" y="1412593"/>
                </a:cubicBezTo>
                <a:lnTo>
                  <a:pt x="4027800" y="1411413"/>
                </a:lnTo>
                <a:cubicBezTo>
                  <a:pt x="4033353" y="1410375"/>
                  <a:pt x="4038927" y="1409399"/>
                  <a:pt x="4044760" y="1409831"/>
                </a:cubicBezTo>
                <a:cubicBezTo>
                  <a:pt x="4077382" y="1404118"/>
                  <a:pt x="4110744" y="1401053"/>
                  <a:pt x="4144624" y="1400511"/>
                </a:cubicBezTo>
                <a:lnTo>
                  <a:pt x="4162499" y="1398843"/>
                </a:lnTo>
                <a:lnTo>
                  <a:pt x="4162526" y="1399351"/>
                </a:lnTo>
                <a:lnTo>
                  <a:pt x="4163047" y="1399317"/>
                </a:lnTo>
                <a:lnTo>
                  <a:pt x="4163669" y="1411078"/>
                </a:lnTo>
                <a:cubicBezTo>
                  <a:pt x="4163669" y="1416918"/>
                  <a:pt x="4163608" y="1422743"/>
                  <a:pt x="4162235" y="1428529"/>
                </a:cubicBezTo>
                <a:cubicBezTo>
                  <a:pt x="4162279" y="1460743"/>
                  <a:pt x="4159715" y="1492501"/>
                  <a:pt x="4154424" y="1523599"/>
                </a:cubicBezTo>
                <a:lnTo>
                  <a:pt x="4153860" y="1530463"/>
                </a:lnTo>
                <a:cubicBezTo>
                  <a:pt x="4153683" y="1530468"/>
                  <a:pt x="4153507" y="1530472"/>
                  <a:pt x="4153332" y="1530527"/>
                </a:cubicBezTo>
                <a:cubicBezTo>
                  <a:pt x="4100737" y="1893288"/>
                  <a:pt x="3806738" y="2181939"/>
                  <a:pt x="3431338" y="2243004"/>
                </a:cubicBezTo>
                <a:lnTo>
                  <a:pt x="3431217" y="2244184"/>
                </a:lnTo>
                <a:cubicBezTo>
                  <a:pt x="3425661" y="2245223"/>
                  <a:pt x="3420086" y="2246198"/>
                  <a:pt x="3414252" y="2245767"/>
                </a:cubicBezTo>
                <a:cubicBezTo>
                  <a:pt x="3381643" y="2251477"/>
                  <a:pt x="3348292" y="2254542"/>
                  <a:pt x="3314425" y="2255084"/>
                </a:cubicBezTo>
                <a:lnTo>
                  <a:pt x="3296517" y="2256755"/>
                </a:lnTo>
                <a:lnTo>
                  <a:pt x="3296490" y="2256246"/>
                </a:lnTo>
                <a:lnTo>
                  <a:pt x="3295968" y="2256280"/>
                </a:lnTo>
                <a:cubicBezTo>
                  <a:pt x="3295376" y="2252372"/>
                  <a:pt x="3295347" y="2248449"/>
                  <a:pt x="3295347" y="2244520"/>
                </a:cubicBezTo>
                <a:close/>
                <a:moveTo>
                  <a:pt x="2555546" y="1223782"/>
                </a:moveTo>
                <a:cubicBezTo>
                  <a:pt x="2843426" y="1162499"/>
                  <a:pt x="3068177" y="939930"/>
                  <a:pt x="3123910" y="659222"/>
                </a:cubicBezTo>
                <a:cubicBezTo>
                  <a:pt x="2836029" y="720505"/>
                  <a:pt x="2611278" y="943074"/>
                  <a:pt x="2555546" y="1223782"/>
                </a:cubicBezTo>
                <a:close/>
                <a:moveTo>
                  <a:pt x="2555546" y="1547735"/>
                </a:moveTo>
                <a:cubicBezTo>
                  <a:pt x="2611279" y="1826239"/>
                  <a:pt x="2836029" y="2047060"/>
                  <a:pt x="3123910" y="2107862"/>
                </a:cubicBezTo>
                <a:cubicBezTo>
                  <a:pt x="3068178" y="1829358"/>
                  <a:pt x="2843426" y="1608537"/>
                  <a:pt x="2555546" y="1547735"/>
                </a:cubicBezTo>
                <a:close/>
                <a:moveTo>
                  <a:pt x="2555546" y="2982001"/>
                </a:moveTo>
                <a:cubicBezTo>
                  <a:pt x="2843426" y="2920718"/>
                  <a:pt x="3068177" y="2698150"/>
                  <a:pt x="3123910" y="2417442"/>
                </a:cubicBezTo>
                <a:cubicBezTo>
                  <a:pt x="2836029" y="2478725"/>
                  <a:pt x="2611278" y="2701294"/>
                  <a:pt x="2555546" y="2982001"/>
                </a:cubicBezTo>
                <a:close/>
                <a:moveTo>
                  <a:pt x="2485948" y="0"/>
                </a:moveTo>
                <a:lnTo>
                  <a:pt x="2641440" y="0"/>
                </a:lnTo>
                <a:lnTo>
                  <a:pt x="2664693" y="45955"/>
                </a:lnTo>
                <a:cubicBezTo>
                  <a:pt x="2768879" y="197965"/>
                  <a:pt x="2932430" y="309201"/>
                  <a:pt x="3123910" y="349642"/>
                </a:cubicBezTo>
                <a:cubicBezTo>
                  <a:pt x="3104112" y="250706"/>
                  <a:pt x="3062984" y="159050"/>
                  <a:pt x="3005167" y="79433"/>
                </a:cubicBezTo>
                <a:lnTo>
                  <a:pt x="2933794" y="0"/>
                </a:lnTo>
                <a:lnTo>
                  <a:pt x="3109934" y="0"/>
                </a:lnTo>
                <a:lnTo>
                  <a:pt x="3175456" y="100280"/>
                </a:lnTo>
                <a:cubicBezTo>
                  <a:pt x="3219520" y="182140"/>
                  <a:pt x="3249795" y="271960"/>
                  <a:pt x="3263553" y="366850"/>
                </a:cubicBezTo>
                <a:cubicBezTo>
                  <a:pt x="3263728" y="366905"/>
                  <a:pt x="3263905" y="366910"/>
                  <a:pt x="3264081" y="366915"/>
                </a:cubicBezTo>
                <a:lnTo>
                  <a:pt x="3264647" y="373792"/>
                </a:lnTo>
                <a:cubicBezTo>
                  <a:pt x="3269936" y="404884"/>
                  <a:pt x="3272499" y="436636"/>
                  <a:pt x="3272455" y="468842"/>
                </a:cubicBezTo>
                <a:cubicBezTo>
                  <a:pt x="3273828" y="474631"/>
                  <a:pt x="3273888" y="480458"/>
                  <a:pt x="3273888" y="486299"/>
                </a:cubicBezTo>
                <a:cubicBezTo>
                  <a:pt x="3273888" y="490228"/>
                  <a:pt x="3273860" y="494151"/>
                  <a:pt x="3273268" y="498061"/>
                </a:cubicBezTo>
                <a:lnTo>
                  <a:pt x="3272746" y="498027"/>
                </a:lnTo>
                <a:lnTo>
                  <a:pt x="3272719" y="498535"/>
                </a:lnTo>
                <a:lnTo>
                  <a:pt x="3254811" y="496864"/>
                </a:lnTo>
                <a:cubicBezTo>
                  <a:pt x="3220945" y="496322"/>
                  <a:pt x="3187593" y="493257"/>
                  <a:pt x="3154984" y="487548"/>
                </a:cubicBezTo>
                <a:cubicBezTo>
                  <a:pt x="3149150" y="487979"/>
                  <a:pt x="3143575" y="487004"/>
                  <a:pt x="3138020" y="485964"/>
                </a:cubicBezTo>
                <a:lnTo>
                  <a:pt x="3137899" y="484784"/>
                </a:lnTo>
                <a:cubicBezTo>
                  <a:pt x="2885360" y="443705"/>
                  <a:pt x="2669659" y="299632"/>
                  <a:pt x="2540177" y="99096"/>
                </a:cubicBezTo>
                <a:close/>
                <a:moveTo>
                  <a:pt x="2408030" y="3089525"/>
                </a:moveTo>
                <a:lnTo>
                  <a:pt x="2414810" y="3006343"/>
                </a:lnTo>
                <a:lnTo>
                  <a:pt x="2415375" y="2999411"/>
                </a:lnTo>
                <a:cubicBezTo>
                  <a:pt x="2415552" y="2999406"/>
                  <a:pt x="2415728" y="2999401"/>
                  <a:pt x="2415904" y="2999346"/>
                </a:cubicBezTo>
                <a:cubicBezTo>
                  <a:pt x="2468499" y="2633713"/>
                  <a:pt x="2762498" y="2342777"/>
                  <a:pt x="3137898" y="2281230"/>
                </a:cubicBezTo>
                <a:lnTo>
                  <a:pt x="3138020" y="2280040"/>
                </a:lnTo>
                <a:cubicBezTo>
                  <a:pt x="3143573" y="2278993"/>
                  <a:pt x="3149146" y="2278011"/>
                  <a:pt x="3154980" y="2278445"/>
                </a:cubicBezTo>
                <a:cubicBezTo>
                  <a:pt x="3187602" y="2272687"/>
                  <a:pt x="3220964" y="2269598"/>
                  <a:pt x="3254844" y="2269052"/>
                </a:cubicBezTo>
                <a:lnTo>
                  <a:pt x="3272719" y="2267371"/>
                </a:lnTo>
                <a:lnTo>
                  <a:pt x="3272746" y="2267882"/>
                </a:lnTo>
                <a:lnTo>
                  <a:pt x="3273267" y="2267848"/>
                </a:lnTo>
                <a:lnTo>
                  <a:pt x="3273888" y="2279702"/>
                </a:lnTo>
                <a:cubicBezTo>
                  <a:pt x="3273888" y="2285589"/>
                  <a:pt x="3273828" y="2291461"/>
                  <a:pt x="3272455" y="2297292"/>
                </a:cubicBezTo>
                <a:cubicBezTo>
                  <a:pt x="3272499" y="2329761"/>
                  <a:pt x="3269935" y="2361770"/>
                  <a:pt x="3264644" y="2393114"/>
                </a:cubicBezTo>
                <a:lnTo>
                  <a:pt x="3264080" y="2400032"/>
                </a:lnTo>
                <a:cubicBezTo>
                  <a:pt x="3263903" y="2400037"/>
                  <a:pt x="3263726" y="2400042"/>
                  <a:pt x="3263552" y="2400097"/>
                </a:cubicBezTo>
                <a:cubicBezTo>
                  <a:pt x="3217532" y="2720025"/>
                  <a:pt x="2986686" y="2982764"/>
                  <a:pt x="2678205" y="3084683"/>
                </a:cubicBezTo>
                <a:lnTo>
                  <a:pt x="2658472" y="3089525"/>
                </a:lnTo>
                <a:close/>
                <a:moveTo>
                  <a:pt x="2405567" y="1361522"/>
                </a:moveTo>
                <a:cubicBezTo>
                  <a:pt x="2405567" y="1355634"/>
                  <a:pt x="2405629" y="1349760"/>
                  <a:pt x="2407002" y="1343926"/>
                </a:cubicBezTo>
                <a:cubicBezTo>
                  <a:pt x="2406958" y="1311465"/>
                  <a:pt x="2409520" y="1279462"/>
                  <a:pt x="2414810" y="1248124"/>
                </a:cubicBezTo>
                <a:lnTo>
                  <a:pt x="2415375" y="1241192"/>
                </a:lnTo>
                <a:cubicBezTo>
                  <a:pt x="2415552" y="1241187"/>
                  <a:pt x="2415728" y="1241182"/>
                  <a:pt x="2415904" y="1241127"/>
                </a:cubicBezTo>
                <a:cubicBezTo>
                  <a:pt x="2468499" y="875493"/>
                  <a:pt x="2762498" y="584557"/>
                  <a:pt x="3137898" y="523010"/>
                </a:cubicBezTo>
                <a:lnTo>
                  <a:pt x="3138020" y="521820"/>
                </a:lnTo>
                <a:cubicBezTo>
                  <a:pt x="3143573" y="520774"/>
                  <a:pt x="3149146" y="519792"/>
                  <a:pt x="3154980" y="520226"/>
                </a:cubicBezTo>
                <a:cubicBezTo>
                  <a:pt x="3187602" y="514468"/>
                  <a:pt x="3220964" y="511379"/>
                  <a:pt x="3254844" y="510833"/>
                </a:cubicBezTo>
                <a:lnTo>
                  <a:pt x="3272719" y="509151"/>
                </a:lnTo>
                <a:lnTo>
                  <a:pt x="3272746" y="509663"/>
                </a:lnTo>
                <a:lnTo>
                  <a:pt x="3273267" y="509629"/>
                </a:lnTo>
                <a:lnTo>
                  <a:pt x="3273888" y="521483"/>
                </a:lnTo>
                <a:cubicBezTo>
                  <a:pt x="3273888" y="527369"/>
                  <a:pt x="3273828" y="533241"/>
                  <a:pt x="3272455" y="539073"/>
                </a:cubicBezTo>
                <a:cubicBezTo>
                  <a:pt x="3272499" y="571542"/>
                  <a:pt x="3269935" y="603550"/>
                  <a:pt x="3264644" y="634895"/>
                </a:cubicBezTo>
                <a:lnTo>
                  <a:pt x="3264080" y="641812"/>
                </a:lnTo>
                <a:cubicBezTo>
                  <a:pt x="3263903" y="641818"/>
                  <a:pt x="3263726" y="641823"/>
                  <a:pt x="3263552" y="641878"/>
                </a:cubicBezTo>
                <a:cubicBezTo>
                  <a:pt x="3210957" y="1007510"/>
                  <a:pt x="2916958" y="1298446"/>
                  <a:pt x="2541558" y="1359994"/>
                </a:cubicBezTo>
                <a:lnTo>
                  <a:pt x="2541437" y="1361184"/>
                </a:lnTo>
                <a:cubicBezTo>
                  <a:pt x="2535881" y="1362231"/>
                  <a:pt x="2530306" y="1363214"/>
                  <a:pt x="2524472" y="1362780"/>
                </a:cubicBezTo>
                <a:cubicBezTo>
                  <a:pt x="2491863" y="1368535"/>
                  <a:pt x="2458513" y="1371623"/>
                  <a:pt x="2424645" y="1372169"/>
                </a:cubicBezTo>
                <a:lnTo>
                  <a:pt x="2406737" y="1373854"/>
                </a:lnTo>
                <a:lnTo>
                  <a:pt x="2406710" y="1373341"/>
                </a:lnTo>
                <a:lnTo>
                  <a:pt x="2406188" y="1373376"/>
                </a:lnTo>
                <a:cubicBezTo>
                  <a:pt x="2405596" y="1369436"/>
                  <a:pt x="2405567" y="1365482"/>
                  <a:pt x="2405567" y="1361522"/>
                </a:cubicBezTo>
                <a:close/>
                <a:moveTo>
                  <a:pt x="2405567" y="1411078"/>
                </a:moveTo>
                <a:lnTo>
                  <a:pt x="2406189" y="1399317"/>
                </a:lnTo>
                <a:lnTo>
                  <a:pt x="2406710" y="1399351"/>
                </a:lnTo>
                <a:lnTo>
                  <a:pt x="2406737" y="1398843"/>
                </a:lnTo>
                <a:lnTo>
                  <a:pt x="2424613" y="1400511"/>
                </a:lnTo>
                <a:cubicBezTo>
                  <a:pt x="2458492" y="1401053"/>
                  <a:pt x="2491855" y="1404118"/>
                  <a:pt x="2524476" y="1409831"/>
                </a:cubicBezTo>
                <a:cubicBezTo>
                  <a:pt x="2530309" y="1409399"/>
                  <a:pt x="2535883" y="1410375"/>
                  <a:pt x="2541437" y="1411413"/>
                </a:cubicBezTo>
                <a:lnTo>
                  <a:pt x="2541559" y="1412593"/>
                </a:lnTo>
                <a:cubicBezTo>
                  <a:pt x="2916958" y="1473657"/>
                  <a:pt x="3210957" y="1762307"/>
                  <a:pt x="3263553" y="2125070"/>
                </a:cubicBezTo>
                <a:cubicBezTo>
                  <a:pt x="3263728" y="2125125"/>
                  <a:pt x="3263905" y="2125130"/>
                  <a:pt x="3264081" y="2125135"/>
                </a:cubicBezTo>
                <a:lnTo>
                  <a:pt x="3264647" y="2132012"/>
                </a:lnTo>
                <a:cubicBezTo>
                  <a:pt x="3269936" y="2163105"/>
                  <a:pt x="3272499" y="2194855"/>
                  <a:pt x="3272455" y="2227062"/>
                </a:cubicBezTo>
                <a:cubicBezTo>
                  <a:pt x="3273828" y="2232850"/>
                  <a:pt x="3273888" y="2238678"/>
                  <a:pt x="3273888" y="2244520"/>
                </a:cubicBezTo>
                <a:cubicBezTo>
                  <a:pt x="3273888" y="2248449"/>
                  <a:pt x="3273860" y="2252372"/>
                  <a:pt x="3273268" y="2256280"/>
                </a:cubicBezTo>
                <a:lnTo>
                  <a:pt x="3272746" y="2256246"/>
                </a:lnTo>
                <a:lnTo>
                  <a:pt x="3272719" y="2256755"/>
                </a:lnTo>
                <a:lnTo>
                  <a:pt x="3254811" y="2255084"/>
                </a:lnTo>
                <a:cubicBezTo>
                  <a:pt x="3220945" y="2254542"/>
                  <a:pt x="3187593" y="2251477"/>
                  <a:pt x="3154984" y="2245767"/>
                </a:cubicBezTo>
                <a:cubicBezTo>
                  <a:pt x="3149150" y="2246198"/>
                  <a:pt x="3143575" y="2245223"/>
                  <a:pt x="3138020" y="2244184"/>
                </a:cubicBezTo>
                <a:lnTo>
                  <a:pt x="3137899" y="2243004"/>
                </a:lnTo>
                <a:cubicBezTo>
                  <a:pt x="2762498" y="2181939"/>
                  <a:pt x="2468499" y="1893288"/>
                  <a:pt x="2415905" y="1530527"/>
                </a:cubicBezTo>
                <a:cubicBezTo>
                  <a:pt x="2415730" y="1530472"/>
                  <a:pt x="2415554" y="1530468"/>
                  <a:pt x="2415376" y="1530463"/>
                </a:cubicBezTo>
                <a:lnTo>
                  <a:pt x="2414813" y="1523599"/>
                </a:lnTo>
                <a:cubicBezTo>
                  <a:pt x="2409521" y="1492501"/>
                  <a:pt x="2406958" y="1460743"/>
                  <a:pt x="2407002" y="1428529"/>
                </a:cubicBezTo>
                <a:cubicBezTo>
                  <a:pt x="2405629" y="1422743"/>
                  <a:pt x="2405567" y="1416918"/>
                  <a:pt x="2405567" y="1411078"/>
                </a:cubicBezTo>
                <a:close/>
                <a:moveTo>
                  <a:pt x="1675142" y="659222"/>
                </a:moveTo>
                <a:cubicBezTo>
                  <a:pt x="1730875" y="939930"/>
                  <a:pt x="1955626" y="1162499"/>
                  <a:pt x="2243506" y="1223782"/>
                </a:cubicBezTo>
                <a:cubicBezTo>
                  <a:pt x="2187774" y="943074"/>
                  <a:pt x="1963023" y="720505"/>
                  <a:pt x="1675142" y="659222"/>
                </a:cubicBezTo>
                <a:close/>
                <a:moveTo>
                  <a:pt x="1675142" y="2417442"/>
                </a:moveTo>
                <a:cubicBezTo>
                  <a:pt x="1730875" y="2698150"/>
                  <a:pt x="1955626" y="2920718"/>
                  <a:pt x="2243506" y="2982001"/>
                </a:cubicBezTo>
                <a:cubicBezTo>
                  <a:pt x="2187774" y="2701294"/>
                  <a:pt x="1963023" y="2478725"/>
                  <a:pt x="1675142" y="2417442"/>
                </a:cubicBezTo>
                <a:close/>
                <a:moveTo>
                  <a:pt x="1675140" y="2107862"/>
                </a:moveTo>
                <a:cubicBezTo>
                  <a:pt x="1963020" y="2047060"/>
                  <a:pt x="2187772" y="1826239"/>
                  <a:pt x="2243504" y="1547735"/>
                </a:cubicBezTo>
                <a:cubicBezTo>
                  <a:pt x="1955623" y="1608537"/>
                  <a:pt x="1730872" y="1829358"/>
                  <a:pt x="1675140" y="2107862"/>
                </a:cubicBezTo>
                <a:close/>
                <a:moveTo>
                  <a:pt x="1525164" y="521483"/>
                </a:moveTo>
                <a:lnTo>
                  <a:pt x="1525785" y="509629"/>
                </a:lnTo>
                <a:lnTo>
                  <a:pt x="1526306" y="509663"/>
                </a:lnTo>
                <a:lnTo>
                  <a:pt x="1526333" y="509151"/>
                </a:lnTo>
                <a:lnTo>
                  <a:pt x="1544208" y="510833"/>
                </a:lnTo>
                <a:cubicBezTo>
                  <a:pt x="1578088" y="511379"/>
                  <a:pt x="1611450" y="514468"/>
                  <a:pt x="1644072" y="520226"/>
                </a:cubicBezTo>
                <a:cubicBezTo>
                  <a:pt x="1649905" y="519792"/>
                  <a:pt x="1655479" y="520774"/>
                  <a:pt x="1661032" y="521820"/>
                </a:cubicBezTo>
                <a:lnTo>
                  <a:pt x="1661154" y="523010"/>
                </a:lnTo>
                <a:cubicBezTo>
                  <a:pt x="2036554" y="584557"/>
                  <a:pt x="2330554" y="875493"/>
                  <a:pt x="2383148" y="1241127"/>
                </a:cubicBezTo>
                <a:cubicBezTo>
                  <a:pt x="2383324" y="1241182"/>
                  <a:pt x="2383501" y="1241187"/>
                  <a:pt x="2383678" y="1241192"/>
                </a:cubicBezTo>
                <a:lnTo>
                  <a:pt x="2384242" y="1248124"/>
                </a:lnTo>
                <a:cubicBezTo>
                  <a:pt x="2389533" y="1279462"/>
                  <a:pt x="2392095" y="1311465"/>
                  <a:pt x="2392051" y="1343926"/>
                </a:cubicBezTo>
                <a:cubicBezTo>
                  <a:pt x="2393423" y="1349760"/>
                  <a:pt x="2393485" y="1355634"/>
                  <a:pt x="2393485" y="1361522"/>
                </a:cubicBezTo>
                <a:cubicBezTo>
                  <a:pt x="2393485" y="1365482"/>
                  <a:pt x="2393457" y="1369436"/>
                  <a:pt x="2392864" y="1373376"/>
                </a:cubicBezTo>
                <a:lnTo>
                  <a:pt x="2392342" y="1373341"/>
                </a:lnTo>
                <a:lnTo>
                  <a:pt x="2392315" y="1373854"/>
                </a:lnTo>
                <a:lnTo>
                  <a:pt x="2374407" y="1372169"/>
                </a:lnTo>
                <a:cubicBezTo>
                  <a:pt x="2340540" y="1371623"/>
                  <a:pt x="2307190" y="1368535"/>
                  <a:pt x="2274580" y="1362780"/>
                </a:cubicBezTo>
                <a:cubicBezTo>
                  <a:pt x="2268746" y="1363214"/>
                  <a:pt x="2263171" y="1362231"/>
                  <a:pt x="2257615" y="1361184"/>
                </a:cubicBezTo>
                <a:lnTo>
                  <a:pt x="2257494" y="1359994"/>
                </a:lnTo>
                <a:cubicBezTo>
                  <a:pt x="1882094" y="1298446"/>
                  <a:pt x="1588095" y="1007510"/>
                  <a:pt x="1535500" y="641878"/>
                </a:cubicBezTo>
                <a:cubicBezTo>
                  <a:pt x="1535326" y="641823"/>
                  <a:pt x="1535149" y="641818"/>
                  <a:pt x="1534972" y="641812"/>
                </a:cubicBezTo>
                <a:lnTo>
                  <a:pt x="1534408" y="634895"/>
                </a:lnTo>
                <a:cubicBezTo>
                  <a:pt x="1529117" y="603550"/>
                  <a:pt x="1526553" y="571542"/>
                  <a:pt x="1526597" y="539073"/>
                </a:cubicBezTo>
                <a:cubicBezTo>
                  <a:pt x="1525224" y="533241"/>
                  <a:pt x="1525164" y="527369"/>
                  <a:pt x="1525164" y="521483"/>
                </a:cubicBezTo>
                <a:close/>
                <a:moveTo>
                  <a:pt x="1525164" y="2279702"/>
                </a:moveTo>
                <a:lnTo>
                  <a:pt x="1525785" y="2267848"/>
                </a:lnTo>
                <a:lnTo>
                  <a:pt x="1526306" y="2267882"/>
                </a:lnTo>
                <a:lnTo>
                  <a:pt x="1526333" y="2267371"/>
                </a:lnTo>
                <a:lnTo>
                  <a:pt x="1544208" y="2269052"/>
                </a:lnTo>
                <a:cubicBezTo>
                  <a:pt x="1578088" y="2269598"/>
                  <a:pt x="1611450" y="2272687"/>
                  <a:pt x="1644072" y="2278445"/>
                </a:cubicBezTo>
                <a:cubicBezTo>
                  <a:pt x="1649905" y="2278011"/>
                  <a:pt x="1655479" y="2278993"/>
                  <a:pt x="1661032" y="2280040"/>
                </a:cubicBezTo>
                <a:lnTo>
                  <a:pt x="1661154" y="2281230"/>
                </a:lnTo>
                <a:cubicBezTo>
                  <a:pt x="2036554" y="2342777"/>
                  <a:pt x="2330554" y="2633713"/>
                  <a:pt x="2383148" y="2999346"/>
                </a:cubicBezTo>
                <a:cubicBezTo>
                  <a:pt x="2383324" y="2999401"/>
                  <a:pt x="2383501" y="2999406"/>
                  <a:pt x="2383678" y="2999411"/>
                </a:cubicBezTo>
                <a:lnTo>
                  <a:pt x="2384242" y="3006343"/>
                </a:lnTo>
                <a:lnTo>
                  <a:pt x="2391022" y="3089525"/>
                </a:lnTo>
                <a:lnTo>
                  <a:pt x="2140581" y="3089525"/>
                </a:lnTo>
                <a:lnTo>
                  <a:pt x="2120847" y="3084683"/>
                </a:lnTo>
                <a:cubicBezTo>
                  <a:pt x="1812366" y="2982764"/>
                  <a:pt x="1581520" y="2720025"/>
                  <a:pt x="1535500" y="2400097"/>
                </a:cubicBezTo>
                <a:cubicBezTo>
                  <a:pt x="1535326" y="2400042"/>
                  <a:pt x="1535149" y="2400037"/>
                  <a:pt x="1534972" y="2400032"/>
                </a:cubicBezTo>
                <a:lnTo>
                  <a:pt x="1534408" y="2393114"/>
                </a:lnTo>
                <a:cubicBezTo>
                  <a:pt x="1529117" y="2361770"/>
                  <a:pt x="1526553" y="2329761"/>
                  <a:pt x="1526597" y="2297292"/>
                </a:cubicBezTo>
                <a:cubicBezTo>
                  <a:pt x="1525224" y="2291461"/>
                  <a:pt x="1525164" y="2285589"/>
                  <a:pt x="1525164" y="2279702"/>
                </a:cubicBezTo>
                <a:close/>
                <a:moveTo>
                  <a:pt x="1525162" y="486299"/>
                </a:moveTo>
                <a:cubicBezTo>
                  <a:pt x="1525162" y="480458"/>
                  <a:pt x="1525222" y="474631"/>
                  <a:pt x="1526595" y="468842"/>
                </a:cubicBezTo>
                <a:cubicBezTo>
                  <a:pt x="1526551" y="436636"/>
                  <a:pt x="1529114" y="404884"/>
                  <a:pt x="1534403" y="373792"/>
                </a:cubicBezTo>
                <a:lnTo>
                  <a:pt x="1534969" y="366915"/>
                </a:lnTo>
                <a:cubicBezTo>
                  <a:pt x="1535145" y="366910"/>
                  <a:pt x="1535323" y="366905"/>
                  <a:pt x="1535497" y="366850"/>
                </a:cubicBezTo>
                <a:cubicBezTo>
                  <a:pt x="1549256" y="271960"/>
                  <a:pt x="1579531" y="182140"/>
                  <a:pt x="1623594" y="100280"/>
                </a:cubicBezTo>
                <a:lnTo>
                  <a:pt x="1689117" y="0"/>
                </a:lnTo>
                <a:lnTo>
                  <a:pt x="1865257" y="0"/>
                </a:lnTo>
                <a:lnTo>
                  <a:pt x="1793882" y="79433"/>
                </a:lnTo>
                <a:cubicBezTo>
                  <a:pt x="1736067" y="159050"/>
                  <a:pt x="1694939" y="250706"/>
                  <a:pt x="1675140" y="349642"/>
                </a:cubicBezTo>
                <a:cubicBezTo>
                  <a:pt x="1866621" y="309201"/>
                  <a:pt x="2030172" y="197965"/>
                  <a:pt x="2134358" y="45955"/>
                </a:cubicBezTo>
                <a:lnTo>
                  <a:pt x="2157611" y="0"/>
                </a:lnTo>
                <a:lnTo>
                  <a:pt x="2313103" y="0"/>
                </a:lnTo>
                <a:lnTo>
                  <a:pt x="2258874" y="99096"/>
                </a:lnTo>
                <a:cubicBezTo>
                  <a:pt x="2129392" y="299632"/>
                  <a:pt x="1913691" y="443705"/>
                  <a:pt x="1661151" y="484784"/>
                </a:cubicBezTo>
                <a:lnTo>
                  <a:pt x="1661030" y="485964"/>
                </a:lnTo>
                <a:cubicBezTo>
                  <a:pt x="1655475" y="487004"/>
                  <a:pt x="1649900" y="487979"/>
                  <a:pt x="1644066" y="487548"/>
                </a:cubicBezTo>
                <a:cubicBezTo>
                  <a:pt x="1611457" y="493257"/>
                  <a:pt x="1578105" y="496322"/>
                  <a:pt x="1544239" y="496864"/>
                </a:cubicBezTo>
                <a:lnTo>
                  <a:pt x="1526331" y="498535"/>
                </a:lnTo>
                <a:lnTo>
                  <a:pt x="1526304" y="498027"/>
                </a:lnTo>
                <a:lnTo>
                  <a:pt x="1525782" y="498061"/>
                </a:lnTo>
                <a:cubicBezTo>
                  <a:pt x="1525190" y="494151"/>
                  <a:pt x="1525162" y="490228"/>
                  <a:pt x="1525162" y="486299"/>
                </a:cubicBezTo>
                <a:close/>
                <a:moveTo>
                  <a:pt x="1525161" y="2244520"/>
                </a:moveTo>
                <a:cubicBezTo>
                  <a:pt x="1525161" y="2238678"/>
                  <a:pt x="1525222" y="2232850"/>
                  <a:pt x="1526595" y="2227062"/>
                </a:cubicBezTo>
                <a:cubicBezTo>
                  <a:pt x="1526551" y="2194855"/>
                  <a:pt x="1529114" y="2163105"/>
                  <a:pt x="1534403" y="2132012"/>
                </a:cubicBezTo>
                <a:lnTo>
                  <a:pt x="1534969" y="2125135"/>
                </a:lnTo>
                <a:cubicBezTo>
                  <a:pt x="1535145" y="2125130"/>
                  <a:pt x="1535322" y="2125125"/>
                  <a:pt x="1535497" y="2125070"/>
                </a:cubicBezTo>
                <a:cubicBezTo>
                  <a:pt x="1588092" y="1762307"/>
                  <a:pt x="1882092" y="1473657"/>
                  <a:pt x="2257491" y="1412593"/>
                </a:cubicBezTo>
                <a:lnTo>
                  <a:pt x="2257613" y="1411413"/>
                </a:lnTo>
                <a:cubicBezTo>
                  <a:pt x="2263167" y="1410375"/>
                  <a:pt x="2268741" y="1409399"/>
                  <a:pt x="2274574" y="1409831"/>
                </a:cubicBezTo>
                <a:cubicBezTo>
                  <a:pt x="2307195" y="1404118"/>
                  <a:pt x="2340559" y="1401053"/>
                  <a:pt x="2374437" y="1400511"/>
                </a:cubicBezTo>
                <a:lnTo>
                  <a:pt x="2392313" y="1398843"/>
                </a:lnTo>
                <a:lnTo>
                  <a:pt x="2392341" y="1399351"/>
                </a:lnTo>
                <a:lnTo>
                  <a:pt x="2392861" y="1399317"/>
                </a:lnTo>
                <a:lnTo>
                  <a:pt x="2393483" y="1411078"/>
                </a:lnTo>
                <a:cubicBezTo>
                  <a:pt x="2393483" y="1416918"/>
                  <a:pt x="2393421" y="1422743"/>
                  <a:pt x="2392048" y="1428529"/>
                </a:cubicBezTo>
                <a:cubicBezTo>
                  <a:pt x="2392092" y="1460743"/>
                  <a:pt x="2389530" y="1492501"/>
                  <a:pt x="2384237" y="1523599"/>
                </a:cubicBezTo>
                <a:lnTo>
                  <a:pt x="2383674" y="1530463"/>
                </a:lnTo>
                <a:cubicBezTo>
                  <a:pt x="2383497" y="1530468"/>
                  <a:pt x="2383321" y="1530472"/>
                  <a:pt x="2383145" y="1530527"/>
                </a:cubicBezTo>
                <a:cubicBezTo>
                  <a:pt x="2330551" y="1893288"/>
                  <a:pt x="2036552" y="2181939"/>
                  <a:pt x="1661151" y="2243004"/>
                </a:cubicBezTo>
                <a:lnTo>
                  <a:pt x="1661030" y="2244184"/>
                </a:lnTo>
                <a:cubicBezTo>
                  <a:pt x="1655475" y="2245223"/>
                  <a:pt x="1649900" y="2246198"/>
                  <a:pt x="1644066" y="2245767"/>
                </a:cubicBezTo>
                <a:cubicBezTo>
                  <a:pt x="1611457" y="2251477"/>
                  <a:pt x="1578105" y="2254542"/>
                  <a:pt x="1544238" y="2255084"/>
                </a:cubicBezTo>
                <a:lnTo>
                  <a:pt x="1526331" y="2256755"/>
                </a:lnTo>
                <a:lnTo>
                  <a:pt x="1526304" y="2256246"/>
                </a:lnTo>
                <a:lnTo>
                  <a:pt x="1525782" y="2256280"/>
                </a:lnTo>
                <a:cubicBezTo>
                  <a:pt x="1525190" y="2252372"/>
                  <a:pt x="1525161" y="2248449"/>
                  <a:pt x="1525161" y="2244520"/>
                </a:cubicBezTo>
                <a:close/>
                <a:moveTo>
                  <a:pt x="785360" y="1223782"/>
                </a:moveTo>
                <a:cubicBezTo>
                  <a:pt x="1073241" y="1162499"/>
                  <a:pt x="1297991" y="939930"/>
                  <a:pt x="1353724" y="659222"/>
                </a:cubicBezTo>
                <a:cubicBezTo>
                  <a:pt x="1065844" y="720505"/>
                  <a:pt x="841092" y="943074"/>
                  <a:pt x="785360" y="1223782"/>
                </a:cubicBezTo>
                <a:close/>
                <a:moveTo>
                  <a:pt x="785360" y="1547735"/>
                </a:moveTo>
                <a:cubicBezTo>
                  <a:pt x="841093" y="1826239"/>
                  <a:pt x="1065843" y="2047060"/>
                  <a:pt x="1353724" y="2107862"/>
                </a:cubicBezTo>
                <a:cubicBezTo>
                  <a:pt x="1297992" y="1829358"/>
                  <a:pt x="1073241" y="1608537"/>
                  <a:pt x="785360" y="1547735"/>
                </a:cubicBezTo>
                <a:close/>
                <a:moveTo>
                  <a:pt x="785360" y="2982001"/>
                </a:moveTo>
                <a:cubicBezTo>
                  <a:pt x="1073241" y="2920718"/>
                  <a:pt x="1297991" y="2698150"/>
                  <a:pt x="1353724" y="2417442"/>
                </a:cubicBezTo>
                <a:cubicBezTo>
                  <a:pt x="1065843" y="2478725"/>
                  <a:pt x="841092" y="2701294"/>
                  <a:pt x="785360" y="2982001"/>
                </a:cubicBezTo>
                <a:close/>
                <a:moveTo>
                  <a:pt x="715762" y="0"/>
                </a:moveTo>
                <a:lnTo>
                  <a:pt x="871255" y="0"/>
                </a:lnTo>
                <a:lnTo>
                  <a:pt x="894508" y="45955"/>
                </a:lnTo>
                <a:cubicBezTo>
                  <a:pt x="998693" y="197966"/>
                  <a:pt x="1162244" y="309201"/>
                  <a:pt x="1353724" y="349642"/>
                </a:cubicBezTo>
                <a:cubicBezTo>
                  <a:pt x="1333926" y="250706"/>
                  <a:pt x="1292798" y="159050"/>
                  <a:pt x="1234983" y="79433"/>
                </a:cubicBezTo>
                <a:lnTo>
                  <a:pt x="1163608" y="0"/>
                </a:lnTo>
                <a:lnTo>
                  <a:pt x="1339748" y="0"/>
                </a:lnTo>
                <a:lnTo>
                  <a:pt x="1405271" y="100280"/>
                </a:lnTo>
                <a:cubicBezTo>
                  <a:pt x="1449334" y="182140"/>
                  <a:pt x="1479609" y="271960"/>
                  <a:pt x="1493366" y="366850"/>
                </a:cubicBezTo>
                <a:cubicBezTo>
                  <a:pt x="1493542" y="366905"/>
                  <a:pt x="1493719" y="366910"/>
                  <a:pt x="1493895" y="366914"/>
                </a:cubicBezTo>
                <a:lnTo>
                  <a:pt x="1494460" y="373792"/>
                </a:lnTo>
                <a:cubicBezTo>
                  <a:pt x="1499750" y="404884"/>
                  <a:pt x="1502312" y="436636"/>
                  <a:pt x="1502268" y="468842"/>
                </a:cubicBezTo>
                <a:cubicBezTo>
                  <a:pt x="1503641" y="474631"/>
                  <a:pt x="1503703" y="480458"/>
                  <a:pt x="1503703" y="486299"/>
                </a:cubicBezTo>
                <a:cubicBezTo>
                  <a:pt x="1503703" y="490229"/>
                  <a:pt x="1503674" y="494151"/>
                  <a:pt x="1503082" y="498061"/>
                </a:cubicBezTo>
                <a:lnTo>
                  <a:pt x="1502560" y="498027"/>
                </a:lnTo>
                <a:lnTo>
                  <a:pt x="1502533" y="498535"/>
                </a:lnTo>
                <a:lnTo>
                  <a:pt x="1484625" y="496864"/>
                </a:lnTo>
                <a:cubicBezTo>
                  <a:pt x="1450758" y="496322"/>
                  <a:pt x="1417408" y="493257"/>
                  <a:pt x="1384798" y="487548"/>
                </a:cubicBezTo>
                <a:cubicBezTo>
                  <a:pt x="1378964" y="487979"/>
                  <a:pt x="1373389" y="487004"/>
                  <a:pt x="1367833" y="485964"/>
                </a:cubicBezTo>
                <a:lnTo>
                  <a:pt x="1367712" y="484784"/>
                </a:lnTo>
                <a:cubicBezTo>
                  <a:pt x="1115174" y="443705"/>
                  <a:pt x="899474" y="299632"/>
                  <a:pt x="769992" y="99096"/>
                </a:cubicBezTo>
                <a:close/>
                <a:moveTo>
                  <a:pt x="637843" y="3089525"/>
                </a:moveTo>
                <a:lnTo>
                  <a:pt x="644623" y="3006343"/>
                </a:lnTo>
                <a:lnTo>
                  <a:pt x="645189" y="2999411"/>
                </a:lnTo>
                <a:cubicBezTo>
                  <a:pt x="645364" y="2999406"/>
                  <a:pt x="645542" y="2999401"/>
                  <a:pt x="645717" y="2999346"/>
                </a:cubicBezTo>
                <a:cubicBezTo>
                  <a:pt x="698313" y="2633713"/>
                  <a:pt x="992312" y="2342777"/>
                  <a:pt x="1367711" y="2281230"/>
                </a:cubicBezTo>
                <a:lnTo>
                  <a:pt x="1367833" y="2280040"/>
                </a:lnTo>
                <a:cubicBezTo>
                  <a:pt x="1373387" y="2278993"/>
                  <a:pt x="1378961" y="2278011"/>
                  <a:pt x="1384794" y="2278445"/>
                </a:cubicBezTo>
                <a:cubicBezTo>
                  <a:pt x="1417415" y="2272687"/>
                  <a:pt x="1450779" y="2269598"/>
                  <a:pt x="1484657" y="2269052"/>
                </a:cubicBezTo>
                <a:lnTo>
                  <a:pt x="1502533" y="2267371"/>
                </a:lnTo>
                <a:lnTo>
                  <a:pt x="1502560" y="2267882"/>
                </a:lnTo>
                <a:lnTo>
                  <a:pt x="1503081" y="2267848"/>
                </a:lnTo>
                <a:lnTo>
                  <a:pt x="1503703" y="2279702"/>
                </a:lnTo>
                <a:cubicBezTo>
                  <a:pt x="1503703" y="2285589"/>
                  <a:pt x="1503641" y="2291461"/>
                  <a:pt x="1502268" y="2297292"/>
                </a:cubicBezTo>
                <a:cubicBezTo>
                  <a:pt x="1502312" y="2329761"/>
                  <a:pt x="1499749" y="2361770"/>
                  <a:pt x="1494457" y="2393114"/>
                </a:cubicBezTo>
                <a:lnTo>
                  <a:pt x="1493894" y="2400032"/>
                </a:lnTo>
                <a:cubicBezTo>
                  <a:pt x="1493716" y="2400037"/>
                  <a:pt x="1493541" y="2400042"/>
                  <a:pt x="1493365" y="2400097"/>
                </a:cubicBezTo>
                <a:cubicBezTo>
                  <a:pt x="1447346" y="2720025"/>
                  <a:pt x="1216500" y="2982764"/>
                  <a:pt x="908018" y="3084683"/>
                </a:cubicBezTo>
                <a:lnTo>
                  <a:pt x="888285" y="3089525"/>
                </a:lnTo>
                <a:close/>
                <a:moveTo>
                  <a:pt x="635382" y="1361522"/>
                </a:moveTo>
                <a:cubicBezTo>
                  <a:pt x="635382" y="1355634"/>
                  <a:pt x="635442" y="1349760"/>
                  <a:pt x="636815" y="1343926"/>
                </a:cubicBezTo>
                <a:cubicBezTo>
                  <a:pt x="636771" y="1311465"/>
                  <a:pt x="639334" y="1279462"/>
                  <a:pt x="644623" y="1248124"/>
                </a:cubicBezTo>
                <a:lnTo>
                  <a:pt x="645189" y="1241192"/>
                </a:lnTo>
                <a:cubicBezTo>
                  <a:pt x="645365" y="1241187"/>
                  <a:pt x="645543" y="1241182"/>
                  <a:pt x="645717" y="1241127"/>
                </a:cubicBezTo>
                <a:cubicBezTo>
                  <a:pt x="698313" y="875493"/>
                  <a:pt x="992312" y="584557"/>
                  <a:pt x="1367711" y="523010"/>
                </a:cubicBezTo>
                <a:lnTo>
                  <a:pt x="1367833" y="521820"/>
                </a:lnTo>
                <a:cubicBezTo>
                  <a:pt x="1373387" y="520774"/>
                  <a:pt x="1378961" y="519792"/>
                  <a:pt x="1384794" y="520226"/>
                </a:cubicBezTo>
                <a:cubicBezTo>
                  <a:pt x="1417415" y="514468"/>
                  <a:pt x="1450779" y="511379"/>
                  <a:pt x="1484657" y="510833"/>
                </a:cubicBezTo>
                <a:lnTo>
                  <a:pt x="1502533" y="509151"/>
                </a:lnTo>
                <a:lnTo>
                  <a:pt x="1502560" y="509663"/>
                </a:lnTo>
                <a:lnTo>
                  <a:pt x="1503081" y="509629"/>
                </a:lnTo>
                <a:lnTo>
                  <a:pt x="1503703" y="521483"/>
                </a:lnTo>
                <a:cubicBezTo>
                  <a:pt x="1503703" y="527369"/>
                  <a:pt x="1503641" y="533241"/>
                  <a:pt x="1502268" y="539073"/>
                </a:cubicBezTo>
                <a:cubicBezTo>
                  <a:pt x="1502312" y="571542"/>
                  <a:pt x="1499749" y="603550"/>
                  <a:pt x="1494457" y="634895"/>
                </a:cubicBezTo>
                <a:lnTo>
                  <a:pt x="1493894" y="641812"/>
                </a:lnTo>
                <a:cubicBezTo>
                  <a:pt x="1493716" y="641818"/>
                  <a:pt x="1493541" y="641823"/>
                  <a:pt x="1493365" y="641878"/>
                </a:cubicBezTo>
                <a:cubicBezTo>
                  <a:pt x="1440771" y="1007510"/>
                  <a:pt x="1146772" y="1298446"/>
                  <a:pt x="771371" y="1359994"/>
                </a:cubicBezTo>
                <a:lnTo>
                  <a:pt x="771250" y="1361184"/>
                </a:lnTo>
                <a:cubicBezTo>
                  <a:pt x="765695" y="1362231"/>
                  <a:pt x="760120" y="1363214"/>
                  <a:pt x="754286" y="1362780"/>
                </a:cubicBezTo>
                <a:cubicBezTo>
                  <a:pt x="721677" y="1368535"/>
                  <a:pt x="688326" y="1371623"/>
                  <a:pt x="654458" y="1372169"/>
                </a:cubicBezTo>
                <a:lnTo>
                  <a:pt x="636551" y="1373854"/>
                </a:lnTo>
                <a:lnTo>
                  <a:pt x="636524" y="1373341"/>
                </a:lnTo>
                <a:lnTo>
                  <a:pt x="636002" y="1373376"/>
                </a:lnTo>
                <a:cubicBezTo>
                  <a:pt x="635410" y="1369436"/>
                  <a:pt x="635382" y="1365482"/>
                  <a:pt x="635382" y="1361522"/>
                </a:cubicBezTo>
                <a:close/>
                <a:moveTo>
                  <a:pt x="635382" y="1411078"/>
                </a:moveTo>
                <a:lnTo>
                  <a:pt x="636003" y="1399317"/>
                </a:lnTo>
                <a:lnTo>
                  <a:pt x="636524" y="1399351"/>
                </a:lnTo>
                <a:lnTo>
                  <a:pt x="636551" y="1398843"/>
                </a:lnTo>
                <a:lnTo>
                  <a:pt x="654426" y="1400511"/>
                </a:lnTo>
                <a:cubicBezTo>
                  <a:pt x="688306" y="1401053"/>
                  <a:pt x="721668" y="1404118"/>
                  <a:pt x="754290" y="1409831"/>
                </a:cubicBezTo>
                <a:cubicBezTo>
                  <a:pt x="760124" y="1409399"/>
                  <a:pt x="765697" y="1410375"/>
                  <a:pt x="771250" y="1411413"/>
                </a:cubicBezTo>
                <a:lnTo>
                  <a:pt x="771372" y="1412593"/>
                </a:lnTo>
                <a:cubicBezTo>
                  <a:pt x="1146772" y="1473657"/>
                  <a:pt x="1440771" y="1762307"/>
                  <a:pt x="1493366" y="2125070"/>
                </a:cubicBezTo>
                <a:cubicBezTo>
                  <a:pt x="1493542" y="2125125"/>
                  <a:pt x="1493718" y="2125130"/>
                  <a:pt x="1493895" y="2125135"/>
                </a:cubicBezTo>
                <a:lnTo>
                  <a:pt x="1494460" y="2132012"/>
                </a:lnTo>
                <a:cubicBezTo>
                  <a:pt x="1499750" y="2163105"/>
                  <a:pt x="1502312" y="2194855"/>
                  <a:pt x="1502268" y="2227062"/>
                </a:cubicBezTo>
                <a:cubicBezTo>
                  <a:pt x="1503641" y="2232850"/>
                  <a:pt x="1503703" y="2238678"/>
                  <a:pt x="1503703" y="2244520"/>
                </a:cubicBezTo>
                <a:cubicBezTo>
                  <a:pt x="1503703" y="2248449"/>
                  <a:pt x="1503674" y="2252372"/>
                  <a:pt x="1503082" y="2256280"/>
                </a:cubicBezTo>
                <a:lnTo>
                  <a:pt x="1502560" y="2256246"/>
                </a:lnTo>
                <a:lnTo>
                  <a:pt x="1502533" y="2256755"/>
                </a:lnTo>
                <a:lnTo>
                  <a:pt x="1484625" y="2255084"/>
                </a:lnTo>
                <a:cubicBezTo>
                  <a:pt x="1450758" y="2254542"/>
                  <a:pt x="1417407" y="2251477"/>
                  <a:pt x="1384798" y="2245767"/>
                </a:cubicBezTo>
                <a:cubicBezTo>
                  <a:pt x="1378964" y="2246198"/>
                  <a:pt x="1373389" y="2245223"/>
                  <a:pt x="1367833" y="2244184"/>
                </a:cubicBezTo>
                <a:lnTo>
                  <a:pt x="1367712" y="2243004"/>
                </a:lnTo>
                <a:cubicBezTo>
                  <a:pt x="992312" y="2181939"/>
                  <a:pt x="698313" y="1893288"/>
                  <a:pt x="645718" y="1530527"/>
                </a:cubicBezTo>
                <a:cubicBezTo>
                  <a:pt x="645544" y="1530472"/>
                  <a:pt x="645367" y="1530468"/>
                  <a:pt x="645190" y="1530463"/>
                </a:cubicBezTo>
                <a:lnTo>
                  <a:pt x="644626" y="1523599"/>
                </a:lnTo>
                <a:cubicBezTo>
                  <a:pt x="639335" y="1492501"/>
                  <a:pt x="636771" y="1460743"/>
                  <a:pt x="636815" y="1428529"/>
                </a:cubicBezTo>
                <a:cubicBezTo>
                  <a:pt x="635442" y="1422743"/>
                  <a:pt x="635382" y="1416918"/>
                  <a:pt x="635382" y="1411078"/>
                </a:cubicBezTo>
                <a:close/>
                <a:moveTo>
                  <a:pt x="0" y="120584"/>
                </a:moveTo>
                <a:lnTo>
                  <a:pt x="0" y="0"/>
                </a:lnTo>
                <a:lnTo>
                  <a:pt x="95071" y="0"/>
                </a:lnTo>
                <a:lnTo>
                  <a:pt x="23697" y="79433"/>
                </a:lnTo>
                <a:close/>
                <a:moveTo>
                  <a:pt x="0" y="459154"/>
                </a:moveTo>
                <a:lnTo>
                  <a:pt x="0" y="322913"/>
                </a:lnTo>
                <a:lnTo>
                  <a:pt x="85961" y="286715"/>
                </a:lnTo>
                <a:cubicBezTo>
                  <a:pt x="198873" y="230513"/>
                  <a:pt x="294715" y="147295"/>
                  <a:pt x="364172" y="45955"/>
                </a:cubicBezTo>
                <a:lnTo>
                  <a:pt x="387426" y="0"/>
                </a:lnTo>
                <a:lnTo>
                  <a:pt x="542918" y="0"/>
                </a:lnTo>
                <a:lnTo>
                  <a:pt x="488688" y="99096"/>
                </a:lnTo>
                <a:cubicBezTo>
                  <a:pt x="380786" y="266209"/>
                  <a:pt x="213011" y="394112"/>
                  <a:pt x="13938" y="455878"/>
                </a:cubicBezTo>
                <a:close/>
                <a:moveTo>
                  <a:pt x="0" y="1108862"/>
                </a:moveTo>
                <a:lnTo>
                  <a:pt x="0" y="893255"/>
                </a:lnTo>
                <a:lnTo>
                  <a:pt x="33376" y="945052"/>
                </a:lnTo>
                <a:cubicBezTo>
                  <a:pt x="138130" y="1084176"/>
                  <a:pt x="293395" y="1185481"/>
                  <a:pt x="473320" y="1223782"/>
                </a:cubicBezTo>
                <a:cubicBezTo>
                  <a:pt x="424556" y="978162"/>
                  <a:pt x="246384" y="777056"/>
                  <a:pt x="9746" y="689563"/>
                </a:cubicBezTo>
                <a:lnTo>
                  <a:pt x="0" y="686740"/>
                </a:lnTo>
                <a:lnTo>
                  <a:pt x="0" y="549764"/>
                </a:lnTo>
                <a:lnTo>
                  <a:pt x="27617" y="556541"/>
                </a:lnTo>
                <a:cubicBezTo>
                  <a:pt x="336096" y="658459"/>
                  <a:pt x="566943" y="921197"/>
                  <a:pt x="612962" y="1241127"/>
                </a:cubicBezTo>
                <a:cubicBezTo>
                  <a:pt x="613138" y="1241182"/>
                  <a:pt x="613315" y="1241187"/>
                  <a:pt x="613492" y="1241192"/>
                </a:cubicBezTo>
                <a:lnTo>
                  <a:pt x="614057" y="1248124"/>
                </a:lnTo>
                <a:cubicBezTo>
                  <a:pt x="619347" y="1279462"/>
                  <a:pt x="621909" y="1311465"/>
                  <a:pt x="621865" y="1343926"/>
                </a:cubicBezTo>
                <a:cubicBezTo>
                  <a:pt x="623237" y="1349760"/>
                  <a:pt x="623299" y="1355634"/>
                  <a:pt x="623299" y="1361522"/>
                </a:cubicBezTo>
                <a:cubicBezTo>
                  <a:pt x="623299" y="1365482"/>
                  <a:pt x="623271" y="1369436"/>
                  <a:pt x="622679" y="1373376"/>
                </a:cubicBezTo>
                <a:lnTo>
                  <a:pt x="622157" y="1373341"/>
                </a:lnTo>
                <a:lnTo>
                  <a:pt x="622129" y="1373854"/>
                </a:lnTo>
                <a:lnTo>
                  <a:pt x="604221" y="1372169"/>
                </a:lnTo>
                <a:cubicBezTo>
                  <a:pt x="570354" y="1371623"/>
                  <a:pt x="537004" y="1368535"/>
                  <a:pt x="504394" y="1362780"/>
                </a:cubicBezTo>
                <a:cubicBezTo>
                  <a:pt x="498560" y="1363214"/>
                  <a:pt x="492985" y="1362231"/>
                  <a:pt x="487429" y="1361184"/>
                </a:cubicBezTo>
                <a:lnTo>
                  <a:pt x="487308" y="1359994"/>
                </a:lnTo>
                <a:cubicBezTo>
                  <a:pt x="299609" y="1329221"/>
                  <a:pt x="132258" y="1241100"/>
                  <a:pt x="5260" y="1114967"/>
                </a:cubicBezTo>
                <a:close/>
                <a:moveTo>
                  <a:pt x="0" y="2216459"/>
                </a:moveTo>
                <a:lnTo>
                  <a:pt x="0" y="2080559"/>
                </a:lnTo>
                <a:lnTo>
                  <a:pt x="9744" y="2077760"/>
                </a:lnTo>
                <a:cubicBezTo>
                  <a:pt x="246382" y="1990953"/>
                  <a:pt x="424553" y="1791426"/>
                  <a:pt x="473318" y="1547735"/>
                </a:cubicBezTo>
                <a:cubicBezTo>
                  <a:pt x="293393" y="1585736"/>
                  <a:pt x="138127" y="1686244"/>
                  <a:pt x="33374" y="1824276"/>
                </a:cubicBezTo>
                <a:lnTo>
                  <a:pt x="0" y="1875663"/>
                </a:lnTo>
                <a:lnTo>
                  <a:pt x="0" y="1661750"/>
                </a:lnTo>
                <a:lnTo>
                  <a:pt x="5257" y="1655695"/>
                </a:lnTo>
                <a:cubicBezTo>
                  <a:pt x="132256" y="1530554"/>
                  <a:pt x="299606" y="1443125"/>
                  <a:pt x="487305" y="1412593"/>
                </a:cubicBezTo>
                <a:lnTo>
                  <a:pt x="487427" y="1411413"/>
                </a:lnTo>
                <a:cubicBezTo>
                  <a:pt x="492981" y="1410375"/>
                  <a:pt x="498555" y="1409399"/>
                  <a:pt x="504388" y="1409831"/>
                </a:cubicBezTo>
                <a:cubicBezTo>
                  <a:pt x="537009" y="1404118"/>
                  <a:pt x="570373" y="1401053"/>
                  <a:pt x="604251" y="1400511"/>
                </a:cubicBezTo>
                <a:lnTo>
                  <a:pt x="622127" y="1398843"/>
                </a:lnTo>
                <a:lnTo>
                  <a:pt x="622154" y="1399351"/>
                </a:lnTo>
                <a:lnTo>
                  <a:pt x="622675" y="1399317"/>
                </a:lnTo>
                <a:lnTo>
                  <a:pt x="623297" y="1411078"/>
                </a:lnTo>
                <a:cubicBezTo>
                  <a:pt x="623297" y="1416918"/>
                  <a:pt x="623235" y="1422743"/>
                  <a:pt x="621863" y="1428529"/>
                </a:cubicBezTo>
                <a:cubicBezTo>
                  <a:pt x="621907" y="1460743"/>
                  <a:pt x="619344" y="1492501"/>
                  <a:pt x="614051" y="1523599"/>
                </a:cubicBezTo>
                <a:lnTo>
                  <a:pt x="613488" y="1530463"/>
                </a:lnTo>
                <a:cubicBezTo>
                  <a:pt x="613311" y="1530468"/>
                  <a:pt x="613135" y="1530472"/>
                  <a:pt x="612959" y="1530527"/>
                </a:cubicBezTo>
                <a:cubicBezTo>
                  <a:pt x="566940" y="1847943"/>
                  <a:pt x="336094" y="2108619"/>
                  <a:pt x="27613" y="2209736"/>
                </a:cubicBezTo>
                <a:close/>
                <a:moveTo>
                  <a:pt x="0" y="2867081"/>
                </a:moveTo>
                <a:lnTo>
                  <a:pt x="0" y="2651475"/>
                </a:lnTo>
                <a:lnTo>
                  <a:pt x="33376" y="2703272"/>
                </a:lnTo>
                <a:cubicBezTo>
                  <a:pt x="138130" y="2842396"/>
                  <a:pt x="293395" y="2943700"/>
                  <a:pt x="473320" y="2982001"/>
                </a:cubicBezTo>
                <a:cubicBezTo>
                  <a:pt x="424556" y="2736382"/>
                  <a:pt x="246384" y="2535275"/>
                  <a:pt x="9746" y="2447782"/>
                </a:cubicBezTo>
                <a:lnTo>
                  <a:pt x="0" y="2444960"/>
                </a:lnTo>
                <a:lnTo>
                  <a:pt x="0" y="2307984"/>
                </a:lnTo>
                <a:lnTo>
                  <a:pt x="27617" y="2314760"/>
                </a:lnTo>
                <a:cubicBezTo>
                  <a:pt x="336096" y="2416678"/>
                  <a:pt x="566943" y="2679417"/>
                  <a:pt x="612962" y="2999346"/>
                </a:cubicBezTo>
                <a:cubicBezTo>
                  <a:pt x="613138" y="2999401"/>
                  <a:pt x="613315" y="2999406"/>
                  <a:pt x="613492" y="2999411"/>
                </a:cubicBezTo>
                <a:lnTo>
                  <a:pt x="614056" y="3006343"/>
                </a:lnTo>
                <a:lnTo>
                  <a:pt x="620836" y="3089525"/>
                </a:lnTo>
                <a:lnTo>
                  <a:pt x="370396" y="3089525"/>
                </a:lnTo>
                <a:lnTo>
                  <a:pt x="350661" y="3084682"/>
                </a:lnTo>
                <a:cubicBezTo>
                  <a:pt x="218455" y="3041003"/>
                  <a:pt x="100509" y="2967785"/>
                  <a:pt x="5260" y="2873187"/>
                </a:cubicBez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D436928C-C193-9EE7-0E2B-4E3EFE4C484E}"/>
              </a:ext>
            </a:extLst>
          </p:cNvPr>
          <p:cNvSpPr>
            <a:spLocks noGrp="1"/>
          </p:cNvSpPr>
          <p:nvPr>
            <p:ph idx="1"/>
          </p:nvPr>
        </p:nvSpPr>
        <p:spPr>
          <a:xfrm>
            <a:off x="2920515" y="965865"/>
            <a:ext cx="5700026" cy="2966670"/>
          </a:xfrm>
        </p:spPr>
        <p:txBody>
          <a:bodyPr anchor="b">
            <a:normAutofit/>
          </a:bodyPr>
          <a:lstStyle/>
          <a:p>
            <a:pPr marL="0" indent="0">
              <a:buNone/>
            </a:pPr>
            <a:r>
              <a:rPr lang="en-US" sz="1700" dirty="0">
                <a:solidFill>
                  <a:srgbClr val="FFFFFF"/>
                </a:solidFill>
              </a:rPr>
              <a:t>• </a:t>
            </a:r>
            <a:r>
              <a:rPr lang="en-US" dirty="0"/>
              <a:t>No immediate action is required, wait until revaluation results are known </a:t>
            </a:r>
            <a:r>
              <a:rPr lang="en-US" dirty="0">
                <a:solidFill>
                  <a:srgbClr val="FFFFFF"/>
                </a:solidFill>
              </a:rPr>
              <a:t>(our recommendation)</a:t>
            </a:r>
          </a:p>
          <a:p>
            <a:pPr marL="0" indent="0">
              <a:buNone/>
            </a:pPr>
            <a:r>
              <a:rPr lang="en-US" dirty="0">
                <a:solidFill>
                  <a:srgbClr val="FFFFFF"/>
                </a:solidFill>
              </a:rPr>
              <a:t>• </a:t>
            </a:r>
            <a:r>
              <a:rPr lang="en-US" dirty="0"/>
              <a:t>Consider a percentage exemption after results are known</a:t>
            </a:r>
            <a:endParaRPr lang="en-US" dirty="0">
              <a:solidFill>
                <a:srgbClr val="FFFFFF"/>
              </a:solidFill>
            </a:endParaRPr>
          </a:p>
          <a:p>
            <a:pPr marL="0" indent="0">
              <a:buNone/>
            </a:pPr>
            <a:r>
              <a:rPr lang="en-US" dirty="0">
                <a:solidFill>
                  <a:srgbClr val="FFFFFF"/>
                </a:solidFill>
              </a:rPr>
              <a:t>• </a:t>
            </a:r>
            <a:r>
              <a:rPr lang="en-US" dirty="0"/>
              <a:t>Consider the $50,000 flat exemption for FY29</a:t>
            </a:r>
            <a:endParaRPr lang="en-US" dirty="0">
              <a:solidFill>
                <a:srgbClr val="FFFFFF"/>
              </a:solidFill>
            </a:endParaRPr>
          </a:p>
          <a:p>
            <a:pPr marL="0" indent="0">
              <a:buNone/>
            </a:pPr>
            <a:r>
              <a:rPr lang="en-US" dirty="0">
                <a:solidFill>
                  <a:srgbClr val="FFFFFF"/>
                </a:solidFill>
              </a:rPr>
              <a:t>• Form a board subcommittee to consider future implementation</a:t>
            </a:r>
            <a:r>
              <a:rPr lang="en-US" sz="1700" dirty="0">
                <a:solidFill>
                  <a:srgbClr val="FFFFFF"/>
                </a:solidFill>
              </a:rPr>
              <a:t> </a:t>
            </a:r>
          </a:p>
        </p:txBody>
      </p:sp>
      <p:cxnSp>
        <p:nvCxnSpPr>
          <p:cNvPr id="14" name="Straight Connector 13">
            <a:extLst>
              <a:ext uri="{FF2B5EF4-FFF2-40B4-BE49-F238E27FC236}">
                <a16:creationId xmlns:a16="http://schemas.microsoft.com/office/drawing/2014/main" id="{4DB6BF3B-F403-EC48-BEB3-AFC04A9A4A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43237" y="4576004"/>
            <a:ext cx="3429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416930"/>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AAC386-A18D-4525-AD1B-4D227ED34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7404" y="643467"/>
            <a:ext cx="2604756" cy="5571066"/>
          </a:xfrm>
        </p:spPr>
        <p:txBody>
          <a:bodyPr>
            <a:normAutofit/>
          </a:bodyPr>
          <a:lstStyle/>
          <a:p>
            <a:r>
              <a:rPr lang="en-US" sz="4100"/>
              <a:t>Setting Expectations</a:t>
            </a:r>
          </a:p>
        </p:txBody>
      </p:sp>
      <p:cxnSp>
        <p:nvCxnSpPr>
          <p:cNvPr id="11" name="Straight Connector 10">
            <a:extLst>
              <a:ext uri="{FF2B5EF4-FFF2-40B4-BE49-F238E27FC236}">
                <a16:creationId xmlns:a16="http://schemas.microsoft.com/office/drawing/2014/main" id="{C34C4AD0-FE94-4E84-ACA6-CC5BF1A118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90097"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8C1890F-8E63-37C1-FB20-E2AD380058C3}"/>
              </a:ext>
            </a:extLst>
          </p:cNvPr>
          <p:cNvGraphicFramePr>
            <a:graphicFrameLocks noGrp="1"/>
          </p:cNvGraphicFramePr>
          <p:nvPr>
            <p:ph idx="1"/>
            <p:extLst>
              <p:ext uri="{D42A27DB-BD31-4B8C-83A1-F6EECF244321}">
                <p14:modId xmlns:p14="http://schemas.microsoft.com/office/powerpoint/2010/main" val="3160785578"/>
              </p:ext>
            </p:extLst>
          </p:nvPr>
        </p:nvGraphicFramePr>
        <p:xfrm>
          <a:off x="1152144" y="643467"/>
          <a:ext cx="3906128" cy="24654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Chart 2">
            <a:extLst>
              <a:ext uri="{FF2B5EF4-FFF2-40B4-BE49-F238E27FC236}">
                <a16:creationId xmlns:a16="http://schemas.microsoft.com/office/drawing/2014/main" id="{47AF3E89-5C8B-25BA-8CC4-BE8481CFA710}"/>
              </a:ext>
            </a:extLst>
          </p:cNvPr>
          <p:cNvGraphicFramePr/>
          <p:nvPr>
            <p:extLst>
              <p:ext uri="{D42A27DB-BD31-4B8C-83A1-F6EECF244321}">
                <p14:modId xmlns:p14="http://schemas.microsoft.com/office/powerpoint/2010/main" val="3536822986"/>
              </p:ext>
            </p:extLst>
          </p:nvPr>
        </p:nvGraphicFramePr>
        <p:xfrm>
          <a:off x="967904" y="3246882"/>
          <a:ext cx="4572000" cy="2743200"/>
        </p:xfrm>
        <a:graphic>
          <a:graphicData uri="http://schemas.openxmlformats.org/drawingml/2006/chart">
            <c:chart xmlns:c="http://schemas.openxmlformats.org/drawingml/2006/chart" xmlns:r="http://schemas.openxmlformats.org/officeDocument/2006/relationships" r:id="rId9"/>
          </a:graphicData>
        </a:graphic>
      </p:graphicFrame>
    </p:spTree>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89AEC9-DA25-28A2-107E-0B0F9B3AF5A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D8828D6-AF49-4C2C-6F69-B5DC0F213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61E875DB-915E-0551-B801-3788D12B4C2D}"/>
              </a:ext>
            </a:extLst>
          </p:cNvPr>
          <p:cNvSpPr>
            <a:spLocks noGrp="1"/>
          </p:cNvSpPr>
          <p:nvPr>
            <p:ph type="title"/>
          </p:nvPr>
        </p:nvSpPr>
        <p:spPr>
          <a:xfrm>
            <a:off x="0" y="643467"/>
            <a:ext cx="3227831" cy="5571066"/>
          </a:xfrm>
        </p:spPr>
        <p:txBody>
          <a:bodyPr>
            <a:normAutofit/>
          </a:bodyPr>
          <a:lstStyle/>
          <a:p>
            <a:r>
              <a:rPr lang="en-US" dirty="0">
                <a:solidFill>
                  <a:srgbClr val="FFFFFF"/>
                </a:solidFill>
              </a:rPr>
              <a:t>Final considerations</a:t>
            </a:r>
          </a:p>
        </p:txBody>
      </p:sp>
      <p:graphicFrame>
        <p:nvGraphicFramePr>
          <p:cNvPr id="5" name="Content Placeholder 2">
            <a:extLst>
              <a:ext uri="{FF2B5EF4-FFF2-40B4-BE49-F238E27FC236}">
                <a16:creationId xmlns:a16="http://schemas.microsoft.com/office/drawing/2014/main" id="{DCC27FB8-BC73-D8B5-878B-1B04A9127CE1}"/>
              </a:ext>
            </a:extLst>
          </p:cNvPr>
          <p:cNvGraphicFramePr>
            <a:graphicFrameLocks noGrp="1"/>
          </p:cNvGraphicFramePr>
          <p:nvPr>
            <p:ph idx="1"/>
            <p:extLst>
              <p:ext uri="{D42A27DB-BD31-4B8C-83A1-F6EECF244321}">
                <p14:modId xmlns:p14="http://schemas.microsoft.com/office/powerpoint/2010/main" val="19071931"/>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36782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5FDB9C-F4F3-5C53-ABCE-CC03292F0617}"/>
            </a:ext>
          </a:extLst>
        </p:cNvPr>
        <p:cNvGrpSpPr/>
        <p:nvPr/>
      </p:nvGrpSpPr>
      <p:grpSpPr>
        <a:xfrm>
          <a:off x="0" y="0"/>
          <a:ext cx="0" cy="0"/>
          <a:chOff x="0" y="0"/>
          <a:chExt cx="0" cy="0"/>
        </a:xfrm>
      </p:grpSpPr>
      <p:sp>
        <p:nvSpPr>
          <p:cNvPr id="8" name="Freeform 16">
            <a:extLst>
              <a:ext uri="{FF2B5EF4-FFF2-40B4-BE49-F238E27FC236}">
                <a16:creationId xmlns:a16="http://schemas.microsoft.com/office/drawing/2014/main" id="{D3843557-0D2D-A25A-6BBB-83515FFBE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0" name="Rectangle 9">
            <a:extLst>
              <a:ext uri="{FF2B5EF4-FFF2-40B4-BE49-F238E27FC236}">
                <a16:creationId xmlns:a16="http://schemas.microsoft.com/office/drawing/2014/main" id="{B7E0A357-C60E-3ECE-CB18-991527538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20515" y="643461"/>
            <a:ext cx="5740884"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CF7ABE66-EF9F-328F-A318-901DC26287CA}"/>
              </a:ext>
            </a:extLst>
          </p:cNvPr>
          <p:cNvSpPr>
            <a:spLocks noGrp="1"/>
          </p:cNvSpPr>
          <p:nvPr>
            <p:ph type="title"/>
          </p:nvPr>
        </p:nvSpPr>
        <p:spPr>
          <a:xfrm>
            <a:off x="3164852" y="4735775"/>
            <a:ext cx="5255248" cy="1245732"/>
          </a:xfrm>
        </p:spPr>
        <p:txBody>
          <a:bodyPr anchor="t">
            <a:normAutofit/>
          </a:bodyPr>
          <a:lstStyle/>
          <a:p>
            <a:r>
              <a:rPr lang="en-US" dirty="0">
                <a:solidFill>
                  <a:srgbClr val="FFFFFF"/>
                </a:solidFill>
              </a:rPr>
              <a:t>Questions?</a:t>
            </a:r>
          </a:p>
        </p:txBody>
      </p:sp>
      <p:sp>
        <p:nvSpPr>
          <p:cNvPr id="12" name="Freeform 18">
            <a:extLst>
              <a:ext uri="{FF2B5EF4-FFF2-40B4-BE49-F238E27FC236}">
                <a16:creationId xmlns:a16="http://schemas.microsoft.com/office/drawing/2014/main" id="{ADC9C5F7-69DE-0CF1-0B50-943C0191D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3434" y="2290355"/>
            <a:ext cx="5571069" cy="2277283"/>
          </a:xfrm>
          <a:custGeom>
            <a:avLst/>
            <a:gdLst>
              <a:gd name="connsiteX0" fmla="*/ 5215514 w 5851096"/>
              <a:gd name="connsiteY0" fmla="*/ 659222 h 3089525"/>
              <a:gd name="connsiteX1" fmla="*/ 5783878 w 5851096"/>
              <a:gd name="connsiteY1" fmla="*/ 1223782 h 3089525"/>
              <a:gd name="connsiteX2" fmla="*/ 5215514 w 5851096"/>
              <a:gd name="connsiteY2" fmla="*/ 659222 h 3089525"/>
              <a:gd name="connsiteX3" fmla="*/ 5215514 w 5851096"/>
              <a:gd name="connsiteY3" fmla="*/ 2417442 h 3089525"/>
              <a:gd name="connsiteX4" fmla="*/ 5783878 w 5851096"/>
              <a:gd name="connsiteY4" fmla="*/ 2982001 h 3089525"/>
              <a:gd name="connsiteX5" fmla="*/ 5215514 w 5851096"/>
              <a:gd name="connsiteY5" fmla="*/ 2417442 h 3089525"/>
              <a:gd name="connsiteX6" fmla="*/ 5215512 w 5851096"/>
              <a:gd name="connsiteY6" fmla="*/ 2107862 h 3089525"/>
              <a:gd name="connsiteX7" fmla="*/ 5783876 w 5851096"/>
              <a:gd name="connsiteY7" fmla="*/ 1547735 h 3089525"/>
              <a:gd name="connsiteX8" fmla="*/ 5215512 w 5851096"/>
              <a:gd name="connsiteY8" fmla="*/ 2107862 h 3089525"/>
              <a:gd name="connsiteX9" fmla="*/ 5065535 w 5851096"/>
              <a:gd name="connsiteY9" fmla="*/ 521483 h 3089525"/>
              <a:gd name="connsiteX10" fmla="*/ 5066157 w 5851096"/>
              <a:gd name="connsiteY10" fmla="*/ 509629 h 3089525"/>
              <a:gd name="connsiteX11" fmla="*/ 5066678 w 5851096"/>
              <a:gd name="connsiteY11" fmla="*/ 509663 h 3089525"/>
              <a:gd name="connsiteX12" fmla="*/ 5066705 w 5851096"/>
              <a:gd name="connsiteY12" fmla="*/ 509151 h 3089525"/>
              <a:gd name="connsiteX13" fmla="*/ 5084580 w 5851096"/>
              <a:gd name="connsiteY13" fmla="*/ 510833 h 3089525"/>
              <a:gd name="connsiteX14" fmla="*/ 5184444 w 5851096"/>
              <a:gd name="connsiteY14" fmla="*/ 520226 h 3089525"/>
              <a:gd name="connsiteX15" fmla="*/ 5201405 w 5851096"/>
              <a:gd name="connsiteY15" fmla="*/ 521820 h 3089525"/>
              <a:gd name="connsiteX16" fmla="*/ 5201527 w 5851096"/>
              <a:gd name="connsiteY16" fmla="*/ 523010 h 3089525"/>
              <a:gd name="connsiteX17" fmla="*/ 5841311 w 5851096"/>
              <a:gd name="connsiteY17" fmla="*/ 983324 h 3089525"/>
              <a:gd name="connsiteX18" fmla="*/ 5851096 w 5851096"/>
              <a:gd name="connsiteY18" fmla="*/ 1006985 h 3089525"/>
              <a:gd name="connsiteX19" fmla="*/ 5851096 w 5851096"/>
              <a:gd name="connsiteY19" fmla="*/ 1366179 h 3089525"/>
              <a:gd name="connsiteX20" fmla="*/ 5814952 w 5851096"/>
              <a:gd name="connsiteY20" fmla="*/ 1362779 h 3089525"/>
              <a:gd name="connsiteX21" fmla="*/ 5797987 w 5851096"/>
              <a:gd name="connsiteY21" fmla="*/ 1361184 h 3089525"/>
              <a:gd name="connsiteX22" fmla="*/ 5797866 w 5851096"/>
              <a:gd name="connsiteY22" fmla="*/ 1359994 h 3089525"/>
              <a:gd name="connsiteX23" fmla="*/ 5075873 w 5851096"/>
              <a:gd name="connsiteY23" fmla="*/ 641878 h 3089525"/>
              <a:gd name="connsiteX24" fmla="*/ 5075344 w 5851096"/>
              <a:gd name="connsiteY24" fmla="*/ 641812 h 3089525"/>
              <a:gd name="connsiteX25" fmla="*/ 5074781 w 5851096"/>
              <a:gd name="connsiteY25" fmla="*/ 634895 h 3089525"/>
              <a:gd name="connsiteX26" fmla="*/ 5066970 w 5851096"/>
              <a:gd name="connsiteY26" fmla="*/ 539073 h 3089525"/>
              <a:gd name="connsiteX27" fmla="*/ 5065535 w 5851096"/>
              <a:gd name="connsiteY27" fmla="*/ 521483 h 3089525"/>
              <a:gd name="connsiteX28" fmla="*/ 5065535 w 5851096"/>
              <a:gd name="connsiteY28" fmla="*/ 2279702 h 3089525"/>
              <a:gd name="connsiteX29" fmla="*/ 5066157 w 5851096"/>
              <a:gd name="connsiteY29" fmla="*/ 2267848 h 3089525"/>
              <a:gd name="connsiteX30" fmla="*/ 5066678 w 5851096"/>
              <a:gd name="connsiteY30" fmla="*/ 2267882 h 3089525"/>
              <a:gd name="connsiteX31" fmla="*/ 5066705 w 5851096"/>
              <a:gd name="connsiteY31" fmla="*/ 2267371 h 3089525"/>
              <a:gd name="connsiteX32" fmla="*/ 5084580 w 5851096"/>
              <a:gd name="connsiteY32" fmla="*/ 2269052 h 3089525"/>
              <a:gd name="connsiteX33" fmla="*/ 5184444 w 5851096"/>
              <a:gd name="connsiteY33" fmla="*/ 2278445 h 3089525"/>
              <a:gd name="connsiteX34" fmla="*/ 5201405 w 5851096"/>
              <a:gd name="connsiteY34" fmla="*/ 2280040 h 3089525"/>
              <a:gd name="connsiteX35" fmla="*/ 5201527 w 5851096"/>
              <a:gd name="connsiteY35" fmla="*/ 2281230 h 3089525"/>
              <a:gd name="connsiteX36" fmla="*/ 5841311 w 5851096"/>
              <a:gd name="connsiteY36" fmla="*/ 2741544 h 3089525"/>
              <a:gd name="connsiteX37" fmla="*/ 5851096 w 5851096"/>
              <a:gd name="connsiteY37" fmla="*/ 2765204 h 3089525"/>
              <a:gd name="connsiteX38" fmla="*/ 5851096 w 5851096"/>
              <a:gd name="connsiteY38" fmla="*/ 3089525 h 3089525"/>
              <a:gd name="connsiteX39" fmla="*/ 5680952 w 5851096"/>
              <a:gd name="connsiteY39" fmla="*/ 3089525 h 3089525"/>
              <a:gd name="connsiteX40" fmla="*/ 5661219 w 5851096"/>
              <a:gd name="connsiteY40" fmla="*/ 3084683 h 3089525"/>
              <a:gd name="connsiteX41" fmla="*/ 5075873 w 5851096"/>
              <a:gd name="connsiteY41" fmla="*/ 2400097 h 3089525"/>
              <a:gd name="connsiteX42" fmla="*/ 5075344 w 5851096"/>
              <a:gd name="connsiteY42" fmla="*/ 2400032 h 3089525"/>
              <a:gd name="connsiteX43" fmla="*/ 5074781 w 5851096"/>
              <a:gd name="connsiteY43" fmla="*/ 2393114 h 3089525"/>
              <a:gd name="connsiteX44" fmla="*/ 5066970 w 5851096"/>
              <a:gd name="connsiteY44" fmla="*/ 2297292 h 3089525"/>
              <a:gd name="connsiteX45" fmla="*/ 5065535 w 5851096"/>
              <a:gd name="connsiteY45" fmla="*/ 2279702 h 3089525"/>
              <a:gd name="connsiteX46" fmla="*/ 5065533 w 5851096"/>
              <a:gd name="connsiteY46" fmla="*/ 486299 h 3089525"/>
              <a:gd name="connsiteX47" fmla="*/ 5066968 w 5851096"/>
              <a:gd name="connsiteY47" fmla="*/ 468842 h 3089525"/>
              <a:gd name="connsiteX48" fmla="*/ 5074776 w 5851096"/>
              <a:gd name="connsiteY48" fmla="*/ 373792 h 3089525"/>
              <a:gd name="connsiteX49" fmla="*/ 5075341 w 5851096"/>
              <a:gd name="connsiteY49" fmla="*/ 366915 h 3089525"/>
              <a:gd name="connsiteX50" fmla="*/ 5075869 w 5851096"/>
              <a:gd name="connsiteY50" fmla="*/ 366850 h 3089525"/>
              <a:gd name="connsiteX51" fmla="*/ 5163966 w 5851096"/>
              <a:gd name="connsiteY51" fmla="*/ 100280 h 3089525"/>
              <a:gd name="connsiteX52" fmla="*/ 5229488 w 5851096"/>
              <a:gd name="connsiteY52" fmla="*/ 0 h 3089525"/>
              <a:gd name="connsiteX53" fmla="*/ 5405629 w 5851096"/>
              <a:gd name="connsiteY53" fmla="*/ 0 h 3089525"/>
              <a:gd name="connsiteX54" fmla="*/ 5334254 w 5851096"/>
              <a:gd name="connsiteY54" fmla="*/ 79433 h 3089525"/>
              <a:gd name="connsiteX55" fmla="*/ 5215512 w 5851096"/>
              <a:gd name="connsiteY55" fmla="*/ 349642 h 3089525"/>
              <a:gd name="connsiteX56" fmla="*/ 5674730 w 5851096"/>
              <a:gd name="connsiteY56" fmla="*/ 45955 h 3089525"/>
              <a:gd name="connsiteX57" fmla="*/ 5697983 w 5851096"/>
              <a:gd name="connsiteY57" fmla="*/ 0 h 3089525"/>
              <a:gd name="connsiteX58" fmla="*/ 5851096 w 5851096"/>
              <a:gd name="connsiteY58" fmla="*/ 0 h 3089525"/>
              <a:gd name="connsiteX59" fmla="*/ 5851096 w 5851096"/>
              <a:gd name="connsiteY59" fmla="*/ 4349 h 3089525"/>
              <a:gd name="connsiteX60" fmla="*/ 5799246 w 5851096"/>
              <a:gd name="connsiteY60" fmla="*/ 99096 h 3089525"/>
              <a:gd name="connsiteX61" fmla="*/ 5201524 w 5851096"/>
              <a:gd name="connsiteY61" fmla="*/ 484784 h 3089525"/>
              <a:gd name="connsiteX62" fmla="*/ 5201403 w 5851096"/>
              <a:gd name="connsiteY62" fmla="*/ 485964 h 3089525"/>
              <a:gd name="connsiteX63" fmla="*/ 5184438 w 5851096"/>
              <a:gd name="connsiteY63" fmla="*/ 487548 h 3089525"/>
              <a:gd name="connsiteX64" fmla="*/ 5084610 w 5851096"/>
              <a:gd name="connsiteY64" fmla="*/ 496864 h 3089525"/>
              <a:gd name="connsiteX65" fmla="*/ 5066703 w 5851096"/>
              <a:gd name="connsiteY65" fmla="*/ 498535 h 3089525"/>
              <a:gd name="connsiteX66" fmla="*/ 5066676 w 5851096"/>
              <a:gd name="connsiteY66" fmla="*/ 498027 h 3089525"/>
              <a:gd name="connsiteX67" fmla="*/ 5066154 w 5851096"/>
              <a:gd name="connsiteY67" fmla="*/ 498061 h 3089525"/>
              <a:gd name="connsiteX68" fmla="*/ 5065533 w 5851096"/>
              <a:gd name="connsiteY68" fmla="*/ 486299 h 3089525"/>
              <a:gd name="connsiteX69" fmla="*/ 5065533 w 5851096"/>
              <a:gd name="connsiteY69" fmla="*/ 2244520 h 3089525"/>
              <a:gd name="connsiteX70" fmla="*/ 5066968 w 5851096"/>
              <a:gd name="connsiteY70" fmla="*/ 2227062 h 3089525"/>
              <a:gd name="connsiteX71" fmla="*/ 5074776 w 5851096"/>
              <a:gd name="connsiteY71" fmla="*/ 2132012 h 3089525"/>
              <a:gd name="connsiteX72" fmla="*/ 5075341 w 5851096"/>
              <a:gd name="connsiteY72" fmla="*/ 2125135 h 3089525"/>
              <a:gd name="connsiteX73" fmla="*/ 5075869 w 5851096"/>
              <a:gd name="connsiteY73" fmla="*/ 2125070 h 3089525"/>
              <a:gd name="connsiteX74" fmla="*/ 5797863 w 5851096"/>
              <a:gd name="connsiteY74" fmla="*/ 1412593 h 3089525"/>
              <a:gd name="connsiteX75" fmla="*/ 5797985 w 5851096"/>
              <a:gd name="connsiteY75" fmla="*/ 1411413 h 3089525"/>
              <a:gd name="connsiteX76" fmla="*/ 5814946 w 5851096"/>
              <a:gd name="connsiteY76" fmla="*/ 1409830 h 3089525"/>
              <a:gd name="connsiteX77" fmla="*/ 5851096 w 5851096"/>
              <a:gd name="connsiteY77" fmla="*/ 1406457 h 3089525"/>
              <a:gd name="connsiteX78" fmla="*/ 5851096 w 5851096"/>
              <a:gd name="connsiteY78" fmla="*/ 1762823 h 3089525"/>
              <a:gd name="connsiteX79" fmla="*/ 5841309 w 5851096"/>
              <a:gd name="connsiteY79" fmla="*/ 1786304 h 3089525"/>
              <a:gd name="connsiteX80" fmla="*/ 5201524 w 5851096"/>
              <a:gd name="connsiteY80" fmla="*/ 2243004 h 3089525"/>
              <a:gd name="connsiteX81" fmla="*/ 5201403 w 5851096"/>
              <a:gd name="connsiteY81" fmla="*/ 2244184 h 3089525"/>
              <a:gd name="connsiteX82" fmla="*/ 5184438 w 5851096"/>
              <a:gd name="connsiteY82" fmla="*/ 2245767 h 3089525"/>
              <a:gd name="connsiteX83" fmla="*/ 5084610 w 5851096"/>
              <a:gd name="connsiteY83" fmla="*/ 2255084 h 3089525"/>
              <a:gd name="connsiteX84" fmla="*/ 5066703 w 5851096"/>
              <a:gd name="connsiteY84" fmla="*/ 2256755 h 3089525"/>
              <a:gd name="connsiteX85" fmla="*/ 5066676 w 5851096"/>
              <a:gd name="connsiteY85" fmla="*/ 2256246 h 3089525"/>
              <a:gd name="connsiteX86" fmla="*/ 5066154 w 5851096"/>
              <a:gd name="connsiteY86" fmla="*/ 2256280 h 3089525"/>
              <a:gd name="connsiteX87" fmla="*/ 5065533 w 5851096"/>
              <a:gd name="connsiteY87" fmla="*/ 2244520 h 3089525"/>
              <a:gd name="connsiteX88" fmla="*/ 4325732 w 5851096"/>
              <a:gd name="connsiteY88" fmla="*/ 1223782 h 3089525"/>
              <a:gd name="connsiteX89" fmla="*/ 4894096 w 5851096"/>
              <a:gd name="connsiteY89" fmla="*/ 659222 h 3089525"/>
              <a:gd name="connsiteX90" fmla="*/ 4325732 w 5851096"/>
              <a:gd name="connsiteY90" fmla="*/ 1223782 h 3089525"/>
              <a:gd name="connsiteX91" fmla="*/ 4325732 w 5851096"/>
              <a:gd name="connsiteY91" fmla="*/ 1547735 h 3089525"/>
              <a:gd name="connsiteX92" fmla="*/ 4894096 w 5851096"/>
              <a:gd name="connsiteY92" fmla="*/ 2107862 h 3089525"/>
              <a:gd name="connsiteX93" fmla="*/ 4325732 w 5851096"/>
              <a:gd name="connsiteY93" fmla="*/ 1547735 h 3089525"/>
              <a:gd name="connsiteX94" fmla="*/ 4325732 w 5851096"/>
              <a:gd name="connsiteY94" fmla="*/ 2982001 h 3089525"/>
              <a:gd name="connsiteX95" fmla="*/ 4894096 w 5851096"/>
              <a:gd name="connsiteY95" fmla="*/ 2417442 h 3089525"/>
              <a:gd name="connsiteX96" fmla="*/ 4325732 w 5851096"/>
              <a:gd name="connsiteY96" fmla="*/ 2982001 h 3089525"/>
              <a:gd name="connsiteX97" fmla="*/ 4256134 w 5851096"/>
              <a:gd name="connsiteY97" fmla="*/ 0 h 3089525"/>
              <a:gd name="connsiteX98" fmla="*/ 4411625 w 5851096"/>
              <a:gd name="connsiteY98" fmla="*/ 0 h 3089525"/>
              <a:gd name="connsiteX99" fmla="*/ 4434878 w 5851096"/>
              <a:gd name="connsiteY99" fmla="*/ 45955 h 3089525"/>
              <a:gd name="connsiteX100" fmla="*/ 4894096 w 5851096"/>
              <a:gd name="connsiteY100" fmla="*/ 349642 h 3089525"/>
              <a:gd name="connsiteX101" fmla="*/ 4775353 w 5851096"/>
              <a:gd name="connsiteY101" fmla="*/ 79433 h 3089525"/>
              <a:gd name="connsiteX102" fmla="*/ 4703980 w 5851096"/>
              <a:gd name="connsiteY102" fmla="*/ 0 h 3089525"/>
              <a:gd name="connsiteX103" fmla="*/ 4880119 w 5851096"/>
              <a:gd name="connsiteY103" fmla="*/ 0 h 3089525"/>
              <a:gd name="connsiteX104" fmla="*/ 4945641 w 5851096"/>
              <a:gd name="connsiteY104" fmla="*/ 100280 h 3089525"/>
              <a:gd name="connsiteX105" fmla="*/ 5033738 w 5851096"/>
              <a:gd name="connsiteY105" fmla="*/ 366850 h 3089525"/>
              <a:gd name="connsiteX106" fmla="*/ 5034267 w 5851096"/>
              <a:gd name="connsiteY106" fmla="*/ 366915 h 3089525"/>
              <a:gd name="connsiteX107" fmla="*/ 5034832 w 5851096"/>
              <a:gd name="connsiteY107" fmla="*/ 373792 h 3089525"/>
              <a:gd name="connsiteX108" fmla="*/ 5042640 w 5851096"/>
              <a:gd name="connsiteY108" fmla="*/ 468842 h 3089525"/>
              <a:gd name="connsiteX109" fmla="*/ 5044074 w 5851096"/>
              <a:gd name="connsiteY109" fmla="*/ 486299 h 3089525"/>
              <a:gd name="connsiteX110" fmla="*/ 5043454 w 5851096"/>
              <a:gd name="connsiteY110" fmla="*/ 498061 h 3089525"/>
              <a:gd name="connsiteX111" fmla="*/ 5042932 w 5851096"/>
              <a:gd name="connsiteY111" fmla="*/ 498027 h 3089525"/>
              <a:gd name="connsiteX112" fmla="*/ 5042905 w 5851096"/>
              <a:gd name="connsiteY112" fmla="*/ 498535 h 3089525"/>
              <a:gd name="connsiteX113" fmla="*/ 5024997 w 5851096"/>
              <a:gd name="connsiteY113" fmla="*/ 496864 h 3089525"/>
              <a:gd name="connsiteX114" fmla="*/ 4925170 w 5851096"/>
              <a:gd name="connsiteY114" fmla="*/ 487548 h 3089525"/>
              <a:gd name="connsiteX115" fmla="*/ 4908205 w 5851096"/>
              <a:gd name="connsiteY115" fmla="*/ 485964 h 3089525"/>
              <a:gd name="connsiteX116" fmla="*/ 4908084 w 5851096"/>
              <a:gd name="connsiteY116" fmla="*/ 484784 h 3089525"/>
              <a:gd name="connsiteX117" fmla="*/ 4310363 w 5851096"/>
              <a:gd name="connsiteY117" fmla="*/ 99096 h 3089525"/>
              <a:gd name="connsiteX118" fmla="*/ 4178216 w 5851096"/>
              <a:gd name="connsiteY118" fmla="*/ 3089525 h 3089525"/>
              <a:gd name="connsiteX119" fmla="*/ 4184996 w 5851096"/>
              <a:gd name="connsiteY119" fmla="*/ 3006343 h 3089525"/>
              <a:gd name="connsiteX120" fmla="*/ 4185561 w 5851096"/>
              <a:gd name="connsiteY120" fmla="*/ 2999411 h 3089525"/>
              <a:gd name="connsiteX121" fmla="*/ 4186090 w 5851096"/>
              <a:gd name="connsiteY121" fmla="*/ 2999346 h 3089525"/>
              <a:gd name="connsiteX122" fmla="*/ 4908083 w 5851096"/>
              <a:gd name="connsiteY122" fmla="*/ 2281230 h 3089525"/>
              <a:gd name="connsiteX123" fmla="*/ 4908205 w 5851096"/>
              <a:gd name="connsiteY123" fmla="*/ 2280040 h 3089525"/>
              <a:gd name="connsiteX124" fmla="*/ 4925166 w 5851096"/>
              <a:gd name="connsiteY124" fmla="*/ 2278445 h 3089525"/>
              <a:gd name="connsiteX125" fmla="*/ 5025030 w 5851096"/>
              <a:gd name="connsiteY125" fmla="*/ 2269052 h 3089525"/>
              <a:gd name="connsiteX126" fmla="*/ 5042905 w 5851096"/>
              <a:gd name="connsiteY126" fmla="*/ 2267371 h 3089525"/>
              <a:gd name="connsiteX127" fmla="*/ 5042932 w 5851096"/>
              <a:gd name="connsiteY127" fmla="*/ 2267882 h 3089525"/>
              <a:gd name="connsiteX128" fmla="*/ 5043453 w 5851096"/>
              <a:gd name="connsiteY128" fmla="*/ 2267848 h 3089525"/>
              <a:gd name="connsiteX129" fmla="*/ 5044074 w 5851096"/>
              <a:gd name="connsiteY129" fmla="*/ 2279702 h 3089525"/>
              <a:gd name="connsiteX130" fmla="*/ 5042640 w 5851096"/>
              <a:gd name="connsiteY130" fmla="*/ 2297292 h 3089525"/>
              <a:gd name="connsiteX131" fmla="*/ 5034829 w 5851096"/>
              <a:gd name="connsiteY131" fmla="*/ 2393114 h 3089525"/>
              <a:gd name="connsiteX132" fmla="*/ 5034266 w 5851096"/>
              <a:gd name="connsiteY132" fmla="*/ 2400032 h 3089525"/>
              <a:gd name="connsiteX133" fmla="*/ 5033737 w 5851096"/>
              <a:gd name="connsiteY133" fmla="*/ 2400097 h 3089525"/>
              <a:gd name="connsiteX134" fmla="*/ 4448391 w 5851096"/>
              <a:gd name="connsiteY134" fmla="*/ 3084683 h 3089525"/>
              <a:gd name="connsiteX135" fmla="*/ 4428658 w 5851096"/>
              <a:gd name="connsiteY135" fmla="*/ 3089525 h 3089525"/>
              <a:gd name="connsiteX136" fmla="*/ 4175753 w 5851096"/>
              <a:gd name="connsiteY136" fmla="*/ 1361522 h 3089525"/>
              <a:gd name="connsiteX137" fmla="*/ 4177187 w 5851096"/>
              <a:gd name="connsiteY137" fmla="*/ 1343926 h 3089525"/>
              <a:gd name="connsiteX138" fmla="*/ 4184996 w 5851096"/>
              <a:gd name="connsiteY138" fmla="*/ 1248124 h 3089525"/>
              <a:gd name="connsiteX139" fmla="*/ 4185561 w 5851096"/>
              <a:gd name="connsiteY139" fmla="*/ 1241192 h 3089525"/>
              <a:gd name="connsiteX140" fmla="*/ 4186090 w 5851096"/>
              <a:gd name="connsiteY140" fmla="*/ 1241127 h 3089525"/>
              <a:gd name="connsiteX141" fmla="*/ 4908083 w 5851096"/>
              <a:gd name="connsiteY141" fmla="*/ 523010 h 3089525"/>
              <a:gd name="connsiteX142" fmla="*/ 4908205 w 5851096"/>
              <a:gd name="connsiteY142" fmla="*/ 521820 h 3089525"/>
              <a:gd name="connsiteX143" fmla="*/ 4925166 w 5851096"/>
              <a:gd name="connsiteY143" fmla="*/ 520226 h 3089525"/>
              <a:gd name="connsiteX144" fmla="*/ 5025030 w 5851096"/>
              <a:gd name="connsiteY144" fmla="*/ 510833 h 3089525"/>
              <a:gd name="connsiteX145" fmla="*/ 5042905 w 5851096"/>
              <a:gd name="connsiteY145" fmla="*/ 509151 h 3089525"/>
              <a:gd name="connsiteX146" fmla="*/ 5042932 w 5851096"/>
              <a:gd name="connsiteY146" fmla="*/ 509663 h 3089525"/>
              <a:gd name="connsiteX147" fmla="*/ 5043453 w 5851096"/>
              <a:gd name="connsiteY147" fmla="*/ 509629 h 3089525"/>
              <a:gd name="connsiteX148" fmla="*/ 5044074 w 5851096"/>
              <a:gd name="connsiteY148" fmla="*/ 521483 h 3089525"/>
              <a:gd name="connsiteX149" fmla="*/ 5042640 w 5851096"/>
              <a:gd name="connsiteY149" fmla="*/ 539073 h 3089525"/>
              <a:gd name="connsiteX150" fmla="*/ 5034829 w 5851096"/>
              <a:gd name="connsiteY150" fmla="*/ 634895 h 3089525"/>
              <a:gd name="connsiteX151" fmla="*/ 5034266 w 5851096"/>
              <a:gd name="connsiteY151" fmla="*/ 641812 h 3089525"/>
              <a:gd name="connsiteX152" fmla="*/ 5033737 w 5851096"/>
              <a:gd name="connsiteY152" fmla="*/ 641878 h 3089525"/>
              <a:gd name="connsiteX153" fmla="*/ 4311744 w 5851096"/>
              <a:gd name="connsiteY153" fmla="*/ 1359994 h 3089525"/>
              <a:gd name="connsiteX154" fmla="*/ 4311623 w 5851096"/>
              <a:gd name="connsiteY154" fmla="*/ 1361184 h 3089525"/>
              <a:gd name="connsiteX155" fmla="*/ 4294658 w 5851096"/>
              <a:gd name="connsiteY155" fmla="*/ 1362780 h 3089525"/>
              <a:gd name="connsiteX156" fmla="*/ 4194831 w 5851096"/>
              <a:gd name="connsiteY156" fmla="*/ 1372169 h 3089525"/>
              <a:gd name="connsiteX157" fmla="*/ 4176923 w 5851096"/>
              <a:gd name="connsiteY157" fmla="*/ 1373854 h 3089525"/>
              <a:gd name="connsiteX158" fmla="*/ 4176896 w 5851096"/>
              <a:gd name="connsiteY158" fmla="*/ 1373341 h 3089525"/>
              <a:gd name="connsiteX159" fmla="*/ 4176374 w 5851096"/>
              <a:gd name="connsiteY159" fmla="*/ 1373376 h 3089525"/>
              <a:gd name="connsiteX160" fmla="*/ 4175753 w 5851096"/>
              <a:gd name="connsiteY160" fmla="*/ 1361522 h 3089525"/>
              <a:gd name="connsiteX161" fmla="*/ 4175753 w 5851096"/>
              <a:gd name="connsiteY161" fmla="*/ 1411078 h 3089525"/>
              <a:gd name="connsiteX162" fmla="*/ 4176375 w 5851096"/>
              <a:gd name="connsiteY162" fmla="*/ 1399317 h 3089525"/>
              <a:gd name="connsiteX163" fmla="*/ 4176896 w 5851096"/>
              <a:gd name="connsiteY163" fmla="*/ 1399351 h 3089525"/>
              <a:gd name="connsiteX164" fmla="*/ 4176923 w 5851096"/>
              <a:gd name="connsiteY164" fmla="*/ 1398843 h 3089525"/>
              <a:gd name="connsiteX165" fmla="*/ 4194799 w 5851096"/>
              <a:gd name="connsiteY165" fmla="*/ 1400511 h 3089525"/>
              <a:gd name="connsiteX166" fmla="*/ 4294662 w 5851096"/>
              <a:gd name="connsiteY166" fmla="*/ 1409831 h 3089525"/>
              <a:gd name="connsiteX167" fmla="*/ 4311623 w 5851096"/>
              <a:gd name="connsiteY167" fmla="*/ 1411413 h 3089525"/>
              <a:gd name="connsiteX168" fmla="*/ 4311745 w 5851096"/>
              <a:gd name="connsiteY168" fmla="*/ 1412593 h 3089525"/>
              <a:gd name="connsiteX169" fmla="*/ 5033738 w 5851096"/>
              <a:gd name="connsiteY169" fmla="*/ 2125070 h 3089525"/>
              <a:gd name="connsiteX170" fmla="*/ 5034267 w 5851096"/>
              <a:gd name="connsiteY170" fmla="*/ 2125135 h 3089525"/>
              <a:gd name="connsiteX171" fmla="*/ 5034832 w 5851096"/>
              <a:gd name="connsiteY171" fmla="*/ 2132012 h 3089525"/>
              <a:gd name="connsiteX172" fmla="*/ 5042640 w 5851096"/>
              <a:gd name="connsiteY172" fmla="*/ 2227062 h 3089525"/>
              <a:gd name="connsiteX173" fmla="*/ 5044074 w 5851096"/>
              <a:gd name="connsiteY173" fmla="*/ 2244520 h 3089525"/>
              <a:gd name="connsiteX174" fmla="*/ 5043454 w 5851096"/>
              <a:gd name="connsiteY174" fmla="*/ 2256280 h 3089525"/>
              <a:gd name="connsiteX175" fmla="*/ 5042932 w 5851096"/>
              <a:gd name="connsiteY175" fmla="*/ 2256246 h 3089525"/>
              <a:gd name="connsiteX176" fmla="*/ 5042905 w 5851096"/>
              <a:gd name="connsiteY176" fmla="*/ 2256755 h 3089525"/>
              <a:gd name="connsiteX177" fmla="*/ 5024997 w 5851096"/>
              <a:gd name="connsiteY177" fmla="*/ 2255084 h 3089525"/>
              <a:gd name="connsiteX178" fmla="*/ 4925170 w 5851096"/>
              <a:gd name="connsiteY178" fmla="*/ 2245767 h 3089525"/>
              <a:gd name="connsiteX179" fmla="*/ 4908205 w 5851096"/>
              <a:gd name="connsiteY179" fmla="*/ 2244184 h 3089525"/>
              <a:gd name="connsiteX180" fmla="*/ 4908084 w 5851096"/>
              <a:gd name="connsiteY180" fmla="*/ 2243004 h 3089525"/>
              <a:gd name="connsiteX181" fmla="*/ 4186091 w 5851096"/>
              <a:gd name="connsiteY181" fmla="*/ 1530527 h 3089525"/>
              <a:gd name="connsiteX182" fmla="*/ 4185562 w 5851096"/>
              <a:gd name="connsiteY182" fmla="*/ 1530463 h 3089525"/>
              <a:gd name="connsiteX183" fmla="*/ 4184999 w 5851096"/>
              <a:gd name="connsiteY183" fmla="*/ 1523599 h 3089525"/>
              <a:gd name="connsiteX184" fmla="*/ 4177187 w 5851096"/>
              <a:gd name="connsiteY184" fmla="*/ 1428529 h 3089525"/>
              <a:gd name="connsiteX185" fmla="*/ 4175753 w 5851096"/>
              <a:gd name="connsiteY185" fmla="*/ 1411078 h 3089525"/>
              <a:gd name="connsiteX186" fmla="*/ 3445328 w 5851096"/>
              <a:gd name="connsiteY186" fmla="*/ 659222 h 3089525"/>
              <a:gd name="connsiteX187" fmla="*/ 4013692 w 5851096"/>
              <a:gd name="connsiteY187" fmla="*/ 1223782 h 3089525"/>
              <a:gd name="connsiteX188" fmla="*/ 3445328 w 5851096"/>
              <a:gd name="connsiteY188" fmla="*/ 659222 h 3089525"/>
              <a:gd name="connsiteX189" fmla="*/ 3445328 w 5851096"/>
              <a:gd name="connsiteY189" fmla="*/ 2417442 h 3089525"/>
              <a:gd name="connsiteX190" fmla="*/ 4013692 w 5851096"/>
              <a:gd name="connsiteY190" fmla="*/ 2982001 h 3089525"/>
              <a:gd name="connsiteX191" fmla="*/ 3445328 w 5851096"/>
              <a:gd name="connsiteY191" fmla="*/ 2417442 h 3089525"/>
              <a:gd name="connsiteX192" fmla="*/ 3445326 w 5851096"/>
              <a:gd name="connsiteY192" fmla="*/ 2107862 h 3089525"/>
              <a:gd name="connsiteX193" fmla="*/ 4013690 w 5851096"/>
              <a:gd name="connsiteY193" fmla="*/ 1547735 h 3089525"/>
              <a:gd name="connsiteX194" fmla="*/ 3445326 w 5851096"/>
              <a:gd name="connsiteY194" fmla="*/ 2107862 h 3089525"/>
              <a:gd name="connsiteX195" fmla="*/ 3295350 w 5851096"/>
              <a:gd name="connsiteY195" fmla="*/ 521483 h 3089525"/>
              <a:gd name="connsiteX196" fmla="*/ 3295971 w 5851096"/>
              <a:gd name="connsiteY196" fmla="*/ 509629 h 3089525"/>
              <a:gd name="connsiteX197" fmla="*/ 3296492 w 5851096"/>
              <a:gd name="connsiteY197" fmla="*/ 509663 h 3089525"/>
              <a:gd name="connsiteX198" fmla="*/ 3296519 w 5851096"/>
              <a:gd name="connsiteY198" fmla="*/ 509151 h 3089525"/>
              <a:gd name="connsiteX199" fmla="*/ 3314395 w 5851096"/>
              <a:gd name="connsiteY199" fmla="*/ 510833 h 3089525"/>
              <a:gd name="connsiteX200" fmla="*/ 3414258 w 5851096"/>
              <a:gd name="connsiteY200" fmla="*/ 520226 h 3089525"/>
              <a:gd name="connsiteX201" fmla="*/ 3431219 w 5851096"/>
              <a:gd name="connsiteY201" fmla="*/ 521820 h 3089525"/>
              <a:gd name="connsiteX202" fmla="*/ 3431341 w 5851096"/>
              <a:gd name="connsiteY202" fmla="*/ 523010 h 3089525"/>
              <a:gd name="connsiteX203" fmla="*/ 4153335 w 5851096"/>
              <a:gd name="connsiteY203" fmla="*/ 1241127 h 3089525"/>
              <a:gd name="connsiteX204" fmla="*/ 4153863 w 5851096"/>
              <a:gd name="connsiteY204" fmla="*/ 1241192 h 3089525"/>
              <a:gd name="connsiteX205" fmla="*/ 4154429 w 5851096"/>
              <a:gd name="connsiteY205" fmla="*/ 1248124 h 3089525"/>
              <a:gd name="connsiteX206" fmla="*/ 4162237 w 5851096"/>
              <a:gd name="connsiteY206" fmla="*/ 1343926 h 3089525"/>
              <a:gd name="connsiteX207" fmla="*/ 4163671 w 5851096"/>
              <a:gd name="connsiteY207" fmla="*/ 1361522 h 3089525"/>
              <a:gd name="connsiteX208" fmla="*/ 4163050 w 5851096"/>
              <a:gd name="connsiteY208" fmla="*/ 1373376 h 3089525"/>
              <a:gd name="connsiteX209" fmla="*/ 4162528 w 5851096"/>
              <a:gd name="connsiteY209" fmla="*/ 1373341 h 3089525"/>
              <a:gd name="connsiteX210" fmla="*/ 4162501 w 5851096"/>
              <a:gd name="connsiteY210" fmla="*/ 1373854 h 3089525"/>
              <a:gd name="connsiteX211" fmla="*/ 4144594 w 5851096"/>
              <a:gd name="connsiteY211" fmla="*/ 1372169 h 3089525"/>
              <a:gd name="connsiteX212" fmla="*/ 4044766 w 5851096"/>
              <a:gd name="connsiteY212" fmla="*/ 1362780 h 3089525"/>
              <a:gd name="connsiteX213" fmla="*/ 4027802 w 5851096"/>
              <a:gd name="connsiteY213" fmla="*/ 1361184 h 3089525"/>
              <a:gd name="connsiteX214" fmla="*/ 4027681 w 5851096"/>
              <a:gd name="connsiteY214" fmla="*/ 1359994 h 3089525"/>
              <a:gd name="connsiteX215" fmla="*/ 3305687 w 5851096"/>
              <a:gd name="connsiteY215" fmla="*/ 641878 h 3089525"/>
              <a:gd name="connsiteX216" fmla="*/ 3305158 w 5851096"/>
              <a:gd name="connsiteY216" fmla="*/ 641812 h 3089525"/>
              <a:gd name="connsiteX217" fmla="*/ 3304595 w 5851096"/>
              <a:gd name="connsiteY217" fmla="*/ 634895 h 3089525"/>
              <a:gd name="connsiteX218" fmla="*/ 3296784 w 5851096"/>
              <a:gd name="connsiteY218" fmla="*/ 539073 h 3089525"/>
              <a:gd name="connsiteX219" fmla="*/ 3295350 w 5851096"/>
              <a:gd name="connsiteY219" fmla="*/ 521483 h 3089525"/>
              <a:gd name="connsiteX220" fmla="*/ 3295350 w 5851096"/>
              <a:gd name="connsiteY220" fmla="*/ 2279702 h 3089525"/>
              <a:gd name="connsiteX221" fmla="*/ 3295971 w 5851096"/>
              <a:gd name="connsiteY221" fmla="*/ 2267848 h 3089525"/>
              <a:gd name="connsiteX222" fmla="*/ 3296492 w 5851096"/>
              <a:gd name="connsiteY222" fmla="*/ 2267882 h 3089525"/>
              <a:gd name="connsiteX223" fmla="*/ 3296519 w 5851096"/>
              <a:gd name="connsiteY223" fmla="*/ 2267371 h 3089525"/>
              <a:gd name="connsiteX224" fmla="*/ 3314395 w 5851096"/>
              <a:gd name="connsiteY224" fmla="*/ 2269052 h 3089525"/>
              <a:gd name="connsiteX225" fmla="*/ 3414258 w 5851096"/>
              <a:gd name="connsiteY225" fmla="*/ 2278445 h 3089525"/>
              <a:gd name="connsiteX226" fmla="*/ 3431219 w 5851096"/>
              <a:gd name="connsiteY226" fmla="*/ 2280040 h 3089525"/>
              <a:gd name="connsiteX227" fmla="*/ 3431341 w 5851096"/>
              <a:gd name="connsiteY227" fmla="*/ 2281230 h 3089525"/>
              <a:gd name="connsiteX228" fmla="*/ 4153335 w 5851096"/>
              <a:gd name="connsiteY228" fmla="*/ 2999346 h 3089525"/>
              <a:gd name="connsiteX229" fmla="*/ 4153863 w 5851096"/>
              <a:gd name="connsiteY229" fmla="*/ 2999411 h 3089525"/>
              <a:gd name="connsiteX230" fmla="*/ 4154429 w 5851096"/>
              <a:gd name="connsiteY230" fmla="*/ 3006343 h 3089525"/>
              <a:gd name="connsiteX231" fmla="*/ 4161209 w 5851096"/>
              <a:gd name="connsiteY231" fmla="*/ 3089525 h 3089525"/>
              <a:gd name="connsiteX232" fmla="*/ 3910768 w 5851096"/>
              <a:gd name="connsiteY232" fmla="*/ 3089525 h 3089525"/>
              <a:gd name="connsiteX233" fmla="*/ 3891034 w 5851096"/>
              <a:gd name="connsiteY233" fmla="*/ 3084683 h 3089525"/>
              <a:gd name="connsiteX234" fmla="*/ 3305687 w 5851096"/>
              <a:gd name="connsiteY234" fmla="*/ 2400097 h 3089525"/>
              <a:gd name="connsiteX235" fmla="*/ 3305158 w 5851096"/>
              <a:gd name="connsiteY235" fmla="*/ 2400032 h 3089525"/>
              <a:gd name="connsiteX236" fmla="*/ 3304595 w 5851096"/>
              <a:gd name="connsiteY236" fmla="*/ 2393114 h 3089525"/>
              <a:gd name="connsiteX237" fmla="*/ 3296784 w 5851096"/>
              <a:gd name="connsiteY237" fmla="*/ 2297292 h 3089525"/>
              <a:gd name="connsiteX238" fmla="*/ 3295350 w 5851096"/>
              <a:gd name="connsiteY238" fmla="*/ 2279702 h 3089525"/>
              <a:gd name="connsiteX239" fmla="*/ 3295347 w 5851096"/>
              <a:gd name="connsiteY239" fmla="*/ 486299 h 3089525"/>
              <a:gd name="connsiteX240" fmla="*/ 3296782 w 5851096"/>
              <a:gd name="connsiteY240" fmla="*/ 468842 h 3089525"/>
              <a:gd name="connsiteX241" fmla="*/ 3304590 w 5851096"/>
              <a:gd name="connsiteY241" fmla="*/ 373792 h 3089525"/>
              <a:gd name="connsiteX242" fmla="*/ 3305155 w 5851096"/>
              <a:gd name="connsiteY242" fmla="*/ 366915 h 3089525"/>
              <a:gd name="connsiteX243" fmla="*/ 3305684 w 5851096"/>
              <a:gd name="connsiteY243" fmla="*/ 366850 h 3089525"/>
              <a:gd name="connsiteX244" fmla="*/ 3393781 w 5851096"/>
              <a:gd name="connsiteY244" fmla="*/ 100280 h 3089525"/>
              <a:gd name="connsiteX245" fmla="*/ 3459303 w 5851096"/>
              <a:gd name="connsiteY245" fmla="*/ 0 h 3089525"/>
              <a:gd name="connsiteX246" fmla="*/ 3635443 w 5851096"/>
              <a:gd name="connsiteY246" fmla="*/ 0 h 3089525"/>
              <a:gd name="connsiteX247" fmla="*/ 3564068 w 5851096"/>
              <a:gd name="connsiteY247" fmla="*/ 79433 h 3089525"/>
              <a:gd name="connsiteX248" fmla="*/ 3445326 w 5851096"/>
              <a:gd name="connsiteY248" fmla="*/ 349642 h 3089525"/>
              <a:gd name="connsiteX249" fmla="*/ 3904544 w 5851096"/>
              <a:gd name="connsiteY249" fmla="*/ 45955 h 3089525"/>
              <a:gd name="connsiteX250" fmla="*/ 3927798 w 5851096"/>
              <a:gd name="connsiteY250" fmla="*/ 0 h 3089525"/>
              <a:gd name="connsiteX251" fmla="*/ 4083290 w 5851096"/>
              <a:gd name="connsiteY251" fmla="*/ 0 h 3089525"/>
              <a:gd name="connsiteX252" fmla="*/ 4029061 w 5851096"/>
              <a:gd name="connsiteY252" fmla="*/ 99096 h 3089525"/>
              <a:gd name="connsiteX253" fmla="*/ 3431338 w 5851096"/>
              <a:gd name="connsiteY253" fmla="*/ 484784 h 3089525"/>
              <a:gd name="connsiteX254" fmla="*/ 3431217 w 5851096"/>
              <a:gd name="connsiteY254" fmla="*/ 485964 h 3089525"/>
              <a:gd name="connsiteX255" fmla="*/ 3414252 w 5851096"/>
              <a:gd name="connsiteY255" fmla="*/ 487548 h 3089525"/>
              <a:gd name="connsiteX256" fmla="*/ 3314425 w 5851096"/>
              <a:gd name="connsiteY256" fmla="*/ 496864 h 3089525"/>
              <a:gd name="connsiteX257" fmla="*/ 3296517 w 5851096"/>
              <a:gd name="connsiteY257" fmla="*/ 498535 h 3089525"/>
              <a:gd name="connsiteX258" fmla="*/ 3296490 w 5851096"/>
              <a:gd name="connsiteY258" fmla="*/ 498027 h 3089525"/>
              <a:gd name="connsiteX259" fmla="*/ 3295968 w 5851096"/>
              <a:gd name="connsiteY259" fmla="*/ 498061 h 3089525"/>
              <a:gd name="connsiteX260" fmla="*/ 3295347 w 5851096"/>
              <a:gd name="connsiteY260" fmla="*/ 486299 h 3089525"/>
              <a:gd name="connsiteX261" fmla="*/ 3295347 w 5851096"/>
              <a:gd name="connsiteY261" fmla="*/ 2244520 h 3089525"/>
              <a:gd name="connsiteX262" fmla="*/ 3296782 w 5851096"/>
              <a:gd name="connsiteY262" fmla="*/ 2227062 h 3089525"/>
              <a:gd name="connsiteX263" fmla="*/ 3304590 w 5851096"/>
              <a:gd name="connsiteY263" fmla="*/ 2132012 h 3089525"/>
              <a:gd name="connsiteX264" fmla="*/ 3305155 w 5851096"/>
              <a:gd name="connsiteY264" fmla="*/ 2125135 h 3089525"/>
              <a:gd name="connsiteX265" fmla="*/ 3305684 w 5851096"/>
              <a:gd name="connsiteY265" fmla="*/ 2125070 h 3089525"/>
              <a:gd name="connsiteX266" fmla="*/ 4027678 w 5851096"/>
              <a:gd name="connsiteY266" fmla="*/ 1412593 h 3089525"/>
              <a:gd name="connsiteX267" fmla="*/ 4027800 w 5851096"/>
              <a:gd name="connsiteY267" fmla="*/ 1411413 h 3089525"/>
              <a:gd name="connsiteX268" fmla="*/ 4044760 w 5851096"/>
              <a:gd name="connsiteY268" fmla="*/ 1409831 h 3089525"/>
              <a:gd name="connsiteX269" fmla="*/ 4144624 w 5851096"/>
              <a:gd name="connsiteY269" fmla="*/ 1400511 h 3089525"/>
              <a:gd name="connsiteX270" fmla="*/ 4162499 w 5851096"/>
              <a:gd name="connsiteY270" fmla="*/ 1398843 h 3089525"/>
              <a:gd name="connsiteX271" fmla="*/ 4162526 w 5851096"/>
              <a:gd name="connsiteY271" fmla="*/ 1399351 h 3089525"/>
              <a:gd name="connsiteX272" fmla="*/ 4163047 w 5851096"/>
              <a:gd name="connsiteY272" fmla="*/ 1399317 h 3089525"/>
              <a:gd name="connsiteX273" fmla="*/ 4163669 w 5851096"/>
              <a:gd name="connsiteY273" fmla="*/ 1411078 h 3089525"/>
              <a:gd name="connsiteX274" fmla="*/ 4162235 w 5851096"/>
              <a:gd name="connsiteY274" fmla="*/ 1428529 h 3089525"/>
              <a:gd name="connsiteX275" fmla="*/ 4154424 w 5851096"/>
              <a:gd name="connsiteY275" fmla="*/ 1523599 h 3089525"/>
              <a:gd name="connsiteX276" fmla="*/ 4153860 w 5851096"/>
              <a:gd name="connsiteY276" fmla="*/ 1530463 h 3089525"/>
              <a:gd name="connsiteX277" fmla="*/ 4153332 w 5851096"/>
              <a:gd name="connsiteY277" fmla="*/ 1530527 h 3089525"/>
              <a:gd name="connsiteX278" fmla="*/ 3431338 w 5851096"/>
              <a:gd name="connsiteY278" fmla="*/ 2243004 h 3089525"/>
              <a:gd name="connsiteX279" fmla="*/ 3431217 w 5851096"/>
              <a:gd name="connsiteY279" fmla="*/ 2244184 h 3089525"/>
              <a:gd name="connsiteX280" fmla="*/ 3414252 w 5851096"/>
              <a:gd name="connsiteY280" fmla="*/ 2245767 h 3089525"/>
              <a:gd name="connsiteX281" fmla="*/ 3314425 w 5851096"/>
              <a:gd name="connsiteY281" fmla="*/ 2255084 h 3089525"/>
              <a:gd name="connsiteX282" fmla="*/ 3296517 w 5851096"/>
              <a:gd name="connsiteY282" fmla="*/ 2256755 h 3089525"/>
              <a:gd name="connsiteX283" fmla="*/ 3296490 w 5851096"/>
              <a:gd name="connsiteY283" fmla="*/ 2256246 h 3089525"/>
              <a:gd name="connsiteX284" fmla="*/ 3295968 w 5851096"/>
              <a:gd name="connsiteY284" fmla="*/ 2256280 h 3089525"/>
              <a:gd name="connsiteX285" fmla="*/ 3295347 w 5851096"/>
              <a:gd name="connsiteY285" fmla="*/ 2244520 h 3089525"/>
              <a:gd name="connsiteX286" fmla="*/ 2555546 w 5851096"/>
              <a:gd name="connsiteY286" fmla="*/ 1223782 h 3089525"/>
              <a:gd name="connsiteX287" fmla="*/ 3123910 w 5851096"/>
              <a:gd name="connsiteY287" fmla="*/ 659222 h 3089525"/>
              <a:gd name="connsiteX288" fmla="*/ 2555546 w 5851096"/>
              <a:gd name="connsiteY288" fmla="*/ 1223782 h 3089525"/>
              <a:gd name="connsiteX289" fmla="*/ 2555546 w 5851096"/>
              <a:gd name="connsiteY289" fmla="*/ 1547735 h 3089525"/>
              <a:gd name="connsiteX290" fmla="*/ 3123910 w 5851096"/>
              <a:gd name="connsiteY290" fmla="*/ 2107862 h 3089525"/>
              <a:gd name="connsiteX291" fmla="*/ 2555546 w 5851096"/>
              <a:gd name="connsiteY291" fmla="*/ 1547735 h 3089525"/>
              <a:gd name="connsiteX292" fmla="*/ 2555546 w 5851096"/>
              <a:gd name="connsiteY292" fmla="*/ 2982001 h 3089525"/>
              <a:gd name="connsiteX293" fmla="*/ 3123910 w 5851096"/>
              <a:gd name="connsiteY293" fmla="*/ 2417442 h 3089525"/>
              <a:gd name="connsiteX294" fmla="*/ 2555546 w 5851096"/>
              <a:gd name="connsiteY294" fmla="*/ 2982001 h 3089525"/>
              <a:gd name="connsiteX295" fmla="*/ 2485948 w 5851096"/>
              <a:gd name="connsiteY295" fmla="*/ 0 h 3089525"/>
              <a:gd name="connsiteX296" fmla="*/ 2641440 w 5851096"/>
              <a:gd name="connsiteY296" fmla="*/ 0 h 3089525"/>
              <a:gd name="connsiteX297" fmla="*/ 2664693 w 5851096"/>
              <a:gd name="connsiteY297" fmla="*/ 45955 h 3089525"/>
              <a:gd name="connsiteX298" fmla="*/ 3123910 w 5851096"/>
              <a:gd name="connsiteY298" fmla="*/ 349642 h 3089525"/>
              <a:gd name="connsiteX299" fmla="*/ 3005167 w 5851096"/>
              <a:gd name="connsiteY299" fmla="*/ 79433 h 3089525"/>
              <a:gd name="connsiteX300" fmla="*/ 2933794 w 5851096"/>
              <a:gd name="connsiteY300" fmla="*/ 0 h 3089525"/>
              <a:gd name="connsiteX301" fmla="*/ 3109934 w 5851096"/>
              <a:gd name="connsiteY301" fmla="*/ 0 h 3089525"/>
              <a:gd name="connsiteX302" fmla="*/ 3175456 w 5851096"/>
              <a:gd name="connsiteY302" fmla="*/ 100280 h 3089525"/>
              <a:gd name="connsiteX303" fmla="*/ 3263553 w 5851096"/>
              <a:gd name="connsiteY303" fmla="*/ 366850 h 3089525"/>
              <a:gd name="connsiteX304" fmla="*/ 3264081 w 5851096"/>
              <a:gd name="connsiteY304" fmla="*/ 366915 h 3089525"/>
              <a:gd name="connsiteX305" fmla="*/ 3264647 w 5851096"/>
              <a:gd name="connsiteY305" fmla="*/ 373792 h 3089525"/>
              <a:gd name="connsiteX306" fmla="*/ 3272455 w 5851096"/>
              <a:gd name="connsiteY306" fmla="*/ 468842 h 3089525"/>
              <a:gd name="connsiteX307" fmla="*/ 3273888 w 5851096"/>
              <a:gd name="connsiteY307" fmla="*/ 486299 h 3089525"/>
              <a:gd name="connsiteX308" fmla="*/ 3273268 w 5851096"/>
              <a:gd name="connsiteY308" fmla="*/ 498061 h 3089525"/>
              <a:gd name="connsiteX309" fmla="*/ 3272746 w 5851096"/>
              <a:gd name="connsiteY309" fmla="*/ 498027 h 3089525"/>
              <a:gd name="connsiteX310" fmla="*/ 3272719 w 5851096"/>
              <a:gd name="connsiteY310" fmla="*/ 498535 h 3089525"/>
              <a:gd name="connsiteX311" fmla="*/ 3254811 w 5851096"/>
              <a:gd name="connsiteY311" fmla="*/ 496864 h 3089525"/>
              <a:gd name="connsiteX312" fmla="*/ 3154984 w 5851096"/>
              <a:gd name="connsiteY312" fmla="*/ 487548 h 3089525"/>
              <a:gd name="connsiteX313" fmla="*/ 3138020 w 5851096"/>
              <a:gd name="connsiteY313" fmla="*/ 485964 h 3089525"/>
              <a:gd name="connsiteX314" fmla="*/ 3137899 w 5851096"/>
              <a:gd name="connsiteY314" fmla="*/ 484784 h 3089525"/>
              <a:gd name="connsiteX315" fmla="*/ 2540177 w 5851096"/>
              <a:gd name="connsiteY315" fmla="*/ 99096 h 3089525"/>
              <a:gd name="connsiteX316" fmla="*/ 2408030 w 5851096"/>
              <a:gd name="connsiteY316" fmla="*/ 3089525 h 3089525"/>
              <a:gd name="connsiteX317" fmla="*/ 2414810 w 5851096"/>
              <a:gd name="connsiteY317" fmla="*/ 3006343 h 3089525"/>
              <a:gd name="connsiteX318" fmla="*/ 2415375 w 5851096"/>
              <a:gd name="connsiteY318" fmla="*/ 2999411 h 3089525"/>
              <a:gd name="connsiteX319" fmla="*/ 2415904 w 5851096"/>
              <a:gd name="connsiteY319" fmla="*/ 2999346 h 3089525"/>
              <a:gd name="connsiteX320" fmla="*/ 3137898 w 5851096"/>
              <a:gd name="connsiteY320" fmla="*/ 2281230 h 3089525"/>
              <a:gd name="connsiteX321" fmla="*/ 3138020 w 5851096"/>
              <a:gd name="connsiteY321" fmla="*/ 2280040 h 3089525"/>
              <a:gd name="connsiteX322" fmla="*/ 3154980 w 5851096"/>
              <a:gd name="connsiteY322" fmla="*/ 2278445 h 3089525"/>
              <a:gd name="connsiteX323" fmla="*/ 3254844 w 5851096"/>
              <a:gd name="connsiteY323" fmla="*/ 2269052 h 3089525"/>
              <a:gd name="connsiteX324" fmla="*/ 3272719 w 5851096"/>
              <a:gd name="connsiteY324" fmla="*/ 2267371 h 3089525"/>
              <a:gd name="connsiteX325" fmla="*/ 3272746 w 5851096"/>
              <a:gd name="connsiteY325" fmla="*/ 2267882 h 3089525"/>
              <a:gd name="connsiteX326" fmla="*/ 3273267 w 5851096"/>
              <a:gd name="connsiteY326" fmla="*/ 2267848 h 3089525"/>
              <a:gd name="connsiteX327" fmla="*/ 3273888 w 5851096"/>
              <a:gd name="connsiteY327" fmla="*/ 2279702 h 3089525"/>
              <a:gd name="connsiteX328" fmla="*/ 3272455 w 5851096"/>
              <a:gd name="connsiteY328" fmla="*/ 2297292 h 3089525"/>
              <a:gd name="connsiteX329" fmla="*/ 3264644 w 5851096"/>
              <a:gd name="connsiteY329" fmla="*/ 2393114 h 3089525"/>
              <a:gd name="connsiteX330" fmla="*/ 3264080 w 5851096"/>
              <a:gd name="connsiteY330" fmla="*/ 2400032 h 3089525"/>
              <a:gd name="connsiteX331" fmla="*/ 3263552 w 5851096"/>
              <a:gd name="connsiteY331" fmla="*/ 2400097 h 3089525"/>
              <a:gd name="connsiteX332" fmla="*/ 2678205 w 5851096"/>
              <a:gd name="connsiteY332" fmla="*/ 3084683 h 3089525"/>
              <a:gd name="connsiteX333" fmla="*/ 2658472 w 5851096"/>
              <a:gd name="connsiteY333" fmla="*/ 3089525 h 3089525"/>
              <a:gd name="connsiteX334" fmla="*/ 2405567 w 5851096"/>
              <a:gd name="connsiteY334" fmla="*/ 1361522 h 3089525"/>
              <a:gd name="connsiteX335" fmla="*/ 2407002 w 5851096"/>
              <a:gd name="connsiteY335" fmla="*/ 1343926 h 3089525"/>
              <a:gd name="connsiteX336" fmla="*/ 2414810 w 5851096"/>
              <a:gd name="connsiteY336" fmla="*/ 1248124 h 3089525"/>
              <a:gd name="connsiteX337" fmla="*/ 2415375 w 5851096"/>
              <a:gd name="connsiteY337" fmla="*/ 1241192 h 3089525"/>
              <a:gd name="connsiteX338" fmla="*/ 2415904 w 5851096"/>
              <a:gd name="connsiteY338" fmla="*/ 1241127 h 3089525"/>
              <a:gd name="connsiteX339" fmla="*/ 3137898 w 5851096"/>
              <a:gd name="connsiteY339" fmla="*/ 523010 h 3089525"/>
              <a:gd name="connsiteX340" fmla="*/ 3138020 w 5851096"/>
              <a:gd name="connsiteY340" fmla="*/ 521820 h 3089525"/>
              <a:gd name="connsiteX341" fmla="*/ 3154980 w 5851096"/>
              <a:gd name="connsiteY341" fmla="*/ 520226 h 3089525"/>
              <a:gd name="connsiteX342" fmla="*/ 3254844 w 5851096"/>
              <a:gd name="connsiteY342" fmla="*/ 510833 h 3089525"/>
              <a:gd name="connsiteX343" fmla="*/ 3272719 w 5851096"/>
              <a:gd name="connsiteY343" fmla="*/ 509151 h 3089525"/>
              <a:gd name="connsiteX344" fmla="*/ 3272746 w 5851096"/>
              <a:gd name="connsiteY344" fmla="*/ 509663 h 3089525"/>
              <a:gd name="connsiteX345" fmla="*/ 3273267 w 5851096"/>
              <a:gd name="connsiteY345" fmla="*/ 509629 h 3089525"/>
              <a:gd name="connsiteX346" fmla="*/ 3273888 w 5851096"/>
              <a:gd name="connsiteY346" fmla="*/ 521483 h 3089525"/>
              <a:gd name="connsiteX347" fmla="*/ 3272455 w 5851096"/>
              <a:gd name="connsiteY347" fmla="*/ 539073 h 3089525"/>
              <a:gd name="connsiteX348" fmla="*/ 3264644 w 5851096"/>
              <a:gd name="connsiteY348" fmla="*/ 634895 h 3089525"/>
              <a:gd name="connsiteX349" fmla="*/ 3264080 w 5851096"/>
              <a:gd name="connsiteY349" fmla="*/ 641812 h 3089525"/>
              <a:gd name="connsiteX350" fmla="*/ 3263552 w 5851096"/>
              <a:gd name="connsiteY350" fmla="*/ 641878 h 3089525"/>
              <a:gd name="connsiteX351" fmla="*/ 2541558 w 5851096"/>
              <a:gd name="connsiteY351" fmla="*/ 1359994 h 3089525"/>
              <a:gd name="connsiteX352" fmla="*/ 2541437 w 5851096"/>
              <a:gd name="connsiteY352" fmla="*/ 1361184 h 3089525"/>
              <a:gd name="connsiteX353" fmla="*/ 2524472 w 5851096"/>
              <a:gd name="connsiteY353" fmla="*/ 1362780 h 3089525"/>
              <a:gd name="connsiteX354" fmla="*/ 2424645 w 5851096"/>
              <a:gd name="connsiteY354" fmla="*/ 1372169 h 3089525"/>
              <a:gd name="connsiteX355" fmla="*/ 2406737 w 5851096"/>
              <a:gd name="connsiteY355" fmla="*/ 1373854 h 3089525"/>
              <a:gd name="connsiteX356" fmla="*/ 2406710 w 5851096"/>
              <a:gd name="connsiteY356" fmla="*/ 1373341 h 3089525"/>
              <a:gd name="connsiteX357" fmla="*/ 2406188 w 5851096"/>
              <a:gd name="connsiteY357" fmla="*/ 1373376 h 3089525"/>
              <a:gd name="connsiteX358" fmla="*/ 2405567 w 5851096"/>
              <a:gd name="connsiteY358" fmla="*/ 1361522 h 3089525"/>
              <a:gd name="connsiteX359" fmla="*/ 2405567 w 5851096"/>
              <a:gd name="connsiteY359" fmla="*/ 1411078 h 3089525"/>
              <a:gd name="connsiteX360" fmla="*/ 2406189 w 5851096"/>
              <a:gd name="connsiteY360" fmla="*/ 1399317 h 3089525"/>
              <a:gd name="connsiteX361" fmla="*/ 2406710 w 5851096"/>
              <a:gd name="connsiteY361" fmla="*/ 1399351 h 3089525"/>
              <a:gd name="connsiteX362" fmla="*/ 2406737 w 5851096"/>
              <a:gd name="connsiteY362" fmla="*/ 1398843 h 3089525"/>
              <a:gd name="connsiteX363" fmla="*/ 2424613 w 5851096"/>
              <a:gd name="connsiteY363" fmla="*/ 1400511 h 3089525"/>
              <a:gd name="connsiteX364" fmla="*/ 2524476 w 5851096"/>
              <a:gd name="connsiteY364" fmla="*/ 1409831 h 3089525"/>
              <a:gd name="connsiteX365" fmla="*/ 2541437 w 5851096"/>
              <a:gd name="connsiteY365" fmla="*/ 1411413 h 3089525"/>
              <a:gd name="connsiteX366" fmla="*/ 2541559 w 5851096"/>
              <a:gd name="connsiteY366" fmla="*/ 1412593 h 3089525"/>
              <a:gd name="connsiteX367" fmla="*/ 3263553 w 5851096"/>
              <a:gd name="connsiteY367" fmla="*/ 2125070 h 3089525"/>
              <a:gd name="connsiteX368" fmla="*/ 3264081 w 5851096"/>
              <a:gd name="connsiteY368" fmla="*/ 2125135 h 3089525"/>
              <a:gd name="connsiteX369" fmla="*/ 3264647 w 5851096"/>
              <a:gd name="connsiteY369" fmla="*/ 2132012 h 3089525"/>
              <a:gd name="connsiteX370" fmla="*/ 3272455 w 5851096"/>
              <a:gd name="connsiteY370" fmla="*/ 2227062 h 3089525"/>
              <a:gd name="connsiteX371" fmla="*/ 3273888 w 5851096"/>
              <a:gd name="connsiteY371" fmla="*/ 2244520 h 3089525"/>
              <a:gd name="connsiteX372" fmla="*/ 3273268 w 5851096"/>
              <a:gd name="connsiteY372" fmla="*/ 2256280 h 3089525"/>
              <a:gd name="connsiteX373" fmla="*/ 3272746 w 5851096"/>
              <a:gd name="connsiteY373" fmla="*/ 2256246 h 3089525"/>
              <a:gd name="connsiteX374" fmla="*/ 3272719 w 5851096"/>
              <a:gd name="connsiteY374" fmla="*/ 2256755 h 3089525"/>
              <a:gd name="connsiteX375" fmla="*/ 3254811 w 5851096"/>
              <a:gd name="connsiteY375" fmla="*/ 2255084 h 3089525"/>
              <a:gd name="connsiteX376" fmla="*/ 3154984 w 5851096"/>
              <a:gd name="connsiteY376" fmla="*/ 2245767 h 3089525"/>
              <a:gd name="connsiteX377" fmla="*/ 3138020 w 5851096"/>
              <a:gd name="connsiteY377" fmla="*/ 2244184 h 3089525"/>
              <a:gd name="connsiteX378" fmla="*/ 3137899 w 5851096"/>
              <a:gd name="connsiteY378" fmla="*/ 2243004 h 3089525"/>
              <a:gd name="connsiteX379" fmla="*/ 2415905 w 5851096"/>
              <a:gd name="connsiteY379" fmla="*/ 1530527 h 3089525"/>
              <a:gd name="connsiteX380" fmla="*/ 2415376 w 5851096"/>
              <a:gd name="connsiteY380" fmla="*/ 1530463 h 3089525"/>
              <a:gd name="connsiteX381" fmla="*/ 2414813 w 5851096"/>
              <a:gd name="connsiteY381" fmla="*/ 1523599 h 3089525"/>
              <a:gd name="connsiteX382" fmla="*/ 2407002 w 5851096"/>
              <a:gd name="connsiteY382" fmla="*/ 1428529 h 3089525"/>
              <a:gd name="connsiteX383" fmla="*/ 2405567 w 5851096"/>
              <a:gd name="connsiteY383" fmla="*/ 1411078 h 3089525"/>
              <a:gd name="connsiteX384" fmla="*/ 1675142 w 5851096"/>
              <a:gd name="connsiteY384" fmla="*/ 659222 h 3089525"/>
              <a:gd name="connsiteX385" fmla="*/ 2243506 w 5851096"/>
              <a:gd name="connsiteY385" fmla="*/ 1223782 h 3089525"/>
              <a:gd name="connsiteX386" fmla="*/ 1675142 w 5851096"/>
              <a:gd name="connsiteY386" fmla="*/ 659222 h 3089525"/>
              <a:gd name="connsiteX387" fmla="*/ 1675142 w 5851096"/>
              <a:gd name="connsiteY387" fmla="*/ 2417442 h 3089525"/>
              <a:gd name="connsiteX388" fmla="*/ 2243506 w 5851096"/>
              <a:gd name="connsiteY388" fmla="*/ 2982001 h 3089525"/>
              <a:gd name="connsiteX389" fmla="*/ 1675142 w 5851096"/>
              <a:gd name="connsiteY389" fmla="*/ 2417442 h 3089525"/>
              <a:gd name="connsiteX390" fmla="*/ 1675140 w 5851096"/>
              <a:gd name="connsiteY390" fmla="*/ 2107862 h 3089525"/>
              <a:gd name="connsiteX391" fmla="*/ 2243504 w 5851096"/>
              <a:gd name="connsiteY391" fmla="*/ 1547735 h 3089525"/>
              <a:gd name="connsiteX392" fmla="*/ 1675140 w 5851096"/>
              <a:gd name="connsiteY392" fmla="*/ 2107862 h 3089525"/>
              <a:gd name="connsiteX393" fmla="*/ 1525164 w 5851096"/>
              <a:gd name="connsiteY393" fmla="*/ 521483 h 3089525"/>
              <a:gd name="connsiteX394" fmla="*/ 1525785 w 5851096"/>
              <a:gd name="connsiteY394" fmla="*/ 509629 h 3089525"/>
              <a:gd name="connsiteX395" fmla="*/ 1526306 w 5851096"/>
              <a:gd name="connsiteY395" fmla="*/ 509663 h 3089525"/>
              <a:gd name="connsiteX396" fmla="*/ 1526333 w 5851096"/>
              <a:gd name="connsiteY396" fmla="*/ 509151 h 3089525"/>
              <a:gd name="connsiteX397" fmla="*/ 1544208 w 5851096"/>
              <a:gd name="connsiteY397" fmla="*/ 510833 h 3089525"/>
              <a:gd name="connsiteX398" fmla="*/ 1644072 w 5851096"/>
              <a:gd name="connsiteY398" fmla="*/ 520226 h 3089525"/>
              <a:gd name="connsiteX399" fmla="*/ 1661032 w 5851096"/>
              <a:gd name="connsiteY399" fmla="*/ 521820 h 3089525"/>
              <a:gd name="connsiteX400" fmla="*/ 1661154 w 5851096"/>
              <a:gd name="connsiteY400" fmla="*/ 523010 h 3089525"/>
              <a:gd name="connsiteX401" fmla="*/ 2383148 w 5851096"/>
              <a:gd name="connsiteY401" fmla="*/ 1241127 h 3089525"/>
              <a:gd name="connsiteX402" fmla="*/ 2383678 w 5851096"/>
              <a:gd name="connsiteY402" fmla="*/ 1241192 h 3089525"/>
              <a:gd name="connsiteX403" fmla="*/ 2384242 w 5851096"/>
              <a:gd name="connsiteY403" fmla="*/ 1248124 h 3089525"/>
              <a:gd name="connsiteX404" fmla="*/ 2392051 w 5851096"/>
              <a:gd name="connsiteY404" fmla="*/ 1343926 h 3089525"/>
              <a:gd name="connsiteX405" fmla="*/ 2393485 w 5851096"/>
              <a:gd name="connsiteY405" fmla="*/ 1361522 h 3089525"/>
              <a:gd name="connsiteX406" fmla="*/ 2392864 w 5851096"/>
              <a:gd name="connsiteY406" fmla="*/ 1373376 h 3089525"/>
              <a:gd name="connsiteX407" fmla="*/ 2392342 w 5851096"/>
              <a:gd name="connsiteY407" fmla="*/ 1373341 h 3089525"/>
              <a:gd name="connsiteX408" fmla="*/ 2392315 w 5851096"/>
              <a:gd name="connsiteY408" fmla="*/ 1373854 h 3089525"/>
              <a:gd name="connsiteX409" fmla="*/ 2374407 w 5851096"/>
              <a:gd name="connsiteY409" fmla="*/ 1372169 h 3089525"/>
              <a:gd name="connsiteX410" fmla="*/ 2274580 w 5851096"/>
              <a:gd name="connsiteY410" fmla="*/ 1362780 h 3089525"/>
              <a:gd name="connsiteX411" fmla="*/ 2257615 w 5851096"/>
              <a:gd name="connsiteY411" fmla="*/ 1361184 h 3089525"/>
              <a:gd name="connsiteX412" fmla="*/ 2257494 w 5851096"/>
              <a:gd name="connsiteY412" fmla="*/ 1359994 h 3089525"/>
              <a:gd name="connsiteX413" fmla="*/ 1535500 w 5851096"/>
              <a:gd name="connsiteY413" fmla="*/ 641878 h 3089525"/>
              <a:gd name="connsiteX414" fmla="*/ 1534972 w 5851096"/>
              <a:gd name="connsiteY414" fmla="*/ 641812 h 3089525"/>
              <a:gd name="connsiteX415" fmla="*/ 1534408 w 5851096"/>
              <a:gd name="connsiteY415" fmla="*/ 634895 h 3089525"/>
              <a:gd name="connsiteX416" fmla="*/ 1526597 w 5851096"/>
              <a:gd name="connsiteY416" fmla="*/ 539073 h 3089525"/>
              <a:gd name="connsiteX417" fmla="*/ 1525164 w 5851096"/>
              <a:gd name="connsiteY417" fmla="*/ 521483 h 3089525"/>
              <a:gd name="connsiteX418" fmla="*/ 1525164 w 5851096"/>
              <a:gd name="connsiteY418" fmla="*/ 2279702 h 3089525"/>
              <a:gd name="connsiteX419" fmla="*/ 1525785 w 5851096"/>
              <a:gd name="connsiteY419" fmla="*/ 2267848 h 3089525"/>
              <a:gd name="connsiteX420" fmla="*/ 1526306 w 5851096"/>
              <a:gd name="connsiteY420" fmla="*/ 2267882 h 3089525"/>
              <a:gd name="connsiteX421" fmla="*/ 1526333 w 5851096"/>
              <a:gd name="connsiteY421" fmla="*/ 2267371 h 3089525"/>
              <a:gd name="connsiteX422" fmla="*/ 1544208 w 5851096"/>
              <a:gd name="connsiteY422" fmla="*/ 2269052 h 3089525"/>
              <a:gd name="connsiteX423" fmla="*/ 1644072 w 5851096"/>
              <a:gd name="connsiteY423" fmla="*/ 2278445 h 3089525"/>
              <a:gd name="connsiteX424" fmla="*/ 1661032 w 5851096"/>
              <a:gd name="connsiteY424" fmla="*/ 2280040 h 3089525"/>
              <a:gd name="connsiteX425" fmla="*/ 1661154 w 5851096"/>
              <a:gd name="connsiteY425" fmla="*/ 2281230 h 3089525"/>
              <a:gd name="connsiteX426" fmla="*/ 2383148 w 5851096"/>
              <a:gd name="connsiteY426" fmla="*/ 2999346 h 3089525"/>
              <a:gd name="connsiteX427" fmla="*/ 2383678 w 5851096"/>
              <a:gd name="connsiteY427" fmla="*/ 2999411 h 3089525"/>
              <a:gd name="connsiteX428" fmla="*/ 2384242 w 5851096"/>
              <a:gd name="connsiteY428" fmla="*/ 3006343 h 3089525"/>
              <a:gd name="connsiteX429" fmla="*/ 2391022 w 5851096"/>
              <a:gd name="connsiteY429" fmla="*/ 3089525 h 3089525"/>
              <a:gd name="connsiteX430" fmla="*/ 2140581 w 5851096"/>
              <a:gd name="connsiteY430" fmla="*/ 3089525 h 3089525"/>
              <a:gd name="connsiteX431" fmla="*/ 2120847 w 5851096"/>
              <a:gd name="connsiteY431" fmla="*/ 3084683 h 3089525"/>
              <a:gd name="connsiteX432" fmla="*/ 1535500 w 5851096"/>
              <a:gd name="connsiteY432" fmla="*/ 2400097 h 3089525"/>
              <a:gd name="connsiteX433" fmla="*/ 1534972 w 5851096"/>
              <a:gd name="connsiteY433" fmla="*/ 2400032 h 3089525"/>
              <a:gd name="connsiteX434" fmla="*/ 1534408 w 5851096"/>
              <a:gd name="connsiteY434" fmla="*/ 2393114 h 3089525"/>
              <a:gd name="connsiteX435" fmla="*/ 1526597 w 5851096"/>
              <a:gd name="connsiteY435" fmla="*/ 2297292 h 3089525"/>
              <a:gd name="connsiteX436" fmla="*/ 1525164 w 5851096"/>
              <a:gd name="connsiteY436" fmla="*/ 2279702 h 3089525"/>
              <a:gd name="connsiteX437" fmla="*/ 1525162 w 5851096"/>
              <a:gd name="connsiteY437" fmla="*/ 486299 h 3089525"/>
              <a:gd name="connsiteX438" fmla="*/ 1526595 w 5851096"/>
              <a:gd name="connsiteY438" fmla="*/ 468842 h 3089525"/>
              <a:gd name="connsiteX439" fmla="*/ 1534403 w 5851096"/>
              <a:gd name="connsiteY439" fmla="*/ 373792 h 3089525"/>
              <a:gd name="connsiteX440" fmla="*/ 1534969 w 5851096"/>
              <a:gd name="connsiteY440" fmla="*/ 366915 h 3089525"/>
              <a:gd name="connsiteX441" fmla="*/ 1535497 w 5851096"/>
              <a:gd name="connsiteY441" fmla="*/ 366850 h 3089525"/>
              <a:gd name="connsiteX442" fmla="*/ 1623594 w 5851096"/>
              <a:gd name="connsiteY442" fmla="*/ 100280 h 3089525"/>
              <a:gd name="connsiteX443" fmla="*/ 1689117 w 5851096"/>
              <a:gd name="connsiteY443" fmla="*/ 0 h 3089525"/>
              <a:gd name="connsiteX444" fmla="*/ 1865257 w 5851096"/>
              <a:gd name="connsiteY444" fmla="*/ 0 h 3089525"/>
              <a:gd name="connsiteX445" fmla="*/ 1793882 w 5851096"/>
              <a:gd name="connsiteY445" fmla="*/ 79433 h 3089525"/>
              <a:gd name="connsiteX446" fmla="*/ 1675140 w 5851096"/>
              <a:gd name="connsiteY446" fmla="*/ 349642 h 3089525"/>
              <a:gd name="connsiteX447" fmla="*/ 2134358 w 5851096"/>
              <a:gd name="connsiteY447" fmla="*/ 45955 h 3089525"/>
              <a:gd name="connsiteX448" fmla="*/ 2157611 w 5851096"/>
              <a:gd name="connsiteY448" fmla="*/ 0 h 3089525"/>
              <a:gd name="connsiteX449" fmla="*/ 2313103 w 5851096"/>
              <a:gd name="connsiteY449" fmla="*/ 0 h 3089525"/>
              <a:gd name="connsiteX450" fmla="*/ 2258874 w 5851096"/>
              <a:gd name="connsiteY450" fmla="*/ 99096 h 3089525"/>
              <a:gd name="connsiteX451" fmla="*/ 1661151 w 5851096"/>
              <a:gd name="connsiteY451" fmla="*/ 484784 h 3089525"/>
              <a:gd name="connsiteX452" fmla="*/ 1661030 w 5851096"/>
              <a:gd name="connsiteY452" fmla="*/ 485964 h 3089525"/>
              <a:gd name="connsiteX453" fmla="*/ 1644066 w 5851096"/>
              <a:gd name="connsiteY453" fmla="*/ 487548 h 3089525"/>
              <a:gd name="connsiteX454" fmla="*/ 1544239 w 5851096"/>
              <a:gd name="connsiteY454" fmla="*/ 496864 h 3089525"/>
              <a:gd name="connsiteX455" fmla="*/ 1526331 w 5851096"/>
              <a:gd name="connsiteY455" fmla="*/ 498535 h 3089525"/>
              <a:gd name="connsiteX456" fmla="*/ 1526304 w 5851096"/>
              <a:gd name="connsiteY456" fmla="*/ 498027 h 3089525"/>
              <a:gd name="connsiteX457" fmla="*/ 1525782 w 5851096"/>
              <a:gd name="connsiteY457" fmla="*/ 498061 h 3089525"/>
              <a:gd name="connsiteX458" fmla="*/ 1525162 w 5851096"/>
              <a:gd name="connsiteY458" fmla="*/ 486299 h 3089525"/>
              <a:gd name="connsiteX459" fmla="*/ 1525161 w 5851096"/>
              <a:gd name="connsiteY459" fmla="*/ 2244520 h 3089525"/>
              <a:gd name="connsiteX460" fmla="*/ 1526595 w 5851096"/>
              <a:gd name="connsiteY460" fmla="*/ 2227062 h 3089525"/>
              <a:gd name="connsiteX461" fmla="*/ 1534403 w 5851096"/>
              <a:gd name="connsiteY461" fmla="*/ 2132012 h 3089525"/>
              <a:gd name="connsiteX462" fmla="*/ 1534969 w 5851096"/>
              <a:gd name="connsiteY462" fmla="*/ 2125135 h 3089525"/>
              <a:gd name="connsiteX463" fmla="*/ 1535497 w 5851096"/>
              <a:gd name="connsiteY463" fmla="*/ 2125070 h 3089525"/>
              <a:gd name="connsiteX464" fmla="*/ 2257491 w 5851096"/>
              <a:gd name="connsiteY464" fmla="*/ 1412593 h 3089525"/>
              <a:gd name="connsiteX465" fmla="*/ 2257613 w 5851096"/>
              <a:gd name="connsiteY465" fmla="*/ 1411413 h 3089525"/>
              <a:gd name="connsiteX466" fmla="*/ 2274574 w 5851096"/>
              <a:gd name="connsiteY466" fmla="*/ 1409831 h 3089525"/>
              <a:gd name="connsiteX467" fmla="*/ 2374437 w 5851096"/>
              <a:gd name="connsiteY467" fmla="*/ 1400511 h 3089525"/>
              <a:gd name="connsiteX468" fmla="*/ 2392313 w 5851096"/>
              <a:gd name="connsiteY468" fmla="*/ 1398843 h 3089525"/>
              <a:gd name="connsiteX469" fmla="*/ 2392341 w 5851096"/>
              <a:gd name="connsiteY469" fmla="*/ 1399351 h 3089525"/>
              <a:gd name="connsiteX470" fmla="*/ 2392861 w 5851096"/>
              <a:gd name="connsiteY470" fmla="*/ 1399317 h 3089525"/>
              <a:gd name="connsiteX471" fmla="*/ 2393483 w 5851096"/>
              <a:gd name="connsiteY471" fmla="*/ 1411078 h 3089525"/>
              <a:gd name="connsiteX472" fmla="*/ 2392048 w 5851096"/>
              <a:gd name="connsiteY472" fmla="*/ 1428529 h 3089525"/>
              <a:gd name="connsiteX473" fmla="*/ 2384237 w 5851096"/>
              <a:gd name="connsiteY473" fmla="*/ 1523599 h 3089525"/>
              <a:gd name="connsiteX474" fmla="*/ 2383674 w 5851096"/>
              <a:gd name="connsiteY474" fmla="*/ 1530463 h 3089525"/>
              <a:gd name="connsiteX475" fmla="*/ 2383145 w 5851096"/>
              <a:gd name="connsiteY475" fmla="*/ 1530527 h 3089525"/>
              <a:gd name="connsiteX476" fmla="*/ 1661151 w 5851096"/>
              <a:gd name="connsiteY476" fmla="*/ 2243004 h 3089525"/>
              <a:gd name="connsiteX477" fmla="*/ 1661030 w 5851096"/>
              <a:gd name="connsiteY477" fmla="*/ 2244184 h 3089525"/>
              <a:gd name="connsiteX478" fmla="*/ 1644066 w 5851096"/>
              <a:gd name="connsiteY478" fmla="*/ 2245767 h 3089525"/>
              <a:gd name="connsiteX479" fmla="*/ 1544238 w 5851096"/>
              <a:gd name="connsiteY479" fmla="*/ 2255084 h 3089525"/>
              <a:gd name="connsiteX480" fmla="*/ 1526331 w 5851096"/>
              <a:gd name="connsiteY480" fmla="*/ 2256755 h 3089525"/>
              <a:gd name="connsiteX481" fmla="*/ 1526304 w 5851096"/>
              <a:gd name="connsiteY481" fmla="*/ 2256246 h 3089525"/>
              <a:gd name="connsiteX482" fmla="*/ 1525782 w 5851096"/>
              <a:gd name="connsiteY482" fmla="*/ 2256280 h 3089525"/>
              <a:gd name="connsiteX483" fmla="*/ 1525161 w 5851096"/>
              <a:gd name="connsiteY483" fmla="*/ 2244520 h 3089525"/>
              <a:gd name="connsiteX484" fmla="*/ 785360 w 5851096"/>
              <a:gd name="connsiteY484" fmla="*/ 1223782 h 3089525"/>
              <a:gd name="connsiteX485" fmla="*/ 1353724 w 5851096"/>
              <a:gd name="connsiteY485" fmla="*/ 659222 h 3089525"/>
              <a:gd name="connsiteX486" fmla="*/ 785360 w 5851096"/>
              <a:gd name="connsiteY486" fmla="*/ 1223782 h 3089525"/>
              <a:gd name="connsiteX487" fmla="*/ 785360 w 5851096"/>
              <a:gd name="connsiteY487" fmla="*/ 1547735 h 3089525"/>
              <a:gd name="connsiteX488" fmla="*/ 1353724 w 5851096"/>
              <a:gd name="connsiteY488" fmla="*/ 2107862 h 3089525"/>
              <a:gd name="connsiteX489" fmla="*/ 785360 w 5851096"/>
              <a:gd name="connsiteY489" fmla="*/ 1547735 h 3089525"/>
              <a:gd name="connsiteX490" fmla="*/ 785360 w 5851096"/>
              <a:gd name="connsiteY490" fmla="*/ 2982001 h 3089525"/>
              <a:gd name="connsiteX491" fmla="*/ 1353724 w 5851096"/>
              <a:gd name="connsiteY491" fmla="*/ 2417442 h 3089525"/>
              <a:gd name="connsiteX492" fmla="*/ 785360 w 5851096"/>
              <a:gd name="connsiteY492" fmla="*/ 2982001 h 3089525"/>
              <a:gd name="connsiteX493" fmla="*/ 715762 w 5851096"/>
              <a:gd name="connsiteY493" fmla="*/ 0 h 3089525"/>
              <a:gd name="connsiteX494" fmla="*/ 871255 w 5851096"/>
              <a:gd name="connsiteY494" fmla="*/ 0 h 3089525"/>
              <a:gd name="connsiteX495" fmla="*/ 894508 w 5851096"/>
              <a:gd name="connsiteY495" fmla="*/ 45955 h 3089525"/>
              <a:gd name="connsiteX496" fmla="*/ 1353724 w 5851096"/>
              <a:gd name="connsiteY496" fmla="*/ 349642 h 3089525"/>
              <a:gd name="connsiteX497" fmla="*/ 1234983 w 5851096"/>
              <a:gd name="connsiteY497" fmla="*/ 79433 h 3089525"/>
              <a:gd name="connsiteX498" fmla="*/ 1163608 w 5851096"/>
              <a:gd name="connsiteY498" fmla="*/ 0 h 3089525"/>
              <a:gd name="connsiteX499" fmla="*/ 1339748 w 5851096"/>
              <a:gd name="connsiteY499" fmla="*/ 0 h 3089525"/>
              <a:gd name="connsiteX500" fmla="*/ 1405271 w 5851096"/>
              <a:gd name="connsiteY500" fmla="*/ 100280 h 3089525"/>
              <a:gd name="connsiteX501" fmla="*/ 1493366 w 5851096"/>
              <a:gd name="connsiteY501" fmla="*/ 366850 h 3089525"/>
              <a:gd name="connsiteX502" fmla="*/ 1493895 w 5851096"/>
              <a:gd name="connsiteY502" fmla="*/ 366914 h 3089525"/>
              <a:gd name="connsiteX503" fmla="*/ 1494460 w 5851096"/>
              <a:gd name="connsiteY503" fmla="*/ 373792 h 3089525"/>
              <a:gd name="connsiteX504" fmla="*/ 1502268 w 5851096"/>
              <a:gd name="connsiteY504" fmla="*/ 468842 h 3089525"/>
              <a:gd name="connsiteX505" fmla="*/ 1503703 w 5851096"/>
              <a:gd name="connsiteY505" fmla="*/ 486299 h 3089525"/>
              <a:gd name="connsiteX506" fmla="*/ 1503082 w 5851096"/>
              <a:gd name="connsiteY506" fmla="*/ 498061 h 3089525"/>
              <a:gd name="connsiteX507" fmla="*/ 1502560 w 5851096"/>
              <a:gd name="connsiteY507" fmla="*/ 498027 h 3089525"/>
              <a:gd name="connsiteX508" fmla="*/ 1502533 w 5851096"/>
              <a:gd name="connsiteY508" fmla="*/ 498535 h 3089525"/>
              <a:gd name="connsiteX509" fmla="*/ 1484625 w 5851096"/>
              <a:gd name="connsiteY509" fmla="*/ 496864 h 3089525"/>
              <a:gd name="connsiteX510" fmla="*/ 1384798 w 5851096"/>
              <a:gd name="connsiteY510" fmla="*/ 487548 h 3089525"/>
              <a:gd name="connsiteX511" fmla="*/ 1367833 w 5851096"/>
              <a:gd name="connsiteY511" fmla="*/ 485964 h 3089525"/>
              <a:gd name="connsiteX512" fmla="*/ 1367712 w 5851096"/>
              <a:gd name="connsiteY512" fmla="*/ 484784 h 3089525"/>
              <a:gd name="connsiteX513" fmla="*/ 769992 w 5851096"/>
              <a:gd name="connsiteY513" fmla="*/ 99096 h 3089525"/>
              <a:gd name="connsiteX514" fmla="*/ 637843 w 5851096"/>
              <a:gd name="connsiteY514" fmla="*/ 3089525 h 3089525"/>
              <a:gd name="connsiteX515" fmla="*/ 644623 w 5851096"/>
              <a:gd name="connsiteY515" fmla="*/ 3006343 h 3089525"/>
              <a:gd name="connsiteX516" fmla="*/ 645189 w 5851096"/>
              <a:gd name="connsiteY516" fmla="*/ 2999411 h 3089525"/>
              <a:gd name="connsiteX517" fmla="*/ 645717 w 5851096"/>
              <a:gd name="connsiteY517" fmla="*/ 2999346 h 3089525"/>
              <a:gd name="connsiteX518" fmla="*/ 1367711 w 5851096"/>
              <a:gd name="connsiteY518" fmla="*/ 2281230 h 3089525"/>
              <a:gd name="connsiteX519" fmla="*/ 1367833 w 5851096"/>
              <a:gd name="connsiteY519" fmla="*/ 2280040 h 3089525"/>
              <a:gd name="connsiteX520" fmla="*/ 1384794 w 5851096"/>
              <a:gd name="connsiteY520" fmla="*/ 2278445 h 3089525"/>
              <a:gd name="connsiteX521" fmla="*/ 1484657 w 5851096"/>
              <a:gd name="connsiteY521" fmla="*/ 2269052 h 3089525"/>
              <a:gd name="connsiteX522" fmla="*/ 1502533 w 5851096"/>
              <a:gd name="connsiteY522" fmla="*/ 2267371 h 3089525"/>
              <a:gd name="connsiteX523" fmla="*/ 1502560 w 5851096"/>
              <a:gd name="connsiteY523" fmla="*/ 2267882 h 3089525"/>
              <a:gd name="connsiteX524" fmla="*/ 1503081 w 5851096"/>
              <a:gd name="connsiteY524" fmla="*/ 2267848 h 3089525"/>
              <a:gd name="connsiteX525" fmla="*/ 1503703 w 5851096"/>
              <a:gd name="connsiteY525" fmla="*/ 2279702 h 3089525"/>
              <a:gd name="connsiteX526" fmla="*/ 1502268 w 5851096"/>
              <a:gd name="connsiteY526" fmla="*/ 2297292 h 3089525"/>
              <a:gd name="connsiteX527" fmla="*/ 1494457 w 5851096"/>
              <a:gd name="connsiteY527" fmla="*/ 2393114 h 3089525"/>
              <a:gd name="connsiteX528" fmla="*/ 1493894 w 5851096"/>
              <a:gd name="connsiteY528" fmla="*/ 2400032 h 3089525"/>
              <a:gd name="connsiteX529" fmla="*/ 1493365 w 5851096"/>
              <a:gd name="connsiteY529" fmla="*/ 2400097 h 3089525"/>
              <a:gd name="connsiteX530" fmla="*/ 908018 w 5851096"/>
              <a:gd name="connsiteY530" fmla="*/ 3084683 h 3089525"/>
              <a:gd name="connsiteX531" fmla="*/ 888285 w 5851096"/>
              <a:gd name="connsiteY531" fmla="*/ 3089525 h 3089525"/>
              <a:gd name="connsiteX532" fmla="*/ 635382 w 5851096"/>
              <a:gd name="connsiteY532" fmla="*/ 1361522 h 3089525"/>
              <a:gd name="connsiteX533" fmla="*/ 636815 w 5851096"/>
              <a:gd name="connsiteY533" fmla="*/ 1343926 h 3089525"/>
              <a:gd name="connsiteX534" fmla="*/ 644623 w 5851096"/>
              <a:gd name="connsiteY534" fmla="*/ 1248124 h 3089525"/>
              <a:gd name="connsiteX535" fmla="*/ 645189 w 5851096"/>
              <a:gd name="connsiteY535" fmla="*/ 1241192 h 3089525"/>
              <a:gd name="connsiteX536" fmla="*/ 645717 w 5851096"/>
              <a:gd name="connsiteY536" fmla="*/ 1241127 h 3089525"/>
              <a:gd name="connsiteX537" fmla="*/ 1367711 w 5851096"/>
              <a:gd name="connsiteY537" fmla="*/ 523010 h 3089525"/>
              <a:gd name="connsiteX538" fmla="*/ 1367833 w 5851096"/>
              <a:gd name="connsiteY538" fmla="*/ 521820 h 3089525"/>
              <a:gd name="connsiteX539" fmla="*/ 1384794 w 5851096"/>
              <a:gd name="connsiteY539" fmla="*/ 520226 h 3089525"/>
              <a:gd name="connsiteX540" fmla="*/ 1484657 w 5851096"/>
              <a:gd name="connsiteY540" fmla="*/ 510833 h 3089525"/>
              <a:gd name="connsiteX541" fmla="*/ 1502533 w 5851096"/>
              <a:gd name="connsiteY541" fmla="*/ 509151 h 3089525"/>
              <a:gd name="connsiteX542" fmla="*/ 1502560 w 5851096"/>
              <a:gd name="connsiteY542" fmla="*/ 509663 h 3089525"/>
              <a:gd name="connsiteX543" fmla="*/ 1503081 w 5851096"/>
              <a:gd name="connsiteY543" fmla="*/ 509629 h 3089525"/>
              <a:gd name="connsiteX544" fmla="*/ 1503703 w 5851096"/>
              <a:gd name="connsiteY544" fmla="*/ 521483 h 3089525"/>
              <a:gd name="connsiteX545" fmla="*/ 1502268 w 5851096"/>
              <a:gd name="connsiteY545" fmla="*/ 539073 h 3089525"/>
              <a:gd name="connsiteX546" fmla="*/ 1494457 w 5851096"/>
              <a:gd name="connsiteY546" fmla="*/ 634895 h 3089525"/>
              <a:gd name="connsiteX547" fmla="*/ 1493894 w 5851096"/>
              <a:gd name="connsiteY547" fmla="*/ 641812 h 3089525"/>
              <a:gd name="connsiteX548" fmla="*/ 1493365 w 5851096"/>
              <a:gd name="connsiteY548" fmla="*/ 641878 h 3089525"/>
              <a:gd name="connsiteX549" fmla="*/ 771371 w 5851096"/>
              <a:gd name="connsiteY549" fmla="*/ 1359994 h 3089525"/>
              <a:gd name="connsiteX550" fmla="*/ 771250 w 5851096"/>
              <a:gd name="connsiteY550" fmla="*/ 1361184 h 3089525"/>
              <a:gd name="connsiteX551" fmla="*/ 754286 w 5851096"/>
              <a:gd name="connsiteY551" fmla="*/ 1362780 h 3089525"/>
              <a:gd name="connsiteX552" fmla="*/ 654458 w 5851096"/>
              <a:gd name="connsiteY552" fmla="*/ 1372169 h 3089525"/>
              <a:gd name="connsiteX553" fmla="*/ 636551 w 5851096"/>
              <a:gd name="connsiteY553" fmla="*/ 1373854 h 3089525"/>
              <a:gd name="connsiteX554" fmla="*/ 636524 w 5851096"/>
              <a:gd name="connsiteY554" fmla="*/ 1373341 h 3089525"/>
              <a:gd name="connsiteX555" fmla="*/ 636002 w 5851096"/>
              <a:gd name="connsiteY555" fmla="*/ 1373376 h 3089525"/>
              <a:gd name="connsiteX556" fmla="*/ 635382 w 5851096"/>
              <a:gd name="connsiteY556" fmla="*/ 1361522 h 3089525"/>
              <a:gd name="connsiteX557" fmla="*/ 635382 w 5851096"/>
              <a:gd name="connsiteY557" fmla="*/ 1411078 h 3089525"/>
              <a:gd name="connsiteX558" fmla="*/ 636003 w 5851096"/>
              <a:gd name="connsiteY558" fmla="*/ 1399317 h 3089525"/>
              <a:gd name="connsiteX559" fmla="*/ 636524 w 5851096"/>
              <a:gd name="connsiteY559" fmla="*/ 1399351 h 3089525"/>
              <a:gd name="connsiteX560" fmla="*/ 636551 w 5851096"/>
              <a:gd name="connsiteY560" fmla="*/ 1398843 h 3089525"/>
              <a:gd name="connsiteX561" fmla="*/ 654426 w 5851096"/>
              <a:gd name="connsiteY561" fmla="*/ 1400511 h 3089525"/>
              <a:gd name="connsiteX562" fmla="*/ 754290 w 5851096"/>
              <a:gd name="connsiteY562" fmla="*/ 1409831 h 3089525"/>
              <a:gd name="connsiteX563" fmla="*/ 771250 w 5851096"/>
              <a:gd name="connsiteY563" fmla="*/ 1411413 h 3089525"/>
              <a:gd name="connsiteX564" fmla="*/ 771372 w 5851096"/>
              <a:gd name="connsiteY564" fmla="*/ 1412593 h 3089525"/>
              <a:gd name="connsiteX565" fmla="*/ 1493366 w 5851096"/>
              <a:gd name="connsiteY565" fmla="*/ 2125070 h 3089525"/>
              <a:gd name="connsiteX566" fmla="*/ 1493895 w 5851096"/>
              <a:gd name="connsiteY566" fmla="*/ 2125135 h 3089525"/>
              <a:gd name="connsiteX567" fmla="*/ 1494460 w 5851096"/>
              <a:gd name="connsiteY567" fmla="*/ 2132012 h 3089525"/>
              <a:gd name="connsiteX568" fmla="*/ 1502268 w 5851096"/>
              <a:gd name="connsiteY568" fmla="*/ 2227062 h 3089525"/>
              <a:gd name="connsiteX569" fmla="*/ 1503703 w 5851096"/>
              <a:gd name="connsiteY569" fmla="*/ 2244520 h 3089525"/>
              <a:gd name="connsiteX570" fmla="*/ 1503082 w 5851096"/>
              <a:gd name="connsiteY570" fmla="*/ 2256280 h 3089525"/>
              <a:gd name="connsiteX571" fmla="*/ 1502560 w 5851096"/>
              <a:gd name="connsiteY571" fmla="*/ 2256246 h 3089525"/>
              <a:gd name="connsiteX572" fmla="*/ 1502533 w 5851096"/>
              <a:gd name="connsiteY572" fmla="*/ 2256755 h 3089525"/>
              <a:gd name="connsiteX573" fmla="*/ 1484625 w 5851096"/>
              <a:gd name="connsiteY573" fmla="*/ 2255084 h 3089525"/>
              <a:gd name="connsiteX574" fmla="*/ 1384798 w 5851096"/>
              <a:gd name="connsiteY574" fmla="*/ 2245767 h 3089525"/>
              <a:gd name="connsiteX575" fmla="*/ 1367833 w 5851096"/>
              <a:gd name="connsiteY575" fmla="*/ 2244184 h 3089525"/>
              <a:gd name="connsiteX576" fmla="*/ 1367712 w 5851096"/>
              <a:gd name="connsiteY576" fmla="*/ 2243004 h 3089525"/>
              <a:gd name="connsiteX577" fmla="*/ 645718 w 5851096"/>
              <a:gd name="connsiteY577" fmla="*/ 1530527 h 3089525"/>
              <a:gd name="connsiteX578" fmla="*/ 645190 w 5851096"/>
              <a:gd name="connsiteY578" fmla="*/ 1530463 h 3089525"/>
              <a:gd name="connsiteX579" fmla="*/ 644626 w 5851096"/>
              <a:gd name="connsiteY579" fmla="*/ 1523599 h 3089525"/>
              <a:gd name="connsiteX580" fmla="*/ 636815 w 5851096"/>
              <a:gd name="connsiteY580" fmla="*/ 1428529 h 3089525"/>
              <a:gd name="connsiteX581" fmla="*/ 635382 w 5851096"/>
              <a:gd name="connsiteY581" fmla="*/ 1411078 h 3089525"/>
              <a:gd name="connsiteX582" fmla="*/ 0 w 5851096"/>
              <a:gd name="connsiteY582" fmla="*/ 120584 h 3089525"/>
              <a:gd name="connsiteX583" fmla="*/ 0 w 5851096"/>
              <a:gd name="connsiteY583" fmla="*/ 0 h 3089525"/>
              <a:gd name="connsiteX584" fmla="*/ 95071 w 5851096"/>
              <a:gd name="connsiteY584" fmla="*/ 0 h 3089525"/>
              <a:gd name="connsiteX585" fmla="*/ 23697 w 5851096"/>
              <a:gd name="connsiteY585" fmla="*/ 79433 h 3089525"/>
              <a:gd name="connsiteX586" fmla="*/ 0 w 5851096"/>
              <a:gd name="connsiteY586" fmla="*/ 459154 h 3089525"/>
              <a:gd name="connsiteX587" fmla="*/ 0 w 5851096"/>
              <a:gd name="connsiteY587" fmla="*/ 322913 h 3089525"/>
              <a:gd name="connsiteX588" fmla="*/ 85961 w 5851096"/>
              <a:gd name="connsiteY588" fmla="*/ 286715 h 3089525"/>
              <a:gd name="connsiteX589" fmla="*/ 364172 w 5851096"/>
              <a:gd name="connsiteY589" fmla="*/ 45955 h 3089525"/>
              <a:gd name="connsiteX590" fmla="*/ 387426 w 5851096"/>
              <a:gd name="connsiteY590" fmla="*/ 0 h 3089525"/>
              <a:gd name="connsiteX591" fmla="*/ 542918 w 5851096"/>
              <a:gd name="connsiteY591" fmla="*/ 0 h 3089525"/>
              <a:gd name="connsiteX592" fmla="*/ 488688 w 5851096"/>
              <a:gd name="connsiteY592" fmla="*/ 99096 h 3089525"/>
              <a:gd name="connsiteX593" fmla="*/ 13938 w 5851096"/>
              <a:gd name="connsiteY593" fmla="*/ 455878 h 3089525"/>
              <a:gd name="connsiteX594" fmla="*/ 0 w 5851096"/>
              <a:gd name="connsiteY594" fmla="*/ 1108862 h 3089525"/>
              <a:gd name="connsiteX595" fmla="*/ 0 w 5851096"/>
              <a:gd name="connsiteY595" fmla="*/ 893255 h 3089525"/>
              <a:gd name="connsiteX596" fmla="*/ 33376 w 5851096"/>
              <a:gd name="connsiteY596" fmla="*/ 945052 h 3089525"/>
              <a:gd name="connsiteX597" fmla="*/ 473320 w 5851096"/>
              <a:gd name="connsiteY597" fmla="*/ 1223782 h 3089525"/>
              <a:gd name="connsiteX598" fmla="*/ 9746 w 5851096"/>
              <a:gd name="connsiteY598" fmla="*/ 689563 h 3089525"/>
              <a:gd name="connsiteX599" fmla="*/ 0 w 5851096"/>
              <a:gd name="connsiteY599" fmla="*/ 686740 h 3089525"/>
              <a:gd name="connsiteX600" fmla="*/ 0 w 5851096"/>
              <a:gd name="connsiteY600" fmla="*/ 549764 h 3089525"/>
              <a:gd name="connsiteX601" fmla="*/ 27617 w 5851096"/>
              <a:gd name="connsiteY601" fmla="*/ 556541 h 3089525"/>
              <a:gd name="connsiteX602" fmla="*/ 612962 w 5851096"/>
              <a:gd name="connsiteY602" fmla="*/ 1241127 h 3089525"/>
              <a:gd name="connsiteX603" fmla="*/ 613492 w 5851096"/>
              <a:gd name="connsiteY603" fmla="*/ 1241192 h 3089525"/>
              <a:gd name="connsiteX604" fmla="*/ 614057 w 5851096"/>
              <a:gd name="connsiteY604" fmla="*/ 1248124 h 3089525"/>
              <a:gd name="connsiteX605" fmla="*/ 621865 w 5851096"/>
              <a:gd name="connsiteY605" fmla="*/ 1343926 h 3089525"/>
              <a:gd name="connsiteX606" fmla="*/ 623299 w 5851096"/>
              <a:gd name="connsiteY606" fmla="*/ 1361522 h 3089525"/>
              <a:gd name="connsiteX607" fmla="*/ 622679 w 5851096"/>
              <a:gd name="connsiteY607" fmla="*/ 1373376 h 3089525"/>
              <a:gd name="connsiteX608" fmla="*/ 622157 w 5851096"/>
              <a:gd name="connsiteY608" fmla="*/ 1373341 h 3089525"/>
              <a:gd name="connsiteX609" fmla="*/ 622129 w 5851096"/>
              <a:gd name="connsiteY609" fmla="*/ 1373854 h 3089525"/>
              <a:gd name="connsiteX610" fmla="*/ 604221 w 5851096"/>
              <a:gd name="connsiteY610" fmla="*/ 1372169 h 3089525"/>
              <a:gd name="connsiteX611" fmla="*/ 504394 w 5851096"/>
              <a:gd name="connsiteY611" fmla="*/ 1362780 h 3089525"/>
              <a:gd name="connsiteX612" fmla="*/ 487429 w 5851096"/>
              <a:gd name="connsiteY612" fmla="*/ 1361184 h 3089525"/>
              <a:gd name="connsiteX613" fmla="*/ 487308 w 5851096"/>
              <a:gd name="connsiteY613" fmla="*/ 1359994 h 3089525"/>
              <a:gd name="connsiteX614" fmla="*/ 5260 w 5851096"/>
              <a:gd name="connsiteY614" fmla="*/ 1114967 h 3089525"/>
              <a:gd name="connsiteX615" fmla="*/ 0 w 5851096"/>
              <a:gd name="connsiteY615" fmla="*/ 2216459 h 3089525"/>
              <a:gd name="connsiteX616" fmla="*/ 0 w 5851096"/>
              <a:gd name="connsiteY616" fmla="*/ 2080559 h 3089525"/>
              <a:gd name="connsiteX617" fmla="*/ 9744 w 5851096"/>
              <a:gd name="connsiteY617" fmla="*/ 2077760 h 3089525"/>
              <a:gd name="connsiteX618" fmla="*/ 473318 w 5851096"/>
              <a:gd name="connsiteY618" fmla="*/ 1547735 h 3089525"/>
              <a:gd name="connsiteX619" fmla="*/ 33374 w 5851096"/>
              <a:gd name="connsiteY619" fmla="*/ 1824276 h 3089525"/>
              <a:gd name="connsiteX620" fmla="*/ 0 w 5851096"/>
              <a:gd name="connsiteY620" fmla="*/ 1875663 h 3089525"/>
              <a:gd name="connsiteX621" fmla="*/ 0 w 5851096"/>
              <a:gd name="connsiteY621" fmla="*/ 1661750 h 3089525"/>
              <a:gd name="connsiteX622" fmla="*/ 5257 w 5851096"/>
              <a:gd name="connsiteY622" fmla="*/ 1655695 h 3089525"/>
              <a:gd name="connsiteX623" fmla="*/ 487305 w 5851096"/>
              <a:gd name="connsiteY623" fmla="*/ 1412593 h 3089525"/>
              <a:gd name="connsiteX624" fmla="*/ 487427 w 5851096"/>
              <a:gd name="connsiteY624" fmla="*/ 1411413 h 3089525"/>
              <a:gd name="connsiteX625" fmla="*/ 504388 w 5851096"/>
              <a:gd name="connsiteY625" fmla="*/ 1409831 h 3089525"/>
              <a:gd name="connsiteX626" fmla="*/ 604251 w 5851096"/>
              <a:gd name="connsiteY626" fmla="*/ 1400511 h 3089525"/>
              <a:gd name="connsiteX627" fmla="*/ 622127 w 5851096"/>
              <a:gd name="connsiteY627" fmla="*/ 1398843 h 3089525"/>
              <a:gd name="connsiteX628" fmla="*/ 622154 w 5851096"/>
              <a:gd name="connsiteY628" fmla="*/ 1399351 h 3089525"/>
              <a:gd name="connsiteX629" fmla="*/ 622675 w 5851096"/>
              <a:gd name="connsiteY629" fmla="*/ 1399317 h 3089525"/>
              <a:gd name="connsiteX630" fmla="*/ 623297 w 5851096"/>
              <a:gd name="connsiteY630" fmla="*/ 1411078 h 3089525"/>
              <a:gd name="connsiteX631" fmla="*/ 621863 w 5851096"/>
              <a:gd name="connsiteY631" fmla="*/ 1428529 h 3089525"/>
              <a:gd name="connsiteX632" fmla="*/ 614051 w 5851096"/>
              <a:gd name="connsiteY632" fmla="*/ 1523599 h 3089525"/>
              <a:gd name="connsiteX633" fmla="*/ 613488 w 5851096"/>
              <a:gd name="connsiteY633" fmla="*/ 1530463 h 3089525"/>
              <a:gd name="connsiteX634" fmla="*/ 612959 w 5851096"/>
              <a:gd name="connsiteY634" fmla="*/ 1530527 h 3089525"/>
              <a:gd name="connsiteX635" fmla="*/ 27613 w 5851096"/>
              <a:gd name="connsiteY635" fmla="*/ 2209736 h 3089525"/>
              <a:gd name="connsiteX636" fmla="*/ 0 w 5851096"/>
              <a:gd name="connsiteY636" fmla="*/ 2867081 h 3089525"/>
              <a:gd name="connsiteX637" fmla="*/ 0 w 5851096"/>
              <a:gd name="connsiteY637" fmla="*/ 2651475 h 3089525"/>
              <a:gd name="connsiteX638" fmla="*/ 33376 w 5851096"/>
              <a:gd name="connsiteY638" fmla="*/ 2703272 h 3089525"/>
              <a:gd name="connsiteX639" fmla="*/ 473320 w 5851096"/>
              <a:gd name="connsiteY639" fmla="*/ 2982001 h 3089525"/>
              <a:gd name="connsiteX640" fmla="*/ 9746 w 5851096"/>
              <a:gd name="connsiteY640" fmla="*/ 2447782 h 3089525"/>
              <a:gd name="connsiteX641" fmla="*/ 0 w 5851096"/>
              <a:gd name="connsiteY641" fmla="*/ 2444960 h 3089525"/>
              <a:gd name="connsiteX642" fmla="*/ 0 w 5851096"/>
              <a:gd name="connsiteY642" fmla="*/ 2307984 h 3089525"/>
              <a:gd name="connsiteX643" fmla="*/ 27617 w 5851096"/>
              <a:gd name="connsiteY643" fmla="*/ 2314760 h 3089525"/>
              <a:gd name="connsiteX644" fmla="*/ 612962 w 5851096"/>
              <a:gd name="connsiteY644" fmla="*/ 2999346 h 3089525"/>
              <a:gd name="connsiteX645" fmla="*/ 613492 w 5851096"/>
              <a:gd name="connsiteY645" fmla="*/ 2999411 h 3089525"/>
              <a:gd name="connsiteX646" fmla="*/ 614056 w 5851096"/>
              <a:gd name="connsiteY646" fmla="*/ 3006343 h 3089525"/>
              <a:gd name="connsiteX647" fmla="*/ 620836 w 5851096"/>
              <a:gd name="connsiteY647" fmla="*/ 3089525 h 3089525"/>
              <a:gd name="connsiteX648" fmla="*/ 370396 w 5851096"/>
              <a:gd name="connsiteY648" fmla="*/ 3089525 h 3089525"/>
              <a:gd name="connsiteX649" fmla="*/ 350661 w 5851096"/>
              <a:gd name="connsiteY649" fmla="*/ 3084682 h 3089525"/>
              <a:gd name="connsiteX650" fmla="*/ 5260 w 5851096"/>
              <a:gd name="connsiteY650" fmla="*/ 2873187 h 3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Lst>
            <a:rect l="l" t="t" r="r" b="b"/>
            <a:pathLst>
              <a:path w="5851096" h="3089525">
                <a:moveTo>
                  <a:pt x="5215514" y="659222"/>
                </a:moveTo>
                <a:cubicBezTo>
                  <a:pt x="5271247" y="939930"/>
                  <a:pt x="5495997" y="1162499"/>
                  <a:pt x="5783878" y="1223782"/>
                </a:cubicBezTo>
                <a:cubicBezTo>
                  <a:pt x="5728146" y="943074"/>
                  <a:pt x="5503395" y="720505"/>
                  <a:pt x="5215514" y="659222"/>
                </a:cubicBezTo>
                <a:close/>
                <a:moveTo>
                  <a:pt x="5215514" y="2417442"/>
                </a:moveTo>
                <a:cubicBezTo>
                  <a:pt x="5271247" y="2698150"/>
                  <a:pt x="5495997" y="2920718"/>
                  <a:pt x="5783878" y="2982001"/>
                </a:cubicBezTo>
                <a:cubicBezTo>
                  <a:pt x="5728146" y="2701294"/>
                  <a:pt x="5503395" y="2478725"/>
                  <a:pt x="5215514" y="2417442"/>
                </a:cubicBezTo>
                <a:close/>
                <a:moveTo>
                  <a:pt x="5215512" y="2107862"/>
                </a:moveTo>
                <a:cubicBezTo>
                  <a:pt x="5503392" y="2047060"/>
                  <a:pt x="5728143" y="1826239"/>
                  <a:pt x="5783876" y="1547735"/>
                </a:cubicBezTo>
                <a:cubicBezTo>
                  <a:pt x="5495995" y="1608537"/>
                  <a:pt x="5271244" y="1829358"/>
                  <a:pt x="5215512" y="2107862"/>
                </a:cubicBezTo>
                <a:close/>
                <a:moveTo>
                  <a:pt x="5065535" y="521483"/>
                </a:moveTo>
                <a:lnTo>
                  <a:pt x="5066157" y="509629"/>
                </a:lnTo>
                <a:lnTo>
                  <a:pt x="5066678" y="509663"/>
                </a:lnTo>
                <a:lnTo>
                  <a:pt x="5066705" y="509151"/>
                </a:lnTo>
                <a:lnTo>
                  <a:pt x="5084580" y="510833"/>
                </a:lnTo>
                <a:cubicBezTo>
                  <a:pt x="5118460" y="511379"/>
                  <a:pt x="5151823" y="514468"/>
                  <a:pt x="5184444" y="520226"/>
                </a:cubicBezTo>
                <a:cubicBezTo>
                  <a:pt x="5190277" y="519792"/>
                  <a:pt x="5195851" y="520774"/>
                  <a:pt x="5201405" y="521820"/>
                </a:cubicBezTo>
                <a:lnTo>
                  <a:pt x="5201527" y="523010"/>
                </a:lnTo>
                <a:cubicBezTo>
                  <a:pt x="5483077" y="569171"/>
                  <a:pt x="5718838" y="744362"/>
                  <a:pt x="5841311" y="983324"/>
                </a:cubicBezTo>
                <a:lnTo>
                  <a:pt x="5851096" y="1006985"/>
                </a:lnTo>
                <a:lnTo>
                  <a:pt x="5851096" y="1366179"/>
                </a:lnTo>
                <a:lnTo>
                  <a:pt x="5814952" y="1362779"/>
                </a:lnTo>
                <a:cubicBezTo>
                  <a:pt x="5809118" y="1363214"/>
                  <a:pt x="5803543" y="1362231"/>
                  <a:pt x="5797987" y="1361184"/>
                </a:cubicBezTo>
                <a:lnTo>
                  <a:pt x="5797866" y="1359994"/>
                </a:lnTo>
                <a:cubicBezTo>
                  <a:pt x="5422466" y="1298446"/>
                  <a:pt x="5128467" y="1007510"/>
                  <a:pt x="5075873" y="641878"/>
                </a:cubicBezTo>
                <a:cubicBezTo>
                  <a:pt x="5075697" y="641823"/>
                  <a:pt x="5075522" y="641817"/>
                  <a:pt x="5075344" y="641812"/>
                </a:cubicBezTo>
                <a:lnTo>
                  <a:pt x="5074781" y="634895"/>
                </a:lnTo>
                <a:cubicBezTo>
                  <a:pt x="5069489" y="603550"/>
                  <a:pt x="5066925" y="571542"/>
                  <a:pt x="5066970" y="539073"/>
                </a:cubicBezTo>
                <a:cubicBezTo>
                  <a:pt x="5065597" y="533241"/>
                  <a:pt x="5065535" y="527369"/>
                  <a:pt x="5065535" y="521483"/>
                </a:cubicBezTo>
                <a:close/>
                <a:moveTo>
                  <a:pt x="5065535" y="2279702"/>
                </a:moveTo>
                <a:lnTo>
                  <a:pt x="5066157" y="2267848"/>
                </a:lnTo>
                <a:lnTo>
                  <a:pt x="5066678" y="2267882"/>
                </a:lnTo>
                <a:lnTo>
                  <a:pt x="5066705" y="2267371"/>
                </a:lnTo>
                <a:lnTo>
                  <a:pt x="5084580" y="2269052"/>
                </a:lnTo>
                <a:cubicBezTo>
                  <a:pt x="5118460" y="2269598"/>
                  <a:pt x="5151823" y="2272687"/>
                  <a:pt x="5184444" y="2278445"/>
                </a:cubicBezTo>
                <a:cubicBezTo>
                  <a:pt x="5190277" y="2278011"/>
                  <a:pt x="5195851" y="2278993"/>
                  <a:pt x="5201405" y="2280040"/>
                </a:cubicBezTo>
                <a:lnTo>
                  <a:pt x="5201527" y="2281230"/>
                </a:lnTo>
                <a:cubicBezTo>
                  <a:pt x="5483077" y="2327390"/>
                  <a:pt x="5718838" y="2502582"/>
                  <a:pt x="5841311" y="2741544"/>
                </a:cubicBezTo>
                <a:lnTo>
                  <a:pt x="5851096" y="2765204"/>
                </a:lnTo>
                <a:lnTo>
                  <a:pt x="5851096" y="3089525"/>
                </a:lnTo>
                <a:lnTo>
                  <a:pt x="5680952" y="3089525"/>
                </a:lnTo>
                <a:lnTo>
                  <a:pt x="5661219" y="3084683"/>
                </a:lnTo>
                <a:cubicBezTo>
                  <a:pt x="5352738" y="2982764"/>
                  <a:pt x="5121893" y="2720025"/>
                  <a:pt x="5075873" y="2400097"/>
                </a:cubicBezTo>
                <a:cubicBezTo>
                  <a:pt x="5075697" y="2400042"/>
                  <a:pt x="5075522" y="2400037"/>
                  <a:pt x="5075344" y="2400032"/>
                </a:cubicBezTo>
                <a:lnTo>
                  <a:pt x="5074781" y="2393114"/>
                </a:lnTo>
                <a:cubicBezTo>
                  <a:pt x="5069489" y="2361770"/>
                  <a:pt x="5066925" y="2329761"/>
                  <a:pt x="5066970" y="2297292"/>
                </a:cubicBezTo>
                <a:cubicBezTo>
                  <a:pt x="5065597" y="2291461"/>
                  <a:pt x="5065535" y="2285589"/>
                  <a:pt x="5065535" y="2279702"/>
                </a:cubicBezTo>
                <a:close/>
                <a:moveTo>
                  <a:pt x="5065533" y="486299"/>
                </a:moveTo>
                <a:cubicBezTo>
                  <a:pt x="5065533" y="480458"/>
                  <a:pt x="5065595" y="474631"/>
                  <a:pt x="5066968" y="468842"/>
                </a:cubicBezTo>
                <a:cubicBezTo>
                  <a:pt x="5066923" y="436636"/>
                  <a:pt x="5069486" y="404884"/>
                  <a:pt x="5074776" y="373792"/>
                </a:cubicBezTo>
                <a:lnTo>
                  <a:pt x="5075341" y="366915"/>
                </a:lnTo>
                <a:cubicBezTo>
                  <a:pt x="5075518" y="366910"/>
                  <a:pt x="5075694" y="366905"/>
                  <a:pt x="5075869" y="366850"/>
                </a:cubicBezTo>
                <a:cubicBezTo>
                  <a:pt x="5089628" y="271960"/>
                  <a:pt x="5119903" y="182140"/>
                  <a:pt x="5163966" y="100280"/>
                </a:cubicBezTo>
                <a:lnTo>
                  <a:pt x="5229488" y="0"/>
                </a:lnTo>
                <a:lnTo>
                  <a:pt x="5405629" y="0"/>
                </a:lnTo>
                <a:lnTo>
                  <a:pt x="5334254" y="79433"/>
                </a:lnTo>
                <a:cubicBezTo>
                  <a:pt x="5276439" y="159050"/>
                  <a:pt x="5235311" y="250706"/>
                  <a:pt x="5215512" y="349642"/>
                </a:cubicBezTo>
                <a:cubicBezTo>
                  <a:pt x="5406992" y="309201"/>
                  <a:pt x="5570544" y="197965"/>
                  <a:pt x="5674730" y="45955"/>
                </a:cubicBezTo>
                <a:lnTo>
                  <a:pt x="5697983" y="0"/>
                </a:lnTo>
                <a:lnTo>
                  <a:pt x="5851096" y="0"/>
                </a:lnTo>
                <a:lnTo>
                  <a:pt x="5851096" y="4349"/>
                </a:lnTo>
                <a:lnTo>
                  <a:pt x="5799246" y="99096"/>
                </a:lnTo>
                <a:cubicBezTo>
                  <a:pt x="5669765" y="299632"/>
                  <a:pt x="5454064" y="443705"/>
                  <a:pt x="5201524" y="484784"/>
                </a:cubicBezTo>
                <a:lnTo>
                  <a:pt x="5201403" y="485964"/>
                </a:lnTo>
                <a:cubicBezTo>
                  <a:pt x="5195847" y="487004"/>
                  <a:pt x="5190272" y="487979"/>
                  <a:pt x="5184438" y="487548"/>
                </a:cubicBezTo>
                <a:cubicBezTo>
                  <a:pt x="5151829" y="493257"/>
                  <a:pt x="5118478" y="496322"/>
                  <a:pt x="5084610" y="496864"/>
                </a:cubicBezTo>
                <a:lnTo>
                  <a:pt x="5066703" y="498535"/>
                </a:lnTo>
                <a:lnTo>
                  <a:pt x="5066676" y="498027"/>
                </a:lnTo>
                <a:lnTo>
                  <a:pt x="5066154" y="498061"/>
                </a:lnTo>
                <a:cubicBezTo>
                  <a:pt x="5065562" y="494151"/>
                  <a:pt x="5065533" y="490228"/>
                  <a:pt x="5065533" y="486299"/>
                </a:cubicBezTo>
                <a:close/>
                <a:moveTo>
                  <a:pt x="5065533" y="2244520"/>
                </a:moveTo>
                <a:cubicBezTo>
                  <a:pt x="5065533" y="2238678"/>
                  <a:pt x="5065595" y="2232850"/>
                  <a:pt x="5066968" y="2227062"/>
                </a:cubicBezTo>
                <a:cubicBezTo>
                  <a:pt x="5066923" y="2194855"/>
                  <a:pt x="5069486" y="2163105"/>
                  <a:pt x="5074776" y="2132012"/>
                </a:cubicBezTo>
                <a:lnTo>
                  <a:pt x="5075341" y="2125135"/>
                </a:lnTo>
                <a:cubicBezTo>
                  <a:pt x="5075518" y="2125130"/>
                  <a:pt x="5075694" y="2125125"/>
                  <a:pt x="5075869" y="2125070"/>
                </a:cubicBezTo>
                <a:cubicBezTo>
                  <a:pt x="5128465" y="1762307"/>
                  <a:pt x="5422464" y="1473657"/>
                  <a:pt x="5797863" y="1412593"/>
                </a:cubicBezTo>
                <a:lnTo>
                  <a:pt x="5797985" y="1411413"/>
                </a:lnTo>
                <a:cubicBezTo>
                  <a:pt x="5803539" y="1410374"/>
                  <a:pt x="5809112" y="1409399"/>
                  <a:pt x="5814946" y="1409830"/>
                </a:cubicBezTo>
                <a:lnTo>
                  <a:pt x="5851096" y="1406457"/>
                </a:lnTo>
                <a:lnTo>
                  <a:pt x="5851096" y="1762823"/>
                </a:lnTo>
                <a:lnTo>
                  <a:pt x="5841309" y="1786304"/>
                </a:lnTo>
                <a:cubicBezTo>
                  <a:pt x="5718836" y="2023390"/>
                  <a:pt x="5483074" y="2197206"/>
                  <a:pt x="5201524" y="2243004"/>
                </a:cubicBezTo>
                <a:lnTo>
                  <a:pt x="5201403" y="2244184"/>
                </a:lnTo>
                <a:cubicBezTo>
                  <a:pt x="5195847" y="2245223"/>
                  <a:pt x="5190272" y="2246198"/>
                  <a:pt x="5184438" y="2245767"/>
                </a:cubicBezTo>
                <a:cubicBezTo>
                  <a:pt x="5151829" y="2251477"/>
                  <a:pt x="5118478" y="2254542"/>
                  <a:pt x="5084610" y="2255084"/>
                </a:cubicBezTo>
                <a:lnTo>
                  <a:pt x="5066703" y="2256755"/>
                </a:lnTo>
                <a:lnTo>
                  <a:pt x="5066676" y="2256246"/>
                </a:lnTo>
                <a:lnTo>
                  <a:pt x="5066154" y="2256280"/>
                </a:lnTo>
                <a:cubicBezTo>
                  <a:pt x="5065562" y="2252372"/>
                  <a:pt x="5065533" y="2248449"/>
                  <a:pt x="5065533" y="2244520"/>
                </a:cubicBezTo>
                <a:close/>
                <a:moveTo>
                  <a:pt x="4325732" y="1223782"/>
                </a:moveTo>
                <a:cubicBezTo>
                  <a:pt x="4613612" y="1162499"/>
                  <a:pt x="4838363" y="939930"/>
                  <a:pt x="4894096" y="659222"/>
                </a:cubicBezTo>
                <a:cubicBezTo>
                  <a:pt x="4606215" y="720505"/>
                  <a:pt x="4381464" y="943074"/>
                  <a:pt x="4325732" y="1223782"/>
                </a:cubicBezTo>
                <a:close/>
                <a:moveTo>
                  <a:pt x="4325732" y="1547735"/>
                </a:moveTo>
                <a:cubicBezTo>
                  <a:pt x="4381465" y="1826239"/>
                  <a:pt x="4606215" y="2047060"/>
                  <a:pt x="4894096" y="2107862"/>
                </a:cubicBezTo>
                <a:cubicBezTo>
                  <a:pt x="4838364" y="1829358"/>
                  <a:pt x="4613612" y="1608537"/>
                  <a:pt x="4325732" y="1547735"/>
                </a:cubicBezTo>
                <a:close/>
                <a:moveTo>
                  <a:pt x="4325732" y="2982001"/>
                </a:moveTo>
                <a:cubicBezTo>
                  <a:pt x="4613612" y="2920718"/>
                  <a:pt x="4838363" y="2698150"/>
                  <a:pt x="4894096" y="2417442"/>
                </a:cubicBezTo>
                <a:cubicBezTo>
                  <a:pt x="4606215" y="2478725"/>
                  <a:pt x="4381464" y="2701294"/>
                  <a:pt x="4325732" y="2982001"/>
                </a:cubicBezTo>
                <a:close/>
                <a:moveTo>
                  <a:pt x="4256134" y="0"/>
                </a:moveTo>
                <a:lnTo>
                  <a:pt x="4411625" y="0"/>
                </a:lnTo>
                <a:lnTo>
                  <a:pt x="4434878" y="45955"/>
                </a:lnTo>
                <a:cubicBezTo>
                  <a:pt x="4539065" y="197965"/>
                  <a:pt x="4702616" y="309201"/>
                  <a:pt x="4894096" y="349642"/>
                </a:cubicBezTo>
                <a:cubicBezTo>
                  <a:pt x="4874298" y="250706"/>
                  <a:pt x="4833170" y="159050"/>
                  <a:pt x="4775353" y="79433"/>
                </a:cubicBezTo>
                <a:lnTo>
                  <a:pt x="4703980" y="0"/>
                </a:lnTo>
                <a:lnTo>
                  <a:pt x="4880119" y="0"/>
                </a:lnTo>
                <a:lnTo>
                  <a:pt x="4945641" y="100280"/>
                </a:lnTo>
                <a:cubicBezTo>
                  <a:pt x="4989705" y="182140"/>
                  <a:pt x="5019980" y="271960"/>
                  <a:pt x="5033738" y="366850"/>
                </a:cubicBezTo>
                <a:cubicBezTo>
                  <a:pt x="5033914" y="366905"/>
                  <a:pt x="5034090" y="366910"/>
                  <a:pt x="5034267" y="366915"/>
                </a:cubicBezTo>
                <a:lnTo>
                  <a:pt x="5034832" y="373792"/>
                </a:lnTo>
                <a:cubicBezTo>
                  <a:pt x="5040122" y="404884"/>
                  <a:pt x="5042685" y="436636"/>
                  <a:pt x="5042640" y="468842"/>
                </a:cubicBezTo>
                <a:cubicBezTo>
                  <a:pt x="5044013" y="474631"/>
                  <a:pt x="5044074" y="480458"/>
                  <a:pt x="5044074" y="486299"/>
                </a:cubicBezTo>
                <a:cubicBezTo>
                  <a:pt x="5044074" y="490228"/>
                  <a:pt x="5044046" y="494151"/>
                  <a:pt x="5043454" y="498061"/>
                </a:cubicBezTo>
                <a:lnTo>
                  <a:pt x="5042932" y="498027"/>
                </a:lnTo>
                <a:lnTo>
                  <a:pt x="5042905" y="498535"/>
                </a:lnTo>
                <a:lnTo>
                  <a:pt x="5024997" y="496864"/>
                </a:lnTo>
                <a:cubicBezTo>
                  <a:pt x="4991129" y="496322"/>
                  <a:pt x="4957779" y="493257"/>
                  <a:pt x="4925170" y="487548"/>
                </a:cubicBezTo>
                <a:cubicBezTo>
                  <a:pt x="4919336" y="487979"/>
                  <a:pt x="4913761" y="487004"/>
                  <a:pt x="4908205" y="485964"/>
                </a:cubicBezTo>
                <a:lnTo>
                  <a:pt x="4908084" y="484784"/>
                </a:lnTo>
                <a:cubicBezTo>
                  <a:pt x="4655545" y="443705"/>
                  <a:pt x="4439844" y="299632"/>
                  <a:pt x="4310363" y="99096"/>
                </a:cubicBezTo>
                <a:close/>
                <a:moveTo>
                  <a:pt x="4178216" y="3089525"/>
                </a:moveTo>
                <a:lnTo>
                  <a:pt x="4184996" y="3006343"/>
                </a:lnTo>
                <a:lnTo>
                  <a:pt x="4185561" y="2999411"/>
                </a:lnTo>
                <a:cubicBezTo>
                  <a:pt x="4185737" y="2999406"/>
                  <a:pt x="4185914" y="2999401"/>
                  <a:pt x="4186090" y="2999346"/>
                </a:cubicBezTo>
                <a:cubicBezTo>
                  <a:pt x="4238685" y="2633713"/>
                  <a:pt x="4532684" y="2342777"/>
                  <a:pt x="4908083" y="2281230"/>
                </a:cubicBezTo>
                <a:lnTo>
                  <a:pt x="4908205" y="2280040"/>
                </a:lnTo>
                <a:cubicBezTo>
                  <a:pt x="4913759" y="2278993"/>
                  <a:pt x="4919332" y="2278011"/>
                  <a:pt x="4925166" y="2278445"/>
                </a:cubicBezTo>
                <a:cubicBezTo>
                  <a:pt x="4957787" y="2272687"/>
                  <a:pt x="4991150" y="2269598"/>
                  <a:pt x="5025030" y="2269052"/>
                </a:cubicBezTo>
                <a:lnTo>
                  <a:pt x="5042905" y="2267371"/>
                </a:lnTo>
                <a:lnTo>
                  <a:pt x="5042932" y="2267882"/>
                </a:lnTo>
                <a:lnTo>
                  <a:pt x="5043453" y="2267848"/>
                </a:lnTo>
                <a:lnTo>
                  <a:pt x="5044074" y="2279702"/>
                </a:lnTo>
                <a:cubicBezTo>
                  <a:pt x="5044074" y="2285589"/>
                  <a:pt x="5044013" y="2291461"/>
                  <a:pt x="5042640" y="2297292"/>
                </a:cubicBezTo>
                <a:cubicBezTo>
                  <a:pt x="5042685" y="2329761"/>
                  <a:pt x="5040121" y="2361770"/>
                  <a:pt x="5034829" y="2393114"/>
                </a:cubicBezTo>
                <a:lnTo>
                  <a:pt x="5034266" y="2400032"/>
                </a:lnTo>
                <a:cubicBezTo>
                  <a:pt x="5034088" y="2400037"/>
                  <a:pt x="5033912" y="2400042"/>
                  <a:pt x="5033737" y="2400097"/>
                </a:cubicBezTo>
                <a:cubicBezTo>
                  <a:pt x="4987717" y="2720025"/>
                  <a:pt x="4756872" y="2982764"/>
                  <a:pt x="4448391" y="3084683"/>
                </a:cubicBezTo>
                <a:lnTo>
                  <a:pt x="4428658" y="3089525"/>
                </a:lnTo>
                <a:close/>
                <a:moveTo>
                  <a:pt x="4175753" y="1361522"/>
                </a:moveTo>
                <a:cubicBezTo>
                  <a:pt x="4175753" y="1355634"/>
                  <a:pt x="4175815" y="1349760"/>
                  <a:pt x="4177187" y="1343926"/>
                </a:cubicBezTo>
                <a:cubicBezTo>
                  <a:pt x="4177144" y="1311465"/>
                  <a:pt x="4179705" y="1279462"/>
                  <a:pt x="4184996" y="1248124"/>
                </a:cubicBezTo>
                <a:lnTo>
                  <a:pt x="4185561" y="1241192"/>
                </a:lnTo>
                <a:cubicBezTo>
                  <a:pt x="4185737" y="1241187"/>
                  <a:pt x="4185914" y="1241182"/>
                  <a:pt x="4186090" y="1241127"/>
                </a:cubicBezTo>
                <a:cubicBezTo>
                  <a:pt x="4238685" y="875493"/>
                  <a:pt x="4532684" y="584557"/>
                  <a:pt x="4908083" y="523010"/>
                </a:cubicBezTo>
                <a:lnTo>
                  <a:pt x="4908205" y="521820"/>
                </a:lnTo>
                <a:cubicBezTo>
                  <a:pt x="4913759" y="520774"/>
                  <a:pt x="4919332" y="519792"/>
                  <a:pt x="4925166" y="520226"/>
                </a:cubicBezTo>
                <a:cubicBezTo>
                  <a:pt x="4957787" y="514468"/>
                  <a:pt x="4991150" y="511379"/>
                  <a:pt x="5025030" y="510833"/>
                </a:cubicBezTo>
                <a:lnTo>
                  <a:pt x="5042905" y="509151"/>
                </a:lnTo>
                <a:lnTo>
                  <a:pt x="5042932" y="509663"/>
                </a:lnTo>
                <a:lnTo>
                  <a:pt x="5043453" y="509629"/>
                </a:lnTo>
                <a:lnTo>
                  <a:pt x="5044074" y="521483"/>
                </a:lnTo>
                <a:cubicBezTo>
                  <a:pt x="5044074" y="527369"/>
                  <a:pt x="5044013" y="533241"/>
                  <a:pt x="5042640" y="539073"/>
                </a:cubicBezTo>
                <a:cubicBezTo>
                  <a:pt x="5042685" y="571542"/>
                  <a:pt x="5040121" y="603550"/>
                  <a:pt x="5034829" y="634895"/>
                </a:cubicBezTo>
                <a:lnTo>
                  <a:pt x="5034266" y="641812"/>
                </a:lnTo>
                <a:cubicBezTo>
                  <a:pt x="5034088" y="641817"/>
                  <a:pt x="5033912" y="641823"/>
                  <a:pt x="5033737" y="641878"/>
                </a:cubicBezTo>
                <a:cubicBezTo>
                  <a:pt x="4981143" y="1007510"/>
                  <a:pt x="4687144" y="1298446"/>
                  <a:pt x="4311744" y="1359994"/>
                </a:cubicBezTo>
                <a:lnTo>
                  <a:pt x="4311623" y="1361184"/>
                </a:lnTo>
                <a:cubicBezTo>
                  <a:pt x="4306067" y="1362231"/>
                  <a:pt x="4300492" y="1363214"/>
                  <a:pt x="4294658" y="1362780"/>
                </a:cubicBezTo>
                <a:cubicBezTo>
                  <a:pt x="4262048" y="1368535"/>
                  <a:pt x="4228698" y="1371623"/>
                  <a:pt x="4194831" y="1372169"/>
                </a:cubicBezTo>
                <a:lnTo>
                  <a:pt x="4176923" y="1373854"/>
                </a:lnTo>
                <a:lnTo>
                  <a:pt x="4176896" y="1373341"/>
                </a:lnTo>
                <a:lnTo>
                  <a:pt x="4176374" y="1373376"/>
                </a:lnTo>
                <a:cubicBezTo>
                  <a:pt x="4175781" y="1369436"/>
                  <a:pt x="4175753" y="1365482"/>
                  <a:pt x="4175753" y="1361522"/>
                </a:cubicBezTo>
                <a:close/>
                <a:moveTo>
                  <a:pt x="4175753" y="1411078"/>
                </a:moveTo>
                <a:lnTo>
                  <a:pt x="4176375" y="1399317"/>
                </a:lnTo>
                <a:lnTo>
                  <a:pt x="4176896" y="1399351"/>
                </a:lnTo>
                <a:lnTo>
                  <a:pt x="4176923" y="1398843"/>
                </a:lnTo>
                <a:lnTo>
                  <a:pt x="4194799" y="1400511"/>
                </a:lnTo>
                <a:cubicBezTo>
                  <a:pt x="4228677" y="1401053"/>
                  <a:pt x="4262041" y="1404118"/>
                  <a:pt x="4294662" y="1409831"/>
                </a:cubicBezTo>
                <a:cubicBezTo>
                  <a:pt x="4300495" y="1409399"/>
                  <a:pt x="4306069" y="1410375"/>
                  <a:pt x="4311623" y="1411413"/>
                </a:cubicBezTo>
                <a:lnTo>
                  <a:pt x="4311745" y="1412593"/>
                </a:lnTo>
                <a:cubicBezTo>
                  <a:pt x="4687144" y="1473657"/>
                  <a:pt x="4981143" y="1762307"/>
                  <a:pt x="5033738" y="2125070"/>
                </a:cubicBezTo>
                <a:cubicBezTo>
                  <a:pt x="5033914" y="2125125"/>
                  <a:pt x="5034090" y="2125130"/>
                  <a:pt x="5034267" y="2125135"/>
                </a:cubicBezTo>
                <a:lnTo>
                  <a:pt x="5034832" y="2132012"/>
                </a:lnTo>
                <a:cubicBezTo>
                  <a:pt x="5040122" y="2163105"/>
                  <a:pt x="5042685" y="2194855"/>
                  <a:pt x="5042640" y="2227062"/>
                </a:cubicBezTo>
                <a:cubicBezTo>
                  <a:pt x="5044013" y="2232850"/>
                  <a:pt x="5044074" y="2238678"/>
                  <a:pt x="5044074" y="2244520"/>
                </a:cubicBezTo>
                <a:cubicBezTo>
                  <a:pt x="5044074" y="2248449"/>
                  <a:pt x="5044046" y="2252372"/>
                  <a:pt x="5043454" y="2256280"/>
                </a:cubicBezTo>
                <a:lnTo>
                  <a:pt x="5042932" y="2256246"/>
                </a:lnTo>
                <a:lnTo>
                  <a:pt x="5042905" y="2256755"/>
                </a:lnTo>
                <a:lnTo>
                  <a:pt x="5024997" y="2255084"/>
                </a:lnTo>
                <a:cubicBezTo>
                  <a:pt x="4991129" y="2254542"/>
                  <a:pt x="4957779" y="2251477"/>
                  <a:pt x="4925170" y="2245767"/>
                </a:cubicBezTo>
                <a:cubicBezTo>
                  <a:pt x="4919336" y="2246198"/>
                  <a:pt x="4913761" y="2245223"/>
                  <a:pt x="4908205" y="2244184"/>
                </a:cubicBezTo>
                <a:lnTo>
                  <a:pt x="4908084" y="2243004"/>
                </a:lnTo>
                <a:cubicBezTo>
                  <a:pt x="4532684" y="2181939"/>
                  <a:pt x="4238685" y="1893288"/>
                  <a:pt x="4186091" y="1530527"/>
                </a:cubicBezTo>
                <a:cubicBezTo>
                  <a:pt x="4185915" y="1530472"/>
                  <a:pt x="4185739" y="1530468"/>
                  <a:pt x="4185562" y="1530463"/>
                </a:cubicBezTo>
                <a:lnTo>
                  <a:pt x="4184999" y="1523599"/>
                </a:lnTo>
                <a:cubicBezTo>
                  <a:pt x="4179707" y="1492501"/>
                  <a:pt x="4177144" y="1460743"/>
                  <a:pt x="4177187" y="1428529"/>
                </a:cubicBezTo>
                <a:cubicBezTo>
                  <a:pt x="4175815" y="1422743"/>
                  <a:pt x="4175753" y="1416918"/>
                  <a:pt x="4175753" y="1411078"/>
                </a:cubicBezTo>
                <a:close/>
                <a:moveTo>
                  <a:pt x="3445328" y="659222"/>
                </a:moveTo>
                <a:cubicBezTo>
                  <a:pt x="3501061" y="939930"/>
                  <a:pt x="3725812" y="1162499"/>
                  <a:pt x="4013692" y="1223782"/>
                </a:cubicBezTo>
                <a:cubicBezTo>
                  <a:pt x="3957960" y="943074"/>
                  <a:pt x="3733209" y="720505"/>
                  <a:pt x="3445328" y="659222"/>
                </a:cubicBezTo>
                <a:close/>
                <a:moveTo>
                  <a:pt x="3445328" y="2417442"/>
                </a:moveTo>
                <a:cubicBezTo>
                  <a:pt x="3501061" y="2698150"/>
                  <a:pt x="3725812" y="2920718"/>
                  <a:pt x="4013692" y="2982001"/>
                </a:cubicBezTo>
                <a:cubicBezTo>
                  <a:pt x="3957960" y="2701294"/>
                  <a:pt x="3733209" y="2478725"/>
                  <a:pt x="3445328" y="2417442"/>
                </a:cubicBezTo>
                <a:close/>
                <a:moveTo>
                  <a:pt x="3445326" y="2107862"/>
                </a:moveTo>
                <a:cubicBezTo>
                  <a:pt x="3733207" y="2047060"/>
                  <a:pt x="3957957" y="1826239"/>
                  <a:pt x="4013690" y="1547735"/>
                </a:cubicBezTo>
                <a:cubicBezTo>
                  <a:pt x="3725809" y="1608537"/>
                  <a:pt x="3501058" y="1829358"/>
                  <a:pt x="3445326" y="2107862"/>
                </a:cubicBezTo>
                <a:close/>
                <a:moveTo>
                  <a:pt x="3295350" y="521483"/>
                </a:moveTo>
                <a:lnTo>
                  <a:pt x="3295971" y="509629"/>
                </a:lnTo>
                <a:lnTo>
                  <a:pt x="3296492" y="509663"/>
                </a:lnTo>
                <a:lnTo>
                  <a:pt x="3296519" y="509151"/>
                </a:lnTo>
                <a:lnTo>
                  <a:pt x="3314395" y="510833"/>
                </a:lnTo>
                <a:cubicBezTo>
                  <a:pt x="3348274" y="511379"/>
                  <a:pt x="3381637" y="514468"/>
                  <a:pt x="3414258" y="520226"/>
                </a:cubicBezTo>
                <a:cubicBezTo>
                  <a:pt x="3420092" y="519792"/>
                  <a:pt x="3425665" y="520774"/>
                  <a:pt x="3431219" y="521820"/>
                </a:cubicBezTo>
                <a:lnTo>
                  <a:pt x="3431341" y="523010"/>
                </a:lnTo>
                <a:cubicBezTo>
                  <a:pt x="3806740" y="584557"/>
                  <a:pt x="4100739" y="875493"/>
                  <a:pt x="4153335" y="1241127"/>
                </a:cubicBezTo>
                <a:cubicBezTo>
                  <a:pt x="4153510" y="1241182"/>
                  <a:pt x="4153688" y="1241187"/>
                  <a:pt x="4153863" y="1241192"/>
                </a:cubicBezTo>
                <a:lnTo>
                  <a:pt x="4154429" y="1248124"/>
                </a:lnTo>
                <a:cubicBezTo>
                  <a:pt x="4159718" y="1279462"/>
                  <a:pt x="4162281" y="1311465"/>
                  <a:pt x="4162237" y="1343926"/>
                </a:cubicBezTo>
                <a:cubicBezTo>
                  <a:pt x="4163610" y="1349760"/>
                  <a:pt x="4163671" y="1355634"/>
                  <a:pt x="4163671" y="1361522"/>
                </a:cubicBezTo>
                <a:cubicBezTo>
                  <a:pt x="4163671" y="1365482"/>
                  <a:pt x="4163642" y="1369436"/>
                  <a:pt x="4163050" y="1373376"/>
                </a:cubicBezTo>
                <a:lnTo>
                  <a:pt x="4162528" y="1373341"/>
                </a:lnTo>
                <a:lnTo>
                  <a:pt x="4162501" y="1373854"/>
                </a:lnTo>
                <a:lnTo>
                  <a:pt x="4144594" y="1372169"/>
                </a:lnTo>
                <a:cubicBezTo>
                  <a:pt x="4110727" y="1371623"/>
                  <a:pt x="4077375" y="1368535"/>
                  <a:pt x="4044766" y="1362780"/>
                </a:cubicBezTo>
                <a:cubicBezTo>
                  <a:pt x="4038932" y="1363214"/>
                  <a:pt x="4033357" y="1362231"/>
                  <a:pt x="4027802" y="1361184"/>
                </a:cubicBezTo>
                <a:lnTo>
                  <a:pt x="4027681" y="1359994"/>
                </a:lnTo>
                <a:cubicBezTo>
                  <a:pt x="3652280" y="1298446"/>
                  <a:pt x="3358281" y="1007510"/>
                  <a:pt x="3305687" y="641878"/>
                </a:cubicBezTo>
                <a:cubicBezTo>
                  <a:pt x="3305511" y="641823"/>
                  <a:pt x="3305336" y="641818"/>
                  <a:pt x="3305158" y="641812"/>
                </a:cubicBezTo>
                <a:lnTo>
                  <a:pt x="3304595" y="634895"/>
                </a:lnTo>
                <a:cubicBezTo>
                  <a:pt x="3299303" y="603550"/>
                  <a:pt x="3296740" y="571542"/>
                  <a:pt x="3296784" y="539073"/>
                </a:cubicBezTo>
                <a:cubicBezTo>
                  <a:pt x="3295411" y="533241"/>
                  <a:pt x="3295350" y="527369"/>
                  <a:pt x="3295350" y="521483"/>
                </a:cubicBezTo>
                <a:close/>
                <a:moveTo>
                  <a:pt x="3295350" y="2279702"/>
                </a:moveTo>
                <a:lnTo>
                  <a:pt x="3295971" y="2267848"/>
                </a:lnTo>
                <a:lnTo>
                  <a:pt x="3296492" y="2267882"/>
                </a:lnTo>
                <a:lnTo>
                  <a:pt x="3296519" y="2267371"/>
                </a:lnTo>
                <a:lnTo>
                  <a:pt x="3314395" y="2269052"/>
                </a:lnTo>
                <a:cubicBezTo>
                  <a:pt x="3348274" y="2269598"/>
                  <a:pt x="3381637" y="2272687"/>
                  <a:pt x="3414258" y="2278445"/>
                </a:cubicBezTo>
                <a:cubicBezTo>
                  <a:pt x="3420092" y="2278011"/>
                  <a:pt x="3425665" y="2278993"/>
                  <a:pt x="3431219" y="2280040"/>
                </a:cubicBezTo>
                <a:lnTo>
                  <a:pt x="3431341" y="2281230"/>
                </a:lnTo>
                <a:cubicBezTo>
                  <a:pt x="3806740" y="2342777"/>
                  <a:pt x="4100739" y="2633713"/>
                  <a:pt x="4153335" y="2999346"/>
                </a:cubicBezTo>
                <a:cubicBezTo>
                  <a:pt x="4153510" y="2999401"/>
                  <a:pt x="4153688" y="2999406"/>
                  <a:pt x="4153863" y="2999411"/>
                </a:cubicBezTo>
                <a:lnTo>
                  <a:pt x="4154429" y="3006343"/>
                </a:lnTo>
                <a:lnTo>
                  <a:pt x="4161209" y="3089525"/>
                </a:lnTo>
                <a:lnTo>
                  <a:pt x="3910768" y="3089525"/>
                </a:lnTo>
                <a:lnTo>
                  <a:pt x="3891034" y="3084683"/>
                </a:lnTo>
                <a:cubicBezTo>
                  <a:pt x="3582552" y="2982764"/>
                  <a:pt x="3351706" y="2720025"/>
                  <a:pt x="3305687" y="2400097"/>
                </a:cubicBezTo>
                <a:cubicBezTo>
                  <a:pt x="3305511" y="2400042"/>
                  <a:pt x="3305336" y="2400037"/>
                  <a:pt x="3305158" y="2400032"/>
                </a:cubicBezTo>
                <a:lnTo>
                  <a:pt x="3304595" y="2393114"/>
                </a:lnTo>
                <a:cubicBezTo>
                  <a:pt x="3299303" y="2361770"/>
                  <a:pt x="3296740" y="2329761"/>
                  <a:pt x="3296784" y="2297292"/>
                </a:cubicBezTo>
                <a:cubicBezTo>
                  <a:pt x="3295411" y="2291461"/>
                  <a:pt x="3295350" y="2285589"/>
                  <a:pt x="3295350" y="2279702"/>
                </a:cubicBezTo>
                <a:close/>
                <a:moveTo>
                  <a:pt x="3295347" y="486299"/>
                </a:moveTo>
                <a:cubicBezTo>
                  <a:pt x="3295347" y="480458"/>
                  <a:pt x="3295409" y="474631"/>
                  <a:pt x="3296782" y="468842"/>
                </a:cubicBezTo>
                <a:cubicBezTo>
                  <a:pt x="3296738" y="436636"/>
                  <a:pt x="3299300" y="404884"/>
                  <a:pt x="3304590" y="373792"/>
                </a:cubicBezTo>
                <a:lnTo>
                  <a:pt x="3305155" y="366915"/>
                </a:lnTo>
                <a:cubicBezTo>
                  <a:pt x="3305332" y="366910"/>
                  <a:pt x="3305508" y="366905"/>
                  <a:pt x="3305684" y="366850"/>
                </a:cubicBezTo>
                <a:cubicBezTo>
                  <a:pt x="3319442" y="271960"/>
                  <a:pt x="3349717" y="182140"/>
                  <a:pt x="3393781" y="100280"/>
                </a:cubicBezTo>
                <a:lnTo>
                  <a:pt x="3459303" y="0"/>
                </a:lnTo>
                <a:lnTo>
                  <a:pt x="3635443" y="0"/>
                </a:lnTo>
                <a:lnTo>
                  <a:pt x="3564068" y="79433"/>
                </a:lnTo>
                <a:cubicBezTo>
                  <a:pt x="3506253" y="159050"/>
                  <a:pt x="3465125" y="250706"/>
                  <a:pt x="3445326" y="349642"/>
                </a:cubicBezTo>
                <a:cubicBezTo>
                  <a:pt x="3636807" y="309201"/>
                  <a:pt x="3800358" y="197965"/>
                  <a:pt x="3904544" y="45955"/>
                </a:cubicBezTo>
                <a:lnTo>
                  <a:pt x="3927798" y="0"/>
                </a:lnTo>
                <a:lnTo>
                  <a:pt x="4083290" y="0"/>
                </a:lnTo>
                <a:lnTo>
                  <a:pt x="4029061" y="99096"/>
                </a:lnTo>
                <a:cubicBezTo>
                  <a:pt x="3899579" y="299632"/>
                  <a:pt x="3683877" y="443705"/>
                  <a:pt x="3431338" y="484784"/>
                </a:cubicBezTo>
                <a:lnTo>
                  <a:pt x="3431217" y="485964"/>
                </a:lnTo>
                <a:cubicBezTo>
                  <a:pt x="3425661" y="487004"/>
                  <a:pt x="3420086" y="487979"/>
                  <a:pt x="3414252" y="487548"/>
                </a:cubicBezTo>
                <a:cubicBezTo>
                  <a:pt x="3381643" y="493257"/>
                  <a:pt x="3348292" y="496322"/>
                  <a:pt x="3314425" y="496864"/>
                </a:cubicBezTo>
                <a:lnTo>
                  <a:pt x="3296517" y="498535"/>
                </a:lnTo>
                <a:lnTo>
                  <a:pt x="3296490" y="498027"/>
                </a:lnTo>
                <a:lnTo>
                  <a:pt x="3295968" y="498061"/>
                </a:lnTo>
                <a:cubicBezTo>
                  <a:pt x="3295376" y="494151"/>
                  <a:pt x="3295347" y="490228"/>
                  <a:pt x="3295347" y="486299"/>
                </a:cubicBezTo>
                <a:close/>
                <a:moveTo>
                  <a:pt x="3295347" y="2244520"/>
                </a:moveTo>
                <a:cubicBezTo>
                  <a:pt x="3295347" y="2238678"/>
                  <a:pt x="3295409" y="2232850"/>
                  <a:pt x="3296782" y="2227062"/>
                </a:cubicBezTo>
                <a:cubicBezTo>
                  <a:pt x="3296738" y="2194855"/>
                  <a:pt x="3299300" y="2163105"/>
                  <a:pt x="3304590" y="2132012"/>
                </a:cubicBezTo>
                <a:lnTo>
                  <a:pt x="3305155" y="2125135"/>
                </a:lnTo>
                <a:cubicBezTo>
                  <a:pt x="3305332" y="2125130"/>
                  <a:pt x="3305508" y="2125125"/>
                  <a:pt x="3305684" y="2125070"/>
                </a:cubicBezTo>
                <a:cubicBezTo>
                  <a:pt x="3358279" y="1762307"/>
                  <a:pt x="3652278" y="1473657"/>
                  <a:pt x="4027678" y="1412593"/>
                </a:cubicBezTo>
                <a:lnTo>
                  <a:pt x="4027800" y="1411413"/>
                </a:lnTo>
                <a:cubicBezTo>
                  <a:pt x="4033353" y="1410375"/>
                  <a:pt x="4038927" y="1409399"/>
                  <a:pt x="4044760" y="1409831"/>
                </a:cubicBezTo>
                <a:cubicBezTo>
                  <a:pt x="4077382" y="1404118"/>
                  <a:pt x="4110744" y="1401053"/>
                  <a:pt x="4144624" y="1400511"/>
                </a:cubicBezTo>
                <a:lnTo>
                  <a:pt x="4162499" y="1398843"/>
                </a:lnTo>
                <a:lnTo>
                  <a:pt x="4162526" y="1399351"/>
                </a:lnTo>
                <a:lnTo>
                  <a:pt x="4163047" y="1399317"/>
                </a:lnTo>
                <a:lnTo>
                  <a:pt x="4163669" y="1411078"/>
                </a:lnTo>
                <a:cubicBezTo>
                  <a:pt x="4163669" y="1416918"/>
                  <a:pt x="4163608" y="1422743"/>
                  <a:pt x="4162235" y="1428529"/>
                </a:cubicBezTo>
                <a:cubicBezTo>
                  <a:pt x="4162279" y="1460743"/>
                  <a:pt x="4159715" y="1492501"/>
                  <a:pt x="4154424" y="1523599"/>
                </a:cubicBezTo>
                <a:lnTo>
                  <a:pt x="4153860" y="1530463"/>
                </a:lnTo>
                <a:cubicBezTo>
                  <a:pt x="4153683" y="1530468"/>
                  <a:pt x="4153507" y="1530472"/>
                  <a:pt x="4153332" y="1530527"/>
                </a:cubicBezTo>
                <a:cubicBezTo>
                  <a:pt x="4100737" y="1893288"/>
                  <a:pt x="3806738" y="2181939"/>
                  <a:pt x="3431338" y="2243004"/>
                </a:cubicBezTo>
                <a:lnTo>
                  <a:pt x="3431217" y="2244184"/>
                </a:lnTo>
                <a:cubicBezTo>
                  <a:pt x="3425661" y="2245223"/>
                  <a:pt x="3420086" y="2246198"/>
                  <a:pt x="3414252" y="2245767"/>
                </a:cubicBezTo>
                <a:cubicBezTo>
                  <a:pt x="3381643" y="2251477"/>
                  <a:pt x="3348292" y="2254542"/>
                  <a:pt x="3314425" y="2255084"/>
                </a:cubicBezTo>
                <a:lnTo>
                  <a:pt x="3296517" y="2256755"/>
                </a:lnTo>
                <a:lnTo>
                  <a:pt x="3296490" y="2256246"/>
                </a:lnTo>
                <a:lnTo>
                  <a:pt x="3295968" y="2256280"/>
                </a:lnTo>
                <a:cubicBezTo>
                  <a:pt x="3295376" y="2252372"/>
                  <a:pt x="3295347" y="2248449"/>
                  <a:pt x="3295347" y="2244520"/>
                </a:cubicBezTo>
                <a:close/>
                <a:moveTo>
                  <a:pt x="2555546" y="1223782"/>
                </a:moveTo>
                <a:cubicBezTo>
                  <a:pt x="2843426" y="1162499"/>
                  <a:pt x="3068177" y="939930"/>
                  <a:pt x="3123910" y="659222"/>
                </a:cubicBezTo>
                <a:cubicBezTo>
                  <a:pt x="2836029" y="720505"/>
                  <a:pt x="2611278" y="943074"/>
                  <a:pt x="2555546" y="1223782"/>
                </a:cubicBezTo>
                <a:close/>
                <a:moveTo>
                  <a:pt x="2555546" y="1547735"/>
                </a:moveTo>
                <a:cubicBezTo>
                  <a:pt x="2611279" y="1826239"/>
                  <a:pt x="2836029" y="2047060"/>
                  <a:pt x="3123910" y="2107862"/>
                </a:cubicBezTo>
                <a:cubicBezTo>
                  <a:pt x="3068178" y="1829358"/>
                  <a:pt x="2843426" y="1608537"/>
                  <a:pt x="2555546" y="1547735"/>
                </a:cubicBezTo>
                <a:close/>
                <a:moveTo>
                  <a:pt x="2555546" y="2982001"/>
                </a:moveTo>
                <a:cubicBezTo>
                  <a:pt x="2843426" y="2920718"/>
                  <a:pt x="3068177" y="2698150"/>
                  <a:pt x="3123910" y="2417442"/>
                </a:cubicBezTo>
                <a:cubicBezTo>
                  <a:pt x="2836029" y="2478725"/>
                  <a:pt x="2611278" y="2701294"/>
                  <a:pt x="2555546" y="2982001"/>
                </a:cubicBezTo>
                <a:close/>
                <a:moveTo>
                  <a:pt x="2485948" y="0"/>
                </a:moveTo>
                <a:lnTo>
                  <a:pt x="2641440" y="0"/>
                </a:lnTo>
                <a:lnTo>
                  <a:pt x="2664693" y="45955"/>
                </a:lnTo>
                <a:cubicBezTo>
                  <a:pt x="2768879" y="197965"/>
                  <a:pt x="2932430" y="309201"/>
                  <a:pt x="3123910" y="349642"/>
                </a:cubicBezTo>
                <a:cubicBezTo>
                  <a:pt x="3104112" y="250706"/>
                  <a:pt x="3062984" y="159050"/>
                  <a:pt x="3005167" y="79433"/>
                </a:cubicBezTo>
                <a:lnTo>
                  <a:pt x="2933794" y="0"/>
                </a:lnTo>
                <a:lnTo>
                  <a:pt x="3109934" y="0"/>
                </a:lnTo>
                <a:lnTo>
                  <a:pt x="3175456" y="100280"/>
                </a:lnTo>
                <a:cubicBezTo>
                  <a:pt x="3219520" y="182140"/>
                  <a:pt x="3249795" y="271960"/>
                  <a:pt x="3263553" y="366850"/>
                </a:cubicBezTo>
                <a:cubicBezTo>
                  <a:pt x="3263728" y="366905"/>
                  <a:pt x="3263905" y="366910"/>
                  <a:pt x="3264081" y="366915"/>
                </a:cubicBezTo>
                <a:lnTo>
                  <a:pt x="3264647" y="373792"/>
                </a:lnTo>
                <a:cubicBezTo>
                  <a:pt x="3269936" y="404884"/>
                  <a:pt x="3272499" y="436636"/>
                  <a:pt x="3272455" y="468842"/>
                </a:cubicBezTo>
                <a:cubicBezTo>
                  <a:pt x="3273828" y="474631"/>
                  <a:pt x="3273888" y="480458"/>
                  <a:pt x="3273888" y="486299"/>
                </a:cubicBezTo>
                <a:cubicBezTo>
                  <a:pt x="3273888" y="490228"/>
                  <a:pt x="3273860" y="494151"/>
                  <a:pt x="3273268" y="498061"/>
                </a:cubicBezTo>
                <a:lnTo>
                  <a:pt x="3272746" y="498027"/>
                </a:lnTo>
                <a:lnTo>
                  <a:pt x="3272719" y="498535"/>
                </a:lnTo>
                <a:lnTo>
                  <a:pt x="3254811" y="496864"/>
                </a:lnTo>
                <a:cubicBezTo>
                  <a:pt x="3220945" y="496322"/>
                  <a:pt x="3187593" y="493257"/>
                  <a:pt x="3154984" y="487548"/>
                </a:cubicBezTo>
                <a:cubicBezTo>
                  <a:pt x="3149150" y="487979"/>
                  <a:pt x="3143575" y="487004"/>
                  <a:pt x="3138020" y="485964"/>
                </a:cubicBezTo>
                <a:lnTo>
                  <a:pt x="3137899" y="484784"/>
                </a:lnTo>
                <a:cubicBezTo>
                  <a:pt x="2885360" y="443705"/>
                  <a:pt x="2669659" y="299632"/>
                  <a:pt x="2540177" y="99096"/>
                </a:cubicBezTo>
                <a:close/>
                <a:moveTo>
                  <a:pt x="2408030" y="3089525"/>
                </a:moveTo>
                <a:lnTo>
                  <a:pt x="2414810" y="3006343"/>
                </a:lnTo>
                <a:lnTo>
                  <a:pt x="2415375" y="2999411"/>
                </a:lnTo>
                <a:cubicBezTo>
                  <a:pt x="2415552" y="2999406"/>
                  <a:pt x="2415728" y="2999401"/>
                  <a:pt x="2415904" y="2999346"/>
                </a:cubicBezTo>
                <a:cubicBezTo>
                  <a:pt x="2468499" y="2633713"/>
                  <a:pt x="2762498" y="2342777"/>
                  <a:pt x="3137898" y="2281230"/>
                </a:cubicBezTo>
                <a:lnTo>
                  <a:pt x="3138020" y="2280040"/>
                </a:lnTo>
                <a:cubicBezTo>
                  <a:pt x="3143573" y="2278993"/>
                  <a:pt x="3149146" y="2278011"/>
                  <a:pt x="3154980" y="2278445"/>
                </a:cubicBezTo>
                <a:cubicBezTo>
                  <a:pt x="3187602" y="2272687"/>
                  <a:pt x="3220964" y="2269598"/>
                  <a:pt x="3254844" y="2269052"/>
                </a:cubicBezTo>
                <a:lnTo>
                  <a:pt x="3272719" y="2267371"/>
                </a:lnTo>
                <a:lnTo>
                  <a:pt x="3272746" y="2267882"/>
                </a:lnTo>
                <a:lnTo>
                  <a:pt x="3273267" y="2267848"/>
                </a:lnTo>
                <a:lnTo>
                  <a:pt x="3273888" y="2279702"/>
                </a:lnTo>
                <a:cubicBezTo>
                  <a:pt x="3273888" y="2285589"/>
                  <a:pt x="3273828" y="2291461"/>
                  <a:pt x="3272455" y="2297292"/>
                </a:cubicBezTo>
                <a:cubicBezTo>
                  <a:pt x="3272499" y="2329761"/>
                  <a:pt x="3269935" y="2361770"/>
                  <a:pt x="3264644" y="2393114"/>
                </a:cubicBezTo>
                <a:lnTo>
                  <a:pt x="3264080" y="2400032"/>
                </a:lnTo>
                <a:cubicBezTo>
                  <a:pt x="3263903" y="2400037"/>
                  <a:pt x="3263726" y="2400042"/>
                  <a:pt x="3263552" y="2400097"/>
                </a:cubicBezTo>
                <a:cubicBezTo>
                  <a:pt x="3217532" y="2720025"/>
                  <a:pt x="2986686" y="2982764"/>
                  <a:pt x="2678205" y="3084683"/>
                </a:cubicBezTo>
                <a:lnTo>
                  <a:pt x="2658472" y="3089525"/>
                </a:lnTo>
                <a:close/>
                <a:moveTo>
                  <a:pt x="2405567" y="1361522"/>
                </a:moveTo>
                <a:cubicBezTo>
                  <a:pt x="2405567" y="1355634"/>
                  <a:pt x="2405629" y="1349760"/>
                  <a:pt x="2407002" y="1343926"/>
                </a:cubicBezTo>
                <a:cubicBezTo>
                  <a:pt x="2406958" y="1311465"/>
                  <a:pt x="2409520" y="1279462"/>
                  <a:pt x="2414810" y="1248124"/>
                </a:cubicBezTo>
                <a:lnTo>
                  <a:pt x="2415375" y="1241192"/>
                </a:lnTo>
                <a:cubicBezTo>
                  <a:pt x="2415552" y="1241187"/>
                  <a:pt x="2415728" y="1241182"/>
                  <a:pt x="2415904" y="1241127"/>
                </a:cubicBezTo>
                <a:cubicBezTo>
                  <a:pt x="2468499" y="875493"/>
                  <a:pt x="2762498" y="584557"/>
                  <a:pt x="3137898" y="523010"/>
                </a:cubicBezTo>
                <a:lnTo>
                  <a:pt x="3138020" y="521820"/>
                </a:lnTo>
                <a:cubicBezTo>
                  <a:pt x="3143573" y="520774"/>
                  <a:pt x="3149146" y="519792"/>
                  <a:pt x="3154980" y="520226"/>
                </a:cubicBezTo>
                <a:cubicBezTo>
                  <a:pt x="3187602" y="514468"/>
                  <a:pt x="3220964" y="511379"/>
                  <a:pt x="3254844" y="510833"/>
                </a:cubicBezTo>
                <a:lnTo>
                  <a:pt x="3272719" y="509151"/>
                </a:lnTo>
                <a:lnTo>
                  <a:pt x="3272746" y="509663"/>
                </a:lnTo>
                <a:lnTo>
                  <a:pt x="3273267" y="509629"/>
                </a:lnTo>
                <a:lnTo>
                  <a:pt x="3273888" y="521483"/>
                </a:lnTo>
                <a:cubicBezTo>
                  <a:pt x="3273888" y="527369"/>
                  <a:pt x="3273828" y="533241"/>
                  <a:pt x="3272455" y="539073"/>
                </a:cubicBezTo>
                <a:cubicBezTo>
                  <a:pt x="3272499" y="571542"/>
                  <a:pt x="3269935" y="603550"/>
                  <a:pt x="3264644" y="634895"/>
                </a:cubicBezTo>
                <a:lnTo>
                  <a:pt x="3264080" y="641812"/>
                </a:lnTo>
                <a:cubicBezTo>
                  <a:pt x="3263903" y="641818"/>
                  <a:pt x="3263726" y="641823"/>
                  <a:pt x="3263552" y="641878"/>
                </a:cubicBezTo>
                <a:cubicBezTo>
                  <a:pt x="3210957" y="1007510"/>
                  <a:pt x="2916958" y="1298446"/>
                  <a:pt x="2541558" y="1359994"/>
                </a:cubicBezTo>
                <a:lnTo>
                  <a:pt x="2541437" y="1361184"/>
                </a:lnTo>
                <a:cubicBezTo>
                  <a:pt x="2535881" y="1362231"/>
                  <a:pt x="2530306" y="1363214"/>
                  <a:pt x="2524472" y="1362780"/>
                </a:cubicBezTo>
                <a:cubicBezTo>
                  <a:pt x="2491863" y="1368535"/>
                  <a:pt x="2458513" y="1371623"/>
                  <a:pt x="2424645" y="1372169"/>
                </a:cubicBezTo>
                <a:lnTo>
                  <a:pt x="2406737" y="1373854"/>
                </a:lnTo>
                <a:lnTo>
                  <a:pt x="2406710" y="1373341"/>
                </a:lnTo>
                <a:lnTo>
                  <a:pt x="2406188" y="1373376"/>
                </a:lnTo>
                <a:cubicBezTo>
                  <a:pt x="2405596" y="1369436"/>
                  <a:pt x="2405567" y="1365482"/>
                  <a:pt x="2405567" y="1361522"/>
                </a:cubicBezTo>
                <a:close/>
                <a:moveTo>
                  <a:pt x="2405567" y="1411078"/>
                </a:moveTo>
                <a:lnTo>
                  <a:pt x="2406189" y="1399317"/>
                </a:lnTo>
                <a:lnTo>
                  <a:pt x="2406710" y="1399351"/>
                </a:lnTo>
                <a:lnTo>
                  <a:pt x="2406737" y="1398843"/>
                </a:lnTo>
                <a:lnTo>
                  <a:pt x="2424613" y="1400511"/>
                </a:lnTo>
                <a:cubicBezTo>
                  <a:pt x="2458492" y="1401053"/>
                  <a:pt x="2491855" y="1404118"/>
                  <a:pt x="2524476" y="1409831"/>
                </a:cubicBezTo>
                <a:cubicBezTo>
                  <a:pt x="2530309" y="1409399"/>
                  <a:pt x="2535883" y="1410375"/>
                  <a:pt x="2541437" y="1411413"/>
                </a:cubicBezTo>
                <a:lnTo>
                  <a:pt x="2541559" y="1412593"/>
                </a:lnTo>
                <a:cubicBezTo>
                  <a:pt x="2916958" y="1473657"/>
                  <a:pt x="3210957" y="1762307"/>
                  <a:pt x="3263553" y="2125070"/>
                </a:cubicBezTo>
                <a:cubicBezTo>
                  <a:pt x="3263728" y="2125125"/>
                  <a:pt x="3263905" y="2125130"/>
                  <a:pt x="3264081" y="2125135"/>
                </a:cubicBezTo>
                <a:lnTo>
                  <a:pt x="3264647" y="2132012"/>
                </a:lnTo>
                <a:cubicBezTo>
                  <a:pt x="3269936" y="2163105"/>
                  <a:pt x="3272499" y="2194855"/>
                  <a:pt x="3272455" y="2227062"/>
                </a:cubicBezTo>
                <a:cubicBezTo>
                  <a:pt x="3273828" y="2232850"/>
                  <a:pt x="3273888" y="2238678"/>
                  <a:pt x="3273888" y="2244520"/>
                </a:cubicBezTo>
                <a:cubicBezTo>
                  <a:pt x="3273888" y="2248449"/>
                  <a:pt x="3273860" y="2252372"/>
                  <a:pt x="3273268" y="2256280"/>
                </a:cubicBezTo>
                <a:lnTo>
                  <a:pt x="3272746" y="2256246"/>
                </a:lnTo>
                <a:lnTo>
                  <a:pt x="3272719" y="2256755"/>
                </a:lnTo>
                <a:lnTo>
                  <a:pt x="3254811" y="2255084"/>
                </a:lnTo>
                <a:cubicBezTo>
                  <a:pt x="3220945" y="2254542"/>
                  <a:pt x="3187593" y="2251477"/>
                  <a:pt x="3154984" y="2245767"/>
                </a:cubicBezTo>
                <a:cubicBezTo>
                  <a:pt x="3149150" y="2246198"/>
                  <a:pt x="3143575" y="2245223"/>
                  <a:pt x="3138020" y="2244184"/>
                </a:cubicBezTo>
                <a:lnTo>
                  <a:pt x="3137899" y="2243004"/>
                </a:lnTo>
                <a:cubicBezTo>
                  <a:pt x="2762498" y="2181939"/>
                  <a:pt x="2468499" y="1893288"/>
                  <a:pt x="2415905" y="1530527"/>
                </a:cubicBezTo>
                <a:cubicBezTo>
                  <a:pt x="2415730" y="1530472"/>
                  <a:pt x="2415554" y="1530468"/>
                  <a:pt x="2415376" y="1530463"/>
                </a:cubicBezTo>
                <a:lnTo>
                  <a:pt x="2414813" y="1523599"/>
                </a:lnTo>
                <a:cubicBezTo>
                  <a:pt x="2409521" y="1492501"/>
                  <a:pt x="2406958" y="1460743"/>
                  <a:pt x="2407002" y="1428529"/>
                </a:cubicBezTo>
                <a:cubicBezTo>
                  <a:pt x="2405629" y="1422743"/>
                  <a:pt x="2405567" y="1416918"/>
                  <a:pt x="2405567" y="1411078"/>
                </a:cubicBezTo>
                <a:close/>
                <a:moveTo>
                  <a:pt x="1675142" y="659222"/>
                </a:moveTo>
                <a:cubicBezTo>
                  <a:pt x="1730875" y="939930"/>
                  <a:pt x="1955626" y="1162499"/>
                  <a:pt x="2243506" y="1223782"/>
                </a:cubicBezTo>
                <a:cubicBezTo>
                  <a:pt x="2187774" y="943074"/>
                  <a:pt x="1963023" y="720505"/>
                  <a:pt x="1675142" y="659222"/>
                </a:cubicBezTo>
                <a:close/>
                <a:moveTo>
                  <a:pt x="1675142" y="2417442"/>
                </a:moveTo>
                <a:cubicBezTo>
                  <a:pt x="1730875" y="2698150"/>
                  <a:pt x="1955626" y="2920718"/>
                  <a:pt x="2243506" y="2982001"/>
                </a:cubicBezTo>
                <a:cubicBezTo>
                  <a:pt x="2187774" y="2701294"/>
                  <a:pt x="1963023" y="2478725"/>
                  <a:pt x="1675142" y="2417442"/>
                </a:cubicBezTo>
                <a:close/>
                <a:moveTo>
                  <a:pt x="1675140" y="2107862"/>
                </a:moveTo>
                <a:cubicBezTo>
                  <a:pt x="1963020" y="2047060"/>
                  <a:pt x="2187772" y="1826239"/>
                  <a:pt x="2243504" y="1547735"/>
                </a:cubicBezTo>
                <a:cubicBezTo>
                  <a:pt x="1955623" y="1608537"/>
                  <a:pt x="1730872" y="1829358"/>
                  <a:pt x="1675140" y="2107862"/>
                </a:cubicBezTo>
                <a:close/>
                <a:moveTo>
                  <a:pt x="1525164" y="521483"/>
                </a:moveTo>
                <a:lnTo>
                  <a:pt x="1525785" y="509629"/>
                </a:lnTo>
                <a:lnTo>
                  <a:pt x="1526306" y="509663"/>
                </a:lnTo>
                <a:lnTo>
                  <a:pt x="1526333" y="509151"/>
                </a:lnTo>
                <a:lnTo>
                  <a:pt x="1544208" y="510833"/>
                </a:lnTo>
                <a:cubicBezTo>
                  <a:pt x="1578088" y="511379"/>
                  <a:pt x="1611450" y="514468"/>
                  <a:pt x="1644072" y="520226"/>
                </a:cubicBezTo>
                <a:cubicBezTo>
                  <a:pt x="1649905" y="519792"/>
                  <a:pt x="1655479" y="520774"/>
                  <a:pt x="1661032" y="521820"/>
                </a:cubicBezTo>
                <a:lnTo>
                  <a:pt x="1661154" y="523010"/>
                </a:lnTo>
                <a:cubicBezTo>
                  <a:pt x="2036554" y="584557"/>
                  <a:pt x="2330554" y="875493"/>
                  <a:pt x="2383148" y="1241127"/>
                </a:cubicBezTo>
                <a:cubicBezTo>
                  <a:pt x="2383324" y="1241182"/>
                  <a:pt x="2383501" y="1241187"/>
                  <a:pt x="2383678" y="1241192"/>
                </a:cubicBezTo>
                <a:lnTo>
                  <a:pt x="2384242" y="1248124"/>
                </a:lnTo>
                <a:cubicBezTo>
                  <a:pt x="2389533" y="1279462"/>
                  <a:pt x="2392095" y="1311465"/>
                  <a:pt x="2392051" y="1343926"/>
                </a:cubicBezTo>
                <a:cubicBezTo>
                  <a:pt x="2393423" y="1349760"/>
                  <a:pt x="2393485" y="1355634"/>
                  <a:pt x="2393485" y="1361522"/>
                </a:cubicBezTo>
                <a:cubicBezTo>
                  <a:pt x="2393485" y="1365482"/>
                  <a:pt x="2393457" y="1369436"/>
                  <a:pt x="2392864" y="1373376"/>
                </a:cubicBezTo>
                <a:lnTo>
                  <a:pt x="2392342" y="1373341"/>
                </a:lnTo>
                <a:lnTo>
                  <a:pt x="2392315" y="1373854"/>
                </a:lnTo>
                <a:lnTo>
                  <a:pt x="2374407" y="1372169"/>
                </a:lnTo>
                <a:cubicBezTo>
                  <a:pt x="2340540" y="1371623"/>
                  <a:pt x="2307190" y="1368535"/>
                  <a:pt x="2274580" y="1362780"/>
                </a:cubicBezTo>
                <a:cubicBezTo>
                  <a:pt x="2268746" y="1363214"/>
                  <a:pt x="2263171" y="1362231"/>
                  <a:pt x="2257615" y="1361184"/>
                </a:cubicBezTo>
                <a:lnTo>
                  <a:pt x="2257494" y="1359994"/>
                </a:lnTo>
                <a:cubicBezTo>
                  <a:pt x="1882094" y="1298446"/>
                  <a:pt x="1588095" y="1007510"/>
                  <a:pt x="1535500" y="641878"/>
                </a:cubicBezTo>
                <a:cubicBezTo>
                  <a:pt x="1535326" y="641823"/>
                  <a:pt x="1535149" y="641818"/>
                  <a:pt x="1534972" y="641812"/>
                </a:cubicBezTo>
                <a:lnTo>
                  <a:pt x="1534408" y="634895"/>
                </a:lnTo>
                <a:cubicBezTo>
                  <a:pt x="1529117" y="603550"/>
                  <a:pt x="1526553" y="571542"/>
                  <a:pt x="1526597" y="539073"/>
                </a:cubicBezTo>
                <a:cubicBezTo>
                  <a:pt x="1525224" y="533241"/>
                  <a:pt x="1525164" y="527369"/>
                  <a:pt x="1525164" y="521483"/>
                </a:cubicBezTo>
                <a:close/>
                <a:moveTo>
                  <a:pt x="1525164" y="2279702"/>
                </a:moveTo>
                <a:lnTo>
                  <a:pt x="1525785" y="2267848"/>
                </a:lnTo>
                <a:lnTo>
                  <a:pt x="1526306" y="2267882"/>
                </a:lnTo>
                <a:lnTo>
                  <a:pt x="1526333" y="2267371"/>
                </a:lnTo>
                <a:lnTo>
                  <a:pt x="1544208" y="2269052"/>
                </a:lnTo>
                <a:cubicBezTo>
                  <a:pt x="1578088" y="2269598"/>
                  <a:pt x="1611450" y="2272687"/>
                  <a:pt x="1644072" y="2278445"/>
                </a:cubicBezTo>
                <a:cubicBezTo>
                  <a:pt x="1649905" y="2278011"/>
                  <a:pt x="1655479" y="2278993"/>
                  <a:pt x="1661032" y="2280040"/>
                </a:cubicBezTo>
                <a:lnTo>
                  <a:pt x="1661154" y="2281230"/>
                </a:lnTo>
                <a:cubicBezTo>
                  <a:pt x="2036554" y="2342777"/>
                  <a:pt x="2330554" y="2633713"/>
                  <a:pt x="2383148" y="2999346"/>
                </a:cubicBezTo>
                <a:cubicBezTo>
                  <a:pt x="2383324" y="2999401"/>
                  <a:pt x="2383501" y="2999406"/>
                  <a:pt x="2383678" y="2999411"/>
                </a:cubicBezTo>
                <a:lnTo>
                  <a:pt x="2384242" y="3006343"/>
                </a:lnTo>
                <a:lnTo>
                  <a:pt x="2391022" y="3089525"/>
                </a:lnTo>
                <a:lnTo>
                  <a:pt x="2140581" y="3089525"/>
                </a:lnTo>
                <a:lnTo>
                  <a:pt x="2120847" y="3084683"/>
                </a:lnTo>
                <a:cubicBezTo>
                  <a:pt x="1812366" y="2982764"/>
                  <a:pt x="1581520" y="2720025"/>
                  <a:pt x="1535500" y="2400097"/>
                </a:cubicBezTo>
                <a:cubicBezTo>
                  <a:pt x="1535326" y="2400042"/>
                  <a:pt x="1535149" y="2400037"/>
                  <a:pt x="1534972" y="2400032"/>
                </a:cubicBezTo>
                <a:lnTo>
                  <a:pt x="1534408" y="2393114"/>
                </a:lnTo>
                <a:cubicBezTo>
                  <a:pt x="1529117" y="2361770"/>
                  <a:pt x="1526553" y="2329761"/>
                  <a:pt x="1526597" y="2297292"/>
                </a:cubicBezTo>
                <a:cubicBezTo>
                  <a:pt x="1525224" y="2291461"/>
                  <a:pt x="1525164" y="2285589"/>
                  <a:pt x="1525164" y="2279702"/>
                </a:cubicBezTo>
                <a:close/>
                <a:moveTo>
                  <a:pt x="1525162" y="486299"/>
                </a:moveTo>
                <a:cubicBezTo>
                  <a:pt x="1525162" y="480458"/>
                  <a:pt x="1525222" y="474631"/>
                  <a:pt x="1526595" y="468842"/>
                </a:cubicBezTo>
                <a:cubicBezTo>
                  <a:pt x="1526551" y="436636"/>
                  <a:pt x="1529114" y="404884"/>
                  <a:pt x="1534403" y="373792"/>
                </a:cubicBezTo>
                <a:lnTo>
                  <a:pt x="1534969" y="366915"/>
                </a:lnTo>
                <a:cubicBezTo>
                  <a:pt x="1535145" y="366910"/>
                  <a:pt x="1535323" y="366905"/>
                  <a:pt x="1535497" y="366850"/>
                </a:cubicBezTo>
                <a:cubicBezTo>
                  <a:pt x="1549256" y="271960"/>
                  <a:pt x="1579531" y="182140"/>
                  <a:pt x="1623594" y="100280"/>
                </a:cubicBezTo>
                <a:lnTo>
                  <a:pt x="1689117" y="0"/>
                </a:lnTo>
                <a:lnTo>
                  <a:pt x="1865257" y="0"/>
                </a:lnTo>
                <a:lnTo>
                  <a:pt x="1793882" y="79433"/>
                </a:lnTo>
                <a:cubicBezTo>
                  <a:pt x="1736067" y="159050"/>
                  <a:pt x="1694939" y="250706"/>
                  <a:pt x="1675140" y="349642"/>
                </a:cubicBezTo>
                <a:cubicBezTo>
                  <a:pt x="1866621" y="309201"/>
                  <a:pt x="2030172" y="197965"/>
                  <a:pt x="2134358" y="45955"/>
                </a:cubicBezTo>
                <a:lnTo>
                  <a:pt x="2157611" y="0"/>
                </a:lnTo>
                <a:lnTo>
                  <a:pt x="2313103" y="0"/>
                </a:lnTo>
                <a:lnTo>
                  <a:pt x="2258874" y="99096"/>
                </a:lnTo>
                <a:cubicBezTo>
                  <a:pt x="2129392" y="299632"/>
                  <a:pt x="1913691" y="443705"/>
                  <a:pt x="1661151" y="484784"/>
                </a:cubicBezTo>
                <a:lnTo>
                  <a:pt x="1661030" y="485964"/>
                </a:lnTo>
                <a:cubicBezTo>
                  <a:pt x="1655475" y="487004"/>
                  <a:pt x="1649900" y="487979"/>
                  <a:pt x="1644066" y="487548"/>
                </a:cubicBezTo>
                <a:cubicBezTo>
                  <a:pt x="1611457" y="493257"/>
                  <a:pt x="1578105" y="496322"/>
                  <a:pt x="1544239" y="496864"/>
                </a:cubicBezTo>
                <a:lnTo>
                  <a:pt x="1526331" y="498535"/>
                </a:lnTo>
                <a:lnTo>
                  <a:pt x="1526304" y="498027"/>
                </a:lnTo>
                <a:lnTo>
                  <a:pt x="1525782" y="498061"/>
                </a:lnTo>
                <a:cubicBezTo>
                  <a:pt x="1525190" y="494151"/>
                  <a:pt x="1525162" y="490228"/>
                  <a:pt x="1525162" y="486299"/>
                </a:cubicBezTo>
                <a:close/>
                <a:moveTo>
                  <a:pt x="1525161" y="2244520"/>
                </a:moveTo>
                <a:cubicBezTo>
                  <a:pt x="1525161" y="2238678"/>
                  <a:pt x="1525222" y="2232850"/>
                  <a:pt x="1526595" y="2227062"/>
                </a:cubicBezTo>
                <a:cubicBezTo>
                  <a:pt x="1526551" y="2194855"/>
                  <a:pt x="1529114" y="2163105"/>
                  <a:pt x="1534403" y="2132012"/>
                </a:cubicBezTo>
                <a:lnTo>
                  <a:pt x="1534969" y="2125135"/>
                </a:lnTo>
                <a:cubicBezTo>
                  <a:pt x="1535145" y="2125130"/>
                  <a:pt x="1535322" y="2125125"/>
                  <a:pt x="1535497" y="2125070"/>
                </a:cubicBezTo>
                <a:cubicBezTo>
                  <a:pt x="1588092" y="1762307"/>
                  <a:pt x="1882092" y="1473657"/>
                  <a:pt x="2257491" y="1412593"/>
                </a:cubicBezTo>
                <a:lnTo>
                  <a:pt x="2257613" y="1411413"/>
                </a:lnTo>
                <a:cubicBezTo>
                  <a:pt x="2263167" y="1410375"/>
                  <a:pt x="2268741" y="1409399"/>
                  <a:pt x="2274574" y="1409831"/>
                </a:cubicBezTo>
                <a:cubicBezTo>
                  <a:pt x="2307195" y="1404118"/>
                  <a:pt x="2340559" y="1401053"/>
                  <a:pt x="2374437" y="1400511"/>
                </a:cubicBezTo>
                <a:lnTo>
                  <a:pt x="2392313" y="1398843"/>
                </a:lnTo>
                <a:lnTo>
                  <a:pt x="2392341" y="1399351"/>
                </a:lnTo>
                <a:lnTo>
                  <a:pt x="2392861" y="1399317"/>
                </a:lnTo>
                <a:lnTo>
                  <a:pt x="2393483" y="1411078"/>
                </a:lnTo>
                <a:cubicBezTo>
                  <a:pt x="2393483" y="1416918"/>
                  <a:pt x="2393421" y="1422743"/>
                  <a:pt x="2392048" y="1428529"/>
                </a:cubicBezTo>
                <a:cubicBezTo>
                  <a:pt x="2392092" y="1460743"/>
                  <a:pt x="2389530" y="1492501"/>
                  <a:pt x="2384237" y="1523599"/>
                </a:cubicBezTo>
                <a:lnTo>
                  <a:pt x="2383674" y="1530463"/>
                </a:lnTo>
                <a:cubicBezTo>
                  <a:pt x="2383497" y="1530468"/>
                  <a:pt x="2383321" y="1530472"/>
                  <a:pt x="2383145" y="1530527"/>
                </a:cubicBezTo>
                <a:cubicBezTo>
                  <a:pt x="2330551" y="1893288"/>
                  <a:pt x="2036552" y="2181939"/>
                  <a:pt x="1661151" y="2243004"/>
                </a:cubicBezTo>
                <a:lnTo>
                  <a:pt x="1661030" y="2244184"/>
                </a:lnTo>
                <a:cubicBezTo>
                  <a:pt x="1655475" y="2245223"/>
                  <a:pt x="1649900" y="2246198"/>
                  <a:pt x="1644066" y="2245767"/>
                </a:cubicBezTo>
                <a:cubicBezTo>
                  <a:pt x="1611457" y="2251477"/>
                  <a:pt x="1578105" y="2254542"/>
                  <a:pt x="1544238" y="2255084"/>
                </a:cubicBezTo>
                <a:lnTo>
                  <a:pt x="1526331" y="2256755"/>
                </a:lnTo>
                <a:lnTo>
                  <a:pt x="1526304" y="2256246"/>
                </a:lnTo>
                <a:lnTo>
                  <a:pt x="1525782" y="2256280"/>
                </a:lnTo>
                <a:cubicBezTo>
                  <a:pt x="1525190" y="2252372"/>
                  <a:pt x="1525161" y="2248449"/>
                  <a:pt x="1525161" y="2244520"/>
                </a:cubicBezTo>
                <a:close/>
                <a:moveTo>
                  <a:pt x="785360" y="1223782"/>
                </a:moveTo>
                <a:cubicBezTo>
                  <a:pt x="1073241" y="1162499"/>
                  <a:pt x="1297991" y="939930"/>
                  <a:pt x="1353724" y="659222"/>
                </a:cubicBezTo>
                <a:cubicBezTo>
                  <a:pt x="1065844" y="720505"/>
                  <a:pt x="841092" y="943074"/>
                  <a:pt x="785360" y="1223782"/>
                </a:cubicBezTo>
                <a:close/>
                <a:moveTo>
                  <a:pt x="785360" y="1547735"/>
                </a:moveTo>
                <a:cubicBezTo>
                  <a:pt x="841093" y="1826239"/>
                  <a:pt x="1065843" y="2047060"/>
                  <a:pt x="1353724" y="2107862"/>
                </a:cubicBezTo>
                <a:cubicBezTo>
                  <a:pt x="1297992" y="1829358"/>
                  <a:pt x="1073241" y="1608537"/>
                  <a:pt x="785360" y="1547735"/>
                </a:cubicBezTo>
                <a:close/>
                <a:moveTo>
                  <a:pt x="785360" y="2982001"/>
                </a:moveTo>
                <a:cubicBezTo>
                  <a:pt x="1073241" y="2920718"/>
                  <a:pt x="1297991" y="2698150"/>
                  <a:pt x="1353724" y="2417442"/>
                </a:cubicBezTo>
                <a:cubicBezTo>
                  <a:pt x="1065843" y="2478725"/>
                  <a:pt x="841092" y="2701294"/>
                  <a:pt x="785360" y="2982001"/>
                </a:cubicBezTo>
                <a:close/>
                <a:moveTo>
                  <a:pt x="715762" y="0"/>
                </a:moveTo>
                <a:lnTo>
                  <a:pt x="871255" y="0"/>
                </a:lnTo>
                <a:lnTo>
                  <a:pt x="894508" y="45955"/>
                </a:lnTo>
                <a:cubicBezTo>
                  <a:pt x="998693" y="197966"/>
                  <a:pt x="1162244" y="309201"/>
                  <a:pt x="1353724" y="349642"/>
                </a:cubicBezTo>
                <a:cubicBezTo>
                  <a:pt x="1333926" y="250706"/>
                  <a:pt x="1292798" y="159050"/>
                  <a:pt x="1234983" y="79433"/>
                </a:cubicBezTo>
                <a:lnTo>
                  <a:pt x="1163608" y="0"/>
                </a:lnTo>
                <a:lnTo>
                  <a:pt x="1339748" y="0"/>
                </a:lnTo>
                <a:lnTo>
                  <a:pt x="1405271" y="100280"/>
                </a:lnTo>
                <a:cubicBezTo>
                  <a:pt x="1449334" y="182140"/>
                  <a:pt x="1479609" y="271960"/>
                  <a:pt x="1493366" y="366850"/>
                </a:cubicBezTo>
                <a:cubicBezTo>
                  <a:pt x="1493542" y="366905"/>
                  <a:pt x="1493719" y="366910"/>
                  <a:pt x="1493895" y="366914"/>
                </a:cubicBezTo>
                <a:lnTo>
                  <a:pt x="1494460" y="373792"/>
                </a:lnTo>
                <a:cubicBezTo>
                  <a:pt x="1499750" y="404884"/>
                  <a:pt x="1502312" y="436636"/>
                  <a:pt x="1502268" y="468842"/>
                </a:cubicBezTo>
                <a:cubicBezTo>
                  <a:pt x="1503641" y="474631"/>
                  <a:pt x="1503703" y="480458"/>
                  <a:pt x="1503703" y="486299"/>
                </a:cubicBezTo>
                <a:cubicBezTo>
                  <a:pt x="1503703" y="490229"/>
                  <a:pt x="1503674" y="494151"/>
                  <a:pt x="1503082" y="498061"/>
                </a:cubicBezTo>
                <a:lnTo>
                  <a:pt x="1502560" y="498027"/>
                </a:lnTo>
                <a:lnTo>
                  <a:pt x="1502533" y="498535"/>
                </a:lnTo>
                <a:lnTo>
                  <a:pt x="1484625" y="496864"/>
                </a:lnTo>
                <a:cubicBezTo>
                  <a:pt x="1450758" y="496322"/>
                  <a:pt x="1417408" y="493257"/>
                  <a:pt x="1384798" y="487548"/>
                </a:cubicBezTo>
                <a:cubicBezTo>
                  <a:pt x="1378964" y="487979"/>
                  <a:pt x="1373389" y="487004"/>
                  <a:pt x="1367833" y="485964"/>
                </a:cubicBezTo>
                <a:lnTo>
                  <a:pt x="1367712" y="484784"/>
                </a:lnTo>
                <a:cubicBezTo>
                  <a:pt x="1115174" y="443705"/>
                  <a:pt x="899474" y="299632"/>
                  <a:pt x="769992" y="99096"/>
                </a:cubicBezTo>
                <a:close/>
                <a:moveTo>
                  <a:pt x="637843" y="3089525"/>
                </a:moveTo>
                <a:lnTo>
                  <a:pt x="644623" y="3006343"/>
                </a:lnTo>
                <a:lnTo>
                  <a:pt x="645189" y="2999411"/>
                </a:lnTo>
                <a:cubicBezTo>
                  <a:pt x="645364" y="2999406"/>
                  <a:pt x="645542" y="2999401"/>
                  <a:pt x="645717" y="2999346"/>
                </a:cubicBezTo>
                <a:cubicBezTo>
                  <a:pt x="698313" y="2633713"/>
                  <a:pt x="992312" y="2342777"/>
                  <a:pt x="1367711" y="2281230"/>
                </a:cubicBezTo>
                <a:lnTo>
                  <a:pt x="1367833" y="2280040"/>
                </a:lnTo>
                <a:cubicBezTo>
                  <a:pt x="1373387" y="2278993"/>
                  <a:pt x="1378961" y="2278011"/>
                  <a:pt x="1384794" y="2278445"/>
                </a:cubicBezTo>
                <a:cubicBezTo>
                  <a:pt x="1417415" y="2272687"/>
                  <a:pt x="1450779" y="2269598"/>
                  <a:pt x="1484657" y="2269052"/>
                </a:cubicBezTo>
                <a:lnTo>
                  <a:pt x="1502533" y="2267371"/>
                </a:lnTo>
                <a:lnTo>
                  <a:pt x="1502560" y="2267882"/>
                </a:lnTo>
                <a:lnTo>
                  <a:pt x="1503081" y="2267848"/>
                </a:lnTo>
                <a:lnTo>
                  <a:pt x="1503703" y="2279702"/>
                </a:lnTo>
                <a:cubicBezTo>
                  <a:pt x="1503703" y="2285589"/>
                  <a:pt x="1503641" y="2291461"/>
                  <a:pt x="1502268" y="2297292"/>
                </a:cubicBezTo>
                <a:cubicBezTo>
                  <a:pt x="1502312" y="2329761"/>
                  <a:pt x="1499749" y="2361770"/>
                  <a:pt x="1494457" y="2393114"/>
                </a:cubicBezTo>
                <a:lnTo>
                  <a:pt x="1493894" y="2400032"/>
                </a:lnTo>
                <a:cubicBezTo>
                  <a:pt x="1493716" y="2400037"/>
                  <a:pt x="1493541" y="2400042"/>
                  <a:pt x="1493365" y="2400097"/>
                </a:cubicBezTo>
                <a:cubicBezTo>
                  <a:pt x="1447346" y="2720025"/>
                  <a:pt x="1216500" y="2982764"/>
                  <a:pt x="908018" y="3084683"/>
                </a:cubicBezTo>
                <a:lnTo>
                  <a:pt x="888285" y="3089525"/>
                </a:lnTo>
                <a:close/>
                <a:moveTo>
                  <a:pt x="635382" y="1361522"/>
                </a:moveTo>
                <a:cubicBezTo>
                  <a:pt x="635382" y="1355634"/>
                  <a:pt x="635442" y="1349760"/>
                  <a:pt x="636815" y="1343926"/>
                </a:cubicBezTo>
                <a:cubicBezTo>
                  <a:pt x="636771" y="1311465"/>
                  <a:pt x="639334" y="1279462"/>
                  <a:pt x="644623" y="1248124"/>
                </a:cubicBezTo>
                <a:lnTo>
                  <a:pt x="645189" y="1241192"/>
                </a:lnTo>
                <a:cubicBezTo>
                  <a:pt x="645365" y="1241187"/>
                  <a:pt x="645543" y="1241182"/>
                  <a:pt x="645717" y="1241127"/>
                </a:cubicBezTo>
                <a:cubicBezTo>
                  <a:pt x="698313" y="875493"/>
                  <a:pt x="992312" y="584557"/>
                  <a:pt x="1367711" y="523010"/>
                </a:cubicBezTo>
                <a:lnTo>
                  <a:pt x="1367833" y="521820"/>
                </a:lnTo>
                <a:cubicBezTo>
                  <a:pt x="1373387" y="520774"/>
                  <a:pt x="1378961" y="519792"/>
                  <a:pt x="1384794" y="520226"/>
                </a:cubicBezTo>
                <a:cubicBezTo>
                  <a:pt x="1417415" y="514468"/>
                  <a:pt x="1450779" y="511379"/>
                  <a:pt x="1484657" y="510833"/>
                </a:cubicBezTo>
                <a:lnTo>
                  <a:pt x="1502533" y="509151"/>
                </a:lnTo>
                <a:lnTo>
                  <a:pt x="1502560" y="509663"/>
                </a:lnTo>
                <a:lnTo>
                  <a:pt x="1503081" y="509629"/>
                </a:lnTo>
                <a:lnTo>
                  <a:pt x="1503703" y="521483"/>
                </a:lnTo>
                <a:cubicBezTo>
                  <a:pt x="1503703" y="527369"/>
                  <a:pt x="1503641" y="533241"/>
                  <a:pt x="1502268" y="539073"/>
                </a:cubicBezTo>
                <a:cubicBezTo>
                  <a:pt x="1502312" y="571542"/>
                  <a:pt x="1499749" y="603550"/>
                  <a:pt x="1494457" y="634895"/>
                </a:cubicBezTo>
                <a:lnTo>
                  <a:pt x="1493894" y="641812"/>
                </a:lnTo>
                <a:cubicBezTo>
                  <a:pt x="1493716" y="641818"/>
                  <a:pt x="1493541" y="641823"/>
                  <a:pt x="1493365" y="641878"/>
                </a:cubicBezTo>
                <a:cubicBezTo>
                  <a:pt x="1440771" y="1007510"/>
                  <a:pt x="1146772" y="1298446"/>
                  <a:pt x="771371" y="1359994"/>
                </a:cubicBezTo>
                <a:lnTo>
                  <a:pt x="771250" y="1361184"/>
                </a:lnTo>
                <a:cubicBezTo>
                  <a:pt x="765695" y="1362231"/>
                  <a:pt x="760120" y="1363214"/>
                  <a:pt x="754286" y="1362780"/>
                </a:cubicBezTo>
                <a:cubicBezTo>
                  <a:pt x="721677" y="1368535"/>
                  <a:pt x="688326" y="1371623"/>
                  <a:pt x="654458" y="1372169"/>
                </a:cubicBezTo>
                <a:lnTo>
                  <a:pt x="636551" y="1373854"/>
                </a:lnTo>
                <a:lnTo>
                  <a:pt x="636524" y="1373341"/>
                </a:lnTo>
                <a:lnTo>
                  <a:pt x="636002" y="1373376"/>
                </a:lnTo>
                <a:cubicBezTo>
                  <a:pt x="635410" y="1369436"/>
                  <a:pt x="635382" y="1365482"/>
                  <a:pt x="635382" y="1361522"/>
                </a:cubicBezTo>
                <a:close/>
                <a:moveTo>
                  <a:pt x="635382" y="1411078"/>
                </a:moveTo>
                <a:lnTo>
                  <a:pt x="636003" y="1399317"/>
                </a:lnTo>
                <a:lnTo>
                  <a:pt x="636524" y="1399351"/>
                </a:lnTo>
                <a:lnTo>
                  <a:pt x="636551" y="1398843"/>
                </a:lnTo>
                <a:lnTo>
                  <a:pt x="654426" y="1400511"/>
                </a:lnTo>
                <a:cubicBezTo>
                  <a:pt x="688306" y="1401053"/>
                  <a:pt x="721668" y="1404118"/>
                  <a:pt x="754290" y="1409831"/>
                </a:cubicBezTo>
                <a:cubicBezTo>
                  <a:pt x="760124" y="1409399"/>
                  <a:pt x="765697" y="1410375"/>
                  <a:pt x="771250" y="1411413"/>
                </a:cubicBezTo>
                <a:lnTo>
                  <a:pt x="771372" y="1412593"/>
                </a:lnTo>
                <a:cubicBezTo>
                  <a:pt x="1146772" y="1473657"/>
                  <a:pt x="1440771" y="1762307"/>
                  <a:pt x="1493366" y="2125070"/>
                </a:cubicBezTo>
                <a:cubicBezTo>
                  <a:pt x="1493542" y="2125125"/>
                  <a:pt x="1493718" y="2125130"/>
                  <a:pt x="1493895" y="2125135"/>
                </a:cubicBezTo>
                <a:lnTo>
                  <a:pt x="1494460" y="2132012"/>
                </a:lnTo>
                <a:cubicBezTo>
                  <a:pt x="1499750" y="2163105"/>
                  <a:pt x="1502312" y="2194855"/>
                  <a:pt x="1502268" y="2227062"/>
                </a:cubicBezTo>
                <a:cubicBezTo>
                  <a:pt x="1503641" y="2232850"/>
                  <a:pt x="1503703" y="2238678"/>
                  <a:pt x="1503703" y="2244520"/>
                </a:cubicBezTo>
                <a:cubicBezTo>
                  <a:pt x="1503703" y="2248449"/>
                  <a:pt x="1503674" y="2252372"/>
                  <a:pt x="1503082" y="2256280"/>
                </a:cubicBezTo>
                <a:lnTo>
                  <a:pt x="1502560" y="2256246"/>
                </a:lnTo>
                <a:lnTo>
                  <a:pt x="1502533" y="2256755"/>
                </a:lnTo>
                <a:lnTo>
                  <a:pt x="1484625" y="2255084"/>
                </a:lnTo>
                <a:cubicBezTo>
                  <a:pt x="1450758" y="2254542"/>
                  <a:pt x="1417407" y="2251477"/>
                  <a:pt x="1384798" y="2245767"/>
                </a:cubicBezTo>
                <a:cubicBezTo>
                  <a:pt x="1378964" y="2246198"/>
                  <a:pt x="1373389" y="2245223"/>
                  <a:pt x="1367833" y="2244184"/>
                </a:cubicBezTo>
                <a:lnTo>
                  <a:pt x="1367712" y="2243004"/>
                </a:lnTo>
                <a:cubicBezTo>
                  <a:pt x="992312" y="2181939"/>
                  <a:pt x="698313" y="1893288"/>
                  <a:pt x="645718" y="1530527"/>
                </a:cubicBezTo>
                <a:cubicBezTo>
                  <a:pt x="645544" y="1530472"/>
                  <a:pt x="645367" y="1530468"/>
                  <a:pt x="645190" y="1530463"/>
                </a:cubicBezTo>
                <a:lnTo>
                  <a:pt x="644626" y="1523599"/>
                </a:lnTo>
                <a:cubicBezTo>
                  <a:pt x="639335" y="1492501"/>
                  <a:pt x="636771" y="1460743"/>
                  <a:pt x="636815" y="1428529"/>
                </a:cubicBezTo>
                <a:cubicBezTo>
                  <a:pt x="635442" y="1422743"/>
                  <a:pt x="635382" y="1416918"/>
                  <a:pt x="635382" y="1411078"/>
                </a:cubicBezTo>
                <a:close/>
                <a:moveTo>
                  <a:pt x="0" y="120584"/>
                </a:moveTo>
                <a:lnTo>
                  <a:pt x="0" y="0"/>
                </a:lnTo>
                <a:lnTo>
                  <a:pt x="95071" y="0"/>
                </a:lnTo>
                <a:lnTo>
                  <a:pt x="23697" y="79433"/>
                </a:lnTo>
                <a:close/>
                <a:moveTo>
                  <a:pt x="0" y="459154"/>
                </a:moveTo>
                <a:lnTo>
                  <a:pt x="0" y="322913"/>
                </a:lnTo>
                <a:lnTo>
                  <a:pt x="85961" y="286715"/>
                </a:lnTo>
                <a:cubicBezTo>
                  <a:pt x="198873" y="230513"/>
                  <a:pt x="294715" y="147295"/>
                  <a:pt x="364172" y="45955"/>
                </a:cubicBezTo>
                <a:lnTo>
                  <a:pt x="387426" y="0"/>
                </a:lnTo>
                <a:lnTo>
                  <a:pt x="542918" y="0"/>
                </a:lnTo>
                <a:lnTo>
                  <a:pt x="488688" y="99096"/>
                </a:lnTo>
                <a:cubicBezTo>
                  <a:pt x="380786" y="266209"/>
                  <a:pt x="213011" y="394112"/>
                  <a:pt x="13938" y="455878"/>
                </a:cubicBezTo>
                <a:close/>
                <a:moveTo>
                  <a:pt x="0" y="1108862"/>
                </a:moveTo>
                <a:lnTo>
                  <a:pt x="0" y="893255"/>
                </a:lnTo>
                <a:lnTo>
                  <a:pt x="33376" y="945052"/>
                </a:lnTo>
                <a:cubicBezTo>
                  <a:pt x="138130" y="1084176"/>
                  <a:pt x="293395" y="1185481"/>
                  <a:pt x="473320" y="1223782"/>
                </a:cubicBezTo>
                <a:cubicBezTo>
                  <a:pt x="424556" y="978162"/>
                  <a:pt x="246384" y="777056"/>
                  <a:pt x="9746" y="689563"/>
                </a:cubicBezTo>
                <a:lnTo>
                  <a:pt x="0" y="686740"/>
                </a:lnTo>
                <a:lnTo>
                  <a:pt x="0" y="549764"/>
                </a:lnTo>
                <a:lnTo>
                  <a:pt x="27617" y="556541"/>
                </a:lnTo>
                <a:cubicBezTo>
                  <a:pt x="336096" y="658459"/>
                  <a:pt x="566943" y="921197"/>
                  <a:pt x="612962" y="1241127"/>
                </a:cubicBezTo>
                <a:cubicBezTo>
                  <a:pt x="613138" y="1241182"/>
                  <a:pt x="613315" y="1241187"/>
                  <a:pt x="613492" y="1241192"/>
                </a:cubicBezTo>
                <a:lnTo>
                  <a:pt x="614057" y="1248124"/>
                </a:lnTo>
                <a:cubicBezTo>
                  <a:pt x="619347" y="1279462"/>
                  <a:pt x="621909" y="1311465"/>
                  <a:pt x="621865" y="1343926"/>
                </a:cubicBezTo>
                <a:cubicBezTo>
                  <a:pt x="623237" y="1349760"/>
                  <a:pt x="623299" y="1355634"/>
                  <a:pt x="623299" y="1361522"/>
                </a:cubicBezTo>
                <a:cubicBezTo>
                  <a:pt x="623299" y="1365482"/>
                  <a:pt x="623271" y="1369436"/>
                  <a:pt x="622679" y="1373376"/>
                </a:cubicBezTo>
                <a:lnTo>
                  <a:pt x="622157" y="1373341"/>
                </a:lnTo>
                <a:lnTo>
                  <a:pt x="622129" y="1373854"/>
                </a:lnTo>
                <a:lnTo>
                  <a:pt x="604221" y="1372169"/>
                </a:lnTo>
                <a:cubicBezTo>
                  <a:pt x="570354" y="1371623"/>
                  <a:pt x="537004" y="1368535"/>
                  <a:pt x="504394" y="1362780"/>
                </a:cubicBezTo>
                <a:cubicBezTo>
                  <a:pt x="498560" y="1363214"/>
                  <a:pt x="492985" y="1362231"/>
                  <a:pt x="487429" y="1361184"/>
                </a:cubicBezTo>
                <a:lnTo>
                  <a:pt x="487308" y="1359994"/>
                </a:lnTo>
                <a:cubicBezTo>
                  <a:pt x="299609" y="1329221"/>
                  <a:pt x="132258" y="1241100"/>
                  <a:pt x="5260" y="1114967"/>
                </a:cubicBezTo>
                <a:close/>
                <a:moveTo>
                  <a:pt x="0" y="2216459"/>
                </a:moveTo>
                <a:lnTo>
                  <a:pt x="0" y="2080559"/>
                </a:lnTo>
                <a:lnTo>
                  <a:pt x="9744" y="2077760"/>
                </a:lnTo>
                <a:cubicBezTo>
                  <a:pt x="246382" y="1990953"/>
                  <a:pt x="424553" y="1791426"/>
                  <a:pt x="473318" y="1547735"/>
                </a:cubicBezTo>
                <a:cubicBezTo>
                  <a:pt x="293393" y="1585736"/>
                  <a:pt x="138127" y="1686244"/>
                  <a:pt x="33374" y="1824276"/>
                </a:cubicBezTo>
                <a:lnTo>
                  <a:pt x="0" y="1875663"/>
                </a:lnTo>
                <a:lnTo>
                  <a:pt x="0" y="1661750"/>
                </a:lnTo>
                <a:lnTo>
                  <a:pt x="5257" y="1655695"/>
                </a:lnTo>
                <a:cubicBezTo>
                  <a:pt x="132256" y="1530554"/>
                  <a:pt x="299606" y="1443125"/>
                  <a:pt x="487305" y="1412593"/>
                </a:cubicBezTo>
                <a:lnTo>
                  <a:pt x="487427" y="1411413"/>
                </a:lnTo>
                <a:cubicBezTo>
                  <a:pt x="492981" y="1410375"/>
                  <a:pt x="498555" y="1409399"/>
                  <a:pt x="504388" y="1409831"/>
                </a:cubicBezTo>
                <a:cubicBezTo>
                  <a:pt x="537009" y="1404118"/>
                  <a:pt x="570373" y="1401053"/>
                  <a:pt x="604251" y="1400511"/>
                </a:cubicBezTo>
                <a:lnTo>
                  <a:pt x="622127" y="1398843"/>
                </a:lnTo>
                <a:lnTo>
                  <a:pt x="622154" y="1399351"/>
                </a:lnTo>
                <a:lnTo>
                  <a:pt x="622675" y="1399317"/>
                </a:lnTo>
                <a:lnTo>
                  <a:pt x="623297" y="1411078"/>
                </a:lnTo>
                <a:cubicBezTo>
                  <a:pt x="623297" y="1416918"/>
                  <a:pt x="623235" y="1422743"/>
                  <a:pt x="621863" y="1428529"/>
                </a:cubicBezTo>
                <a:cubicBezTo>
                  <a:pt x="621907" y="1460743"/>
                  <a:pt x="619344" y="1492501"/>
                  <a:pt x="614051" y="1523599"/>
                </a:cubicBezTo>
                <a:lnTo>
                  <a:pt x="613488" y="1530463"/>
                </a:lnTo>
                <a:cubicBezTo>
                  <a:pt x="613311" y="1530468"/>
                  <a:pt x="613135" y="1530472"/>
                  <a:pt x="612959" y="1530527"/>
                </a:cubicBezTo>
                <a:cubicBezTo>
                  <a:pt x="566940" y="1847943"/>
                  <a:pt x="336094" y="2108619"/>
                  <a:pt x="27613" y="2209736"/>
                </a:cubicBezTo>
                <a:close/>
                <a:moveTo>
                  <a:pt x="0" y="2867081"/>
                </a:moveTo>
                <a:lnTo>
                  <a:pt x="0" y="2651475"/>
                </a:lnTo>
                <a:lnTo>
                  <a:pt x="33376" y="2703272"/>
                </a:lnTo>
                <a:cubicBezTo>
                  <a:pt x="138130" y="2842396"/>
                  <a:pt x="293395" y="2943700"/>
                  <a:pt x="473320" y="2982001"/>
                </a:cubicBezTo>
                <a:cubicBezTo>
                  <a:pt x="424556" y="2736382"/>
                  <a:pt x="246384" y="2535275"/>
                  <a:pt x="9746" y="2447782"/>
                </a:cubicBezTo>
                <a:lnTo>
                  <a:pt x="0" y="2444960"/>
                </a:lnTo>
                <a:lnTo>
                  <a:pt x="0" y="2307984"/>
                </a:lnTo>
                <a:lnTo>
                  <a:pt x="27617" y="2314760"/>
                </a:lnTo>
                <a:cubicBezTo>
                  <a:pt x="336096" y="2416678"/>
                  <a:pt x="566943" y="2679417"/>
                  <a:pt x="612962" y="2999346"/>
                </a:cubicBezTo>
                <a:cubicBezTo>
                  <a:pt x="613138" y="2999401"/>
                  <a:pt x="613315" y="2999406"/>
                  <a:pt x="613492" y="2999411"/>
                </a:cubicBezTo>
                <a:lnTo>
                  <a:pt x="614056" y="3006343"/>
                </a:lnTo>
                <a:lnTo>
                  <a:pt x="620836" y="3089525"/>
                </a:lnTo>
                <a:lnTo>
                  <a:pt x="370396" y="3089525"/>
                </a:lnTo>
                <a:lnTo>
                  <a:pt x="350661" y="3084682"/>
                </a:lnTo>
                <a:cubicBezTo>
                  <a:pt x="218455" y="3041003"/>
                  <a:pt x="100509" y="2967785"/>
                  <a:pt x="5260" y="2873187"/>
                </a:cubicBez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cxnSp>
        <p:nvCxnSpPr>
          <p:cNvPr id="14" name="Straight Connector 13">
            <a:extLst>
              <a:ext uri="{FF2B5EF4-FFF2-40B4-BE49-F238E27FC236}">
                <a16:creationId xmlns:a16="http://schemas.microsoft.com/office/drawing/2014/main" id="{44D7D89F-BC4F-8BD4-D2C2-0B8C111F2D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43237" y="4576004"/>
            <a:ext cx="3429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8772433"/>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Integral</Template>
  <TotalTime>1703</TotalTime>
  <Words>3343</Words>
  <Application>Microsoft Office PowerPoint</Application>
  <PresentationFormat>On-screen Show (4:3)</PresentationFormat>
  <Paragraphs>240</Paragraphs>
  <Slides>30</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Arial</vt:lpstr>
      <vt:lpstr>Times New Roman</vt:lpstr>
      <vt:lpstr>Tw Cen MT</vt:lpstr>
      <vt:lpstr>Tw Cen MT Condensed</vt:lpstr>
      <vt:lpstr>Wingdings</vt:lpstr>
      <vt:lpstr>Wingdings 3</vt:lpstr>
      <vt:lpstr>Integral</vt:lpstr>
      <vt:lpstr>PREPARING FOR THE 2026 REVALUATION</vt:lpstr>
      <vt:lpstr>Purpose of revaluation</vt:lpstr>
      <vt:lpstr>Reality of revaluation</vt:lpstr>
      <vt:lpstr>Existing Tax relief programs</vt:lpstr>
      <vt:lpstr>Limitations of current programs</vt:lpstr>
      <vt:lpstr>What to expect – fy28 budget</vt:lpstr>
      <vt:lpstr>Policy and budget options available to the board</vt:lpstr>
      <vt:lpstr>phase-in assessments</vt:lpstr>
      <vt:lpstr>Trade-offs</vt:lpstr>
      <vt:lpstr>Policy constraints</vt:lpstr>
      <vt:lpstr>Phase-in: shifting  the tax burden</vt:lpstr>
      <vt:lpstr>Phase-in: Feedback from recent phase-in towns</vt:lpstr>
      <vt:lpstr>Phase-in: annual notices and public questions</vt:lpstr>
      <vt:lpstr>Phase-in: market changes during the cycle</vt:lpstr>
      <vt:lpstr>Phase-in: Manual Permit and Construction Process</vt:lpstr>
      <vt:lpstr>PowerPoint Presentation</vt:lpstr>
      <vt:lpstr>Phase-in Considerations</vt:lpstr>
      <vt:lpstr>Homestead exemption</vt:lpstr>
      <vt:lpstr>Policy Design Options</vt:lpstr>
      <vt:lpstr>Factors to consider</vt:lpstr>
      <vt:lpstr>PowerPoint Presentation</vt:lpstr>
      <vt:lpstr>fiscal Impact-Existing Exemptions</vt:lpstr>
      <vt:lpstr>Taxpayer Impact</vt:lpstr>
      <vt:lpstr>does a homestead exemption  target the population the board intends to assist?</vt:lpstr>
      <vt:lpstr>Timing, ADMINISTRATIVE, AND OTHER CONSIDERATIONS</vt:lpstr>
      <vt:lpstr>Implementation Considerations</vt:lpstr>
      <vt:lpstr>What, if any, action is needed now?</vt:lpstr>
      <vt:lpstr>Setting Expectations</vt:lpstr>
      <vt:lpstr>Final considerations</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Kimberly Lord</dc:creator>
  <cp:keywords/>
  <dc:description>generated using python-pptx</dc:description>
  <cp:lastModifiedBy>Tami Nomack</cp:lastModifiedBy>
  <cp:revision>4</cp:revision>
  <dcterms:created xsi:type="dcterms:W3CDTF">2013-01-27T09:14:16Z</dcterms:created>
  <dcterms:modified xsi:type="dcterms:W3CDTF">2026-09-01T18:57:32Z</dcterms:modified>
  <cp:category/>
</cp:coreProperties>
</file>