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4"/>
  </p:sldMasterIdLst>
  <p:notesMasterIdLst>
    <p:notesMasterId r:id="rId49"/>
  </p:notesMasterIdLst>
  <p:sldIdLst>
    <p:sldId id="453" r:id="rId5"/>
    <p:sldId id="454" r:id="rId6"/>
    <p:sldId id="455" r:id="rId7"/>
    <p:sldId id="456" r:id="rId8"/>
    <p:sldId id="256" r:id="rId9"/>
    <p:sldId id="353" r:id="rId10"/>
    <p:sldId id="403" r:id="rId11"/>
    <p:sldId id="405" r:id="rId12"/>
    <p:sldId id="371" r:id="rId13"/>
    <p:sldId id="436" r:id="rId14"/>
    <p:sldId id="374" r:id="rId15"/>
    <p:sldId id="407" r:id="rId16"/>
    <p:sldId id="408" r:id="rId17"/>
    <p:sldId id="303" r:id="rId18"/>
    <p:sldId id="409" r:id="rId19"/>
    <p:sldId id="370" r:id="rId20"/>
    <p:sldId id="387" r:id="rId21"/>
    <p:sldId id="441" r:id="rId22"/>
    <p:sldId id="440" r:id="rId23"/>
    <p:sldId id="392" r:id="rId24"/>
    <p:sldId id="411" r:id="rId25"/>
    <p:sldId id="420" r:id="rId26"/>
    <p:sldId id="421" r:id="rId27"/>
    <p:sldId id="422" r:id="rId28"/>
    <p:sldId id="257" r:id="rId29"/>
    <p:sldId id="399" r:id="rId30"/>
    <p:sldId id="322" r:id="rId31"/>
    <p:sldId id="443" r:id="rId32"/>
    <p:sldId id="452" r:id="rId33"/>
    <p:sldId id="439" r:id="rId34"/>
    <p:sldId id="451" r:id="rId35"/>
    <p:sldId id="438" r:id="rId36"/>
    <p:sldId id="430" r:id="rId37"/>
    <p:sldId id="444" r:id="rId38"/>
    <p:sldId id="446" r:id="rId39"/>
    <p:sldId id="449" r:id="rId40"/>
    <p:sldId id="410" r:id="rId41"/>
    <p:sldId id="450" r:id="rId42"/>
    <p:sldId id="327" r:id="rId43"/>
    <p:sldId id="328" r:id="rId44"/>
    <p:sldId id="406" r:id="rId45"/>
    <p:sldId id="442" r:id="rId46"/>
    <p:sldId id="260" r:id="rId47"/>
    <p:sldId id="268" r:id="rId4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000000"/>
    <a:srgbClr val="8AB833"/>
    <a:srgbClr val="92D050"/>
    <a:srgbClr val="FFFF00"/>
    <a:srgbClr val="FF33CC"/>
    <a:srgbClr val="4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8EE5DC-1087-49DF-1165-22517E0ABC51}" v="41" dt="2025-01-07T22:17:34.548"/>
    <p1510:client id="{8F4B6778-40AE-4D0A-A9BA-1FFF15886BA5}" v="12" dt="2025-01-07T22:10:29.529"/>
    <p1510:client id="{DC565F2A-240C-F843-51AB-8D029D174BB5}" v="521" dt="2025-01-07T21:12:19.2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3926" autoAdjust="0"/>
  </p:normalViewPr>
  <p:slideViewPr>
    <p:cSldViewPr snapToGrid="0">
      <p:cViewPr varScale="1">
        <p:scale>
          <a:sx n="94" d="100"/>
          <a:sy n="94" d="100"/>
        </p:scale>
        <p:origin x="516"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manchesterconn-my.sharepoint.com/personal/epetersen_manchesterct_gov/Documents/Current%20Projects/Downtown%20for%20All/Downtown%20Manchester%20Improvements%20Project/Public%20Outreach/Public%20Feedback/Data/Engagement%20Matrix%20-%20Downtown%20Improvements%20-%20Public%20Feedback.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FF"/>
                </a:solidFill>
                <a:latin typeface="Arial Black"/>
                <a:ea typeface="Arial Black"/>
                <a:cs typeface="Arial Black"/>
              </a:defRPr>
            </a:pPr>
            <a:r>
              <a:rPr lang="en-US"/>
              <a:t>Public Opinion Insights: Downtown Amenities Voting Breakdown</a:t>
            </a:r>
          </a:p>
        </c:rich>
      </c:tx>
      <c:layout>
        <c:manualLayout>
          <c:xMode val="edge"/>
          <c:yMode val="edge"/>
          <c:x val="0.16130023034866342"/>
          <c:y val="1.98689028689438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rgbClr val="FFFFFF"/>
              </a:solidFill>
              <a:latin typeface="Arial Black"/>
              <a:ea typeface="Arial Black"/>
              <a:cs typeface="Arial Black"/>
            </a:defRPr>
          </a:pPr>
          <a:endParaRPr lang="en-US"/>
        </a:p>
      </c:txPr>
    </c:title>
    <c:autoTitleDeleted val="0"/>
    <c:plotArea>
      <c:layout/>
      <c:barChart>
        <c:barDir val="col"/>
        <c:grouping val="percentStacked"/>
        <c:varyColors val="0"/>
        <c:ser>
          <c:idx val="0"/>
          <c:order val="0"/>
          <c:tx>
            <c:strRef>
              <c:f>'https://manchesterconn-my.sharepoint.com/personal/epetersen_manchesterct_gov/Documents/Current Projects/Downtown for All/Downtown Manchester Improvements Project/Public Outreach/Public Feedback/Data/[Engagement Matrix - Downtown Improvements - Public Feedback.xlsx]Amenitiy Dot Exercise'!$B$1</c:f>
              <c:strCache>
                <c:ptCount val="1"/>
                <c:pt idx="0">
                  <c:v>Like</c:v>
                </c:pt>
              </c:strCache>
            </c:strRef>
          </c:tx>
          <c:spPr>
            <a:solidFill>
              <a:srgbClr val="548235"/>
            </a:solidFill>
            <a:ln>
              <a:noFill/>
            </a:ln>
            <a:effectLst/>
          </c:spPr>
          <c:invertIfNegative val="0"/>
          <c:cat>
            <c:strRef>
              <c:f>'https://manchesterconn-my.sharepoint.com/personal/epetersen_manchesterct_gov/Documents/Current Projects/Downtown for All/Downtown Manchester Improvements Project/Public Outreach/Public Feedback/Data/[Engagement Matrix - Downtown Improvements - Public Feedback.xlsx]Amenitiy Dot Exercise'!$A$2:$A$12</c:f>
              <c:strCache>
                <c:ptCount val="11"/>
                <c:pt idx="0">
                  <c:v>Garden Beds </c:v>
                </c:pt>
                <c:pt idx="1">
                  <c:v>Outdoor Vending &amp; Dining</c:v>
                </c:pt>
                <c:pt idx="2">
                  <c:v>Public Restrooms</c:v>
                </c:pt>
                <c:pt idx="3">
                  <c:v>Shade Structures </c:v>
                </c:pt>
                <c:pt idx="4">
                  <c:v>Public Art</c:v>
                </c:pt>
                <c:pt idx="5">
                  <c:v>Decorative Lighting </c:v>
                </c:pt>
                <c:pt idx="6">
                  <c:v>Water Feature </c:v>
                </c:pt>
                <c:pt idx="7">
                  <c:v>Fire Pit </c:v>
                </c:pt>
                <c:pt idx="8">
                  <c:v>Rain Gardens </c:v>
                </c:pt>
                <c:pt idx="9">
                  <c:v>Covered Bike Parking </c:v>
                </c:pt>
                <c:pt idx="10">
                  <c:v>Interactive Elements</c:v>
                </c:pt>
              </c:strCache>
            </c:strRef>
          </c:cat>
          <c:val>
            <c:numRef>
              <c:f>'https://manchesterconn-my.sharepoint.com/personal/epetersen_manchesterct_gov/Documents/Current Projects/Downtown for All/Downtown Manchester Improvements Project/Public Outreach/Public Feedback/Data/[Engagement Matrix - Downtown Improvements - Public Feedback.xlsx]Amenitiy Dot Exercise'!$B$2:$B$12</c:f>
              <c:numCache>
                <c:formatCode>General</c:formatCode>
                <c:ptCount val="11"/>
                <c:pt idx="0">
                  <c:v>59</c:v>
                </c:pt>
                <c:pt idx="1">
                  <c:v>50</c:v>
                </c:pt>
                <c:pt idx="2">
                  <c:v>36</c:v>
                </c:pt>
                <c:pt idx="3">
                  <c:v>33</c:v>
                </c:pt>
                <c:pt idx="4">
                  <c:v>55</c:v>
                </c:pt>
                <c:pt idx="5">
                  <c:v>63</c:v>
                </c:pt>
                <c:pt idx="6">
                  <c:v>31</c:v>
                </c:pt>
                <c:pt idx="7">
                  <c:v>32</c:v>
                </c:pt>
                <c:pt idx="8">
                  <c:v>45</c:v>
                </c:pt>
                <c:pt idx="9">
                  <c:v>27</c:v>
                </c:pt>
                <c:pt idx="10">
                  <c:v>38</c:v>
                </c:pt>
              </c:numCache>
            </c:numRef>
          </c:val>
          <c:extLst>
            <c:ext xmlns:c16="http://schemas.microsoft.com/office/drawing/2014/chart" uri="{C3380CC4-5D6E-409C-BE32-E72D297353CC}">
              <c16:uniqueId val="{00000000-4F9B-4E62-BB1C-4FFAB1AD3DD4}"/>
            </c:ext>
          </c:extLst>
        </c:ser>
        <c:ser>
          <c:idx val="1"/>
          <c:order val="1"/>
          <c:tx>
            <c:strRef>
              <c:f>'https://manchesterconn-my.sharepoint.com/personal/epetersen_manchesterct_gov/Documents/Current Projects/Downtown for All/Downtown Manchester Improvements Project/Public Outreach/Public Feedback/Data/[Engagement Matrix - Downtown Improvements - Public Feedback.xlsx]Amenitiy Dot Exercise'!$C$1</c:f>
              <c:strCache>
                <c:ptCount val="1"/>
                <c:pt idx="0">
                  <c:v>Dislike</c:v>
                </c:pt>
              </c:strCache>
            </c:strRef>
          </c:tx>
          <c:spPr>
            <a:solidFill>
              <a:srgbClr val="C65911"/>
            </a:solidFill>
            <a:ln w="25400">
              <a:noFill/>
            </a:ln>
            <a:effectLst/>
          </c:spPr>
          <c:invertIfNegative val="0"/>
          <c:cat>
            <c:strRef>
              <c:f>'https://manchesterconn-my.sharepoint.com/personal/epetersen_manchesterct_gov/Documents/Current Projects/Downtown for All/Downtown Manchester Improvements Project/Public Outreach/Public Feedback/Data/[Engagement Matrix - Downtown Improvements - Public Feedback.xlsx]Amenitiy Dot Exercise'!$A$2:$A$12</c:f>
              <c:strCache>
                <c:ptCount val="11"/>
                <c:pt idx="0">
                  <c:v>Garden Beds </c:v>
                </c:pt>
                <c:pt idx="1">
                  <c:v>Outdoor Vending &amp; Dining</c:v>
                </c:pt>
                <c:pt idx="2">
                  <c:v>Public Restrooms</c:v>
                </c:pt>
                <c:pt idx="3">
                  <c:v>Shade Structures </c:v>
                </c:pt>
                <c:pt idx="4">
                  <c:v>Public Art</c:v>
                </c:pt>
                <c:pt idx="5">
                  <c:v>Decorative Lighting </c:v>
                </c:pt>
                <c:pt idx="6">
                  <c:v>Water Feature </c:v>
                </c:pt>
                <c:pt idx="7">
                  <c:v>Fire Pit </c:v>
                </c:pt>
                <c:pt idx="8">
                  <c:v>Rain Gardens </c:v>
                </c:pt>
                <c:pt idx="9">
                  <c:v>Covered Bike Parking </c:v>
                </c:pt>
                <c:pt idx="10">
                  <c:v>Interactive Elements</c:v>
                </c:pt>
              </c:strCache>
            </c:strRef>
          </c:cat>
          <c:val>
            <c:numRef>
              <c:f>'https://manchesterconn-my.sharepoint.com/personal/epetersen_manchesterct_gov/Documents/Current Projects/Downtown for All/Downtown Manchester Improvements Project/Public Outreach/Public Feedback/Data/[Engagement Matrix - Downtown Improvements - Public Feedback.xlsx]Amenitiy Dot Exercise'!$C$2:$C$12</c:f>
              <c:numCache>
                <c:formatCode>General</c:formatCode>
                <c:ptCount val="11"/>
                <c:pt idx="0">
                  <c:v>3</c:v>
                </c:pt>
                <c:pt idx="1">
                  <c:v>3</c:v>
                </c:pt>
                <c:pt idx="2">
                  <c:v>22</c:v>
                </c:pt>
                <c:pt idx="3">
                  <c:v>18</c:v>
                </c:pt>
                <c:pt idx="4">
                  <c:v>3</c:v>
                </c:pt>
                <c:pt idx="5">
                  <c:v>2</c:v>
                </c:pt>
                <c:pt idx="6">
                  <c:v>8</c:v>
                </c:pt>
                <c:pt idx="7">
                  <c:v>19</c:v>
                </c:pt>
                <c:pt idx="8">
                  <c:v>7</c:v>
                </c:pt>
                <c:pt idx="9">
                  <c:v>12</c:v>
                </c:pt>
                <c:pt idx="10">
                  <c:v>2</c:v>
                </c:pt>
              </c:numCache>
            </c:numRef>
          </c:val>
          <c:extLst>
            <c:ext xmlns:c16="http://schemas.microsoft.com/office/drawing/2014/chart" uri="{C3380CC4-5D6E-409C-BE32-E72D297353CC}">
              <c16:uniqueId val="{00000001-4F9B-4E62-BB1C-4FFAB1AD3DD4}"/>
            </c:ext>
          </c:extLst>
        </c:ser>
        <c:dLbls>
          <c:showLegendKey val="0"/>
          <c:showVal val="0"/>
          <c:showCatName val="0"/>
          <c:showSerName val="0"/>
          <c:showPercent val="0"/>
          <c:showBubbleSize val="0"/>
        </c:dLbls>
        <c:gapWidth val="100"/>
        <c:overlap val="100"/>
        <c:axId val="1158462984"/>
        <c:axId val="651326983"/>
      </c:barChart>
      <c:catAx>
        <c:axId val="1158462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50" b="0" i="0" u="none" strike="noStrike" kern="1200" baseline="0">
                <a:solidFill>
                  <a:srgbClr val="FFFFFF"/>
                </a:solidFill>
                <a:latin typeface="Arial"/>
                <a:ea typeface="Arial"/>
                <a:cs typeface="Arial"/>
              </a:defRPr>
            </a:pPr>
            <a:endParaRPr lang="en-US"/>
          </a:p>
        </c:txPr>
        <c:crossAx val="651326983"/>
        <c:crosses val="autoZero"/>
        <c:auto val="1"/>
        <c:lblAlgn val="ctr"/>
        <c:lblOffset val="100"/>
        <c:noMultiLvlLbl val="0"/>
      </c:catAx>
      <c:valAx>
        <c:axId val="6513269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FFFFFF"/>
                </a:solidFill>
                <a:latin typeface="Arial"/>
                <a:ea typeface="Arial"/>
                <a:cs typeface="Arial"/>
              </a:defRPr>
            </a:pPr>
            <a:endParaRPr lang="en-US"/>
          </a:p>
        </c:txPr>
        <c:crossAx val="1158462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rgbClr val="FFFFFF"/>
              </a:solidFill>
              <a:latin typeface="Arial"/>
              <a:ea typeface="Arial"/>
              <a:cs typeface="Arial"/>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80.png"/></Relationships>
</file>

<file path=ppt/diagrams/_rels/drawing3.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80.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A16740-C44B-4B5C-AFB0-736F835D0EB7}" type="doc">
      <dgm:prSet loTypeId="urn:microsoft.com/office/officeart/2016/7/layout/BasicTimeline" loCatId="timeline" qsTypeId="urn:microsoft.com/office/officeart/2005/8/quickstyle/simple1" qsCatId="simple" csTypeId="urn:microsoft.com/office/officeart/2005/8/colors/accent3_2" csCatId="accent3" phldr="1"/>
      <dgm:spPr/>
      <dgm:t>
        <a:bodyPr/>
        <a:lstStyle/>
        <a:p>
          <a:endParaRPr lang="en-US"/>
        </a:p>
      </dgm:t>
    </dgm:pt>
    <dgm:pt modelId="{39001C0B-9EB3-457E-A142-BBDA6EBCAE31}">
      <dgm:prSet phldrT="[Text]" phldr="0" custT="1"/>
      <dgm:spPr/>
      <dgm:t>
        <a:bodyPr/>
        <a:lstStyle/>
        <a:p>
          <a:pPr algn="ctr">
            <a:defRPr b="1"/>
          </a:pPr>
          <a:r>
            <a:rPr lang="en-US" sz="2500" b="1" dirty="0">
              <a:solidFill>
                <a:schemeClr val="bg1"/>
              </a:solidFill>
              <a:latin typeface="Arial"/>
              <a:cs typeface="Arial"/>
            </a:rPr>
            <a:t>2021 </a:t>
          </a:r>
        </a:p>
      </dgm:t>
    </dgm:pt>
    <dgm:pt modelId="{ACF6F6E7-674B-41C6-B8BD-D655F80FCFF6}" type="parTrans" cxnId="{3A9E3754-FF9C-4B5D-96A5-903090B8EAEA}">
      <dgm:prSet/>
      <dgm:spPr/>
      <dgm:t>
        <a:bodyPr/>
        <a:lstStyle/>
        <a:p>
          <a:endParaRPr lang="en-US"/>
        </a:p>
      </dgm:t>
    </dgm:pt>
    <dgm:pt modelId="{070A232B-7B50-4379-9E91-819526078D3D}" type="sibTrans" cxnId="{3A9E3754-FF9C-4B5D-96A5-903090B8EAEA}">
      <dgm:prSet/>
      <dgm:spPr/>
      <dgm:t>
        <a:bodyPr/>
        <a:lstStyle/>
        <a:p>
          <a:endParaRPr lang="en-US"/>
        </a:p>
      </dgm:t>
    </dgm:pt>
    <dgm:pt modelId="{E3F30002-3CC0-4A58-858F-5E1C38DF287D}">
      <dgm:prSet phldrT="[Text]" phldr="0" custT="1"/>
      <dgm:spPr/>
      <dgm:t>
        <a:bodyPr/>
        <a:lstStyle/>
        <a:p>
          <a:pPr algn="ctr">
            <a:defRPr b="1"/>
          </a:pPr>
          <a:r>
            <a:rPr lang="en-US" sz="2500" b="1">
              <a:solidFill>
                <a:schemeClr val="bg1"/>
              </a:solidFill>
              <a:latin typeface="Arial"/>
              <a:cs typeface="Arial"/>
            </a:rPr>
            <a:t>2023 </a:t>
          </a:r>
        </a:p>
      </dgm:t>
    </dgm:pt>
    <dgm:pt modelId="{CB1F7242-1041-4338-8C7D-6FECA9B479E9}" type="parTrans" cxnId="{8E961F49-6BA7-42E9-A3A9-6FF15DC4EA30}">
      <dgm:prSet/>
      <dgm:spPr/>
      <dgm:t>
        <a:bodyPr/>
        <a:lstStyle/>
        <a:p>
          <a:endParaRPr lang="en-US"/>
        </a:p>
      </dgm:t>
    </dgm:pt>
    <dgm:pt modelId="{F0DF811F-DBAD-41D0-9F71-ACBA817B50FF}" type="sibTrans" cxnId="{8E961F49-6BA7-42E9-A3A9-6FF15DC4EA30}">
      <dgm:prSet/>
      <dgm:spPr/>
      <dgm:t>
        <a:bodyPr/>
        <a:lstStyle/>
        <a:p>
          <a:endParaRPr lang="en-US"/>
        </a:p>
      </dgm:t>
    </dgm:pt>
    <dgm:pt modelId="{CFE721C6-86B8-4F64-8BF7-31E1D6F61EED}">
      <dgm:prSet phldrT="[Text]" phldr="0" custT="1"/>
      <dgm:spPr/>
      <dgm:t>
        <a:bodyPr/>
        <a:lstStyle/>
        <a:p>
          <a:pPr algn="ctr">
            <a:defRPr b="1"/>
          </a:pPr>
          <a:r>
            <a:rPr lang="en-US" sz="2500" b="1">
              <a:solidFill>
                <a:schemeClr val="bg1"/>
              </a:solidFill>
              <a:latin typeface="Arial"/>
              <a:cs typeface="Arial"/>
            </a:rPr>
            <a:t>2024 </a:t>
          </a:r>
        </a:p>
      </dgm:t>
    </dgm:pt>
    <dgm:pt modelId="{25285D49-B9BC-494B-8059-4ED0EC1B8C5B}" type="parTrans" cxnId="{B4FE28DE-DC9D-441C-8415-F886472B5A68}">
      <dgm:prSet/>
      <dgm:spPr/>
      <dgm:t>
        <a:bodyPr/>
        <a:lstStyle/>
        <a:p>
          <a:endParaRPr lang="en-US"/>
        </a:p>
      </dgm:t>
    </dgm:pt>
    <dgm:pt modelId="{76C16E88-F084-43DD-93DD-ECC18D0C0F62}" type="sibTrans" cxnId="{B4FE28DE-DC9D-441C-8415-F886472B5A68}">
      <dgm:prSet/>
      <dgm:spPr/>
      <dgm:t>
        <a:bodyPr/>
        <a:lstStyle/>
        <a:p>
          <a:endParaRPr lang="en-US"/>
        </a:p>
      </dgm:t>
    </dgm:pt>
    <dgm:pt modelId="{434923B0-7FC4-4A98-BEFD-4A4C98490BAE}">
      <dgm:prSet phldr="0" custT="1"/>
      <dgm:spPr/>
      <dgm:t>
        <a:bodyPr/>
        <a:lstStyle/>
        <a:p>
          <a:pPr algn="ctr">
            <a:defRPr b="1"/>
          </a:pPr>
          <a:r>
            <a:rPr lang="en-US" sz="2500" b="1">
              <a:solidFill>
                <a:schemeClr val="bg1"/>
              </a:solidFill>
              <a:latin typeface="Arial"/>
              <a:cs typeface="Arial"/>
            </a:rPr>
            <a:t>2017 </a:t>
          </a:r>
        </a:p>
      </dgm:t>
    </dgm:pt>
    <dgm:pt modelId="{0889BEC0-50A8-451B-8971-05C81DB4382C}" type="parTrans" cxnId="{6B2B1E7C-F20A-4234-8F85-A424294853F6}">
      <dgm:prSet/>
      <dgm:spPr/>
      <dgm:t>
        <a:bodyPr/>
        <a:lstStyle/>
        <a:p>
          <a:endParaRPr lang="en-US"/>
        </a:p>
      </dgm:t>
    </dgm:pt>
    <dgm:pt modelId="{7F16287B-488D-4618-ADCF-E806CF2899D4}" type="sibTrans" cxnId="{6B2B1E7C-F20A-4234-8F85-A424294853F6}">
      <dgm:prSet/>
      <dgm:spPr/>
      <dgm:t>
        <a:bodyPr/>
        <a:lstStyle/>
        <a:p>
          <a:endParaRPr lang="en-US"/>
        </a:p>
      </dgm:t>
    </dgm:pt>
    <dgm:pt modelId="{AB2F8838-4A6A-4584-AD54-10BC2774885F}">
      <dgm:prSet phldr="0" custT="1"/>
      <dgm:spPr/>
      <dgm:t>
        <a:bodyPr/>
        <a:lstStyle/>
        <a:p>
          <a:pPr algn="ctr">
            <a:defRPr b="1"/>
          </a:pPr>
          <a:r>
            <a:rPr lang="en-US" sz="2500" b="1">
              <a:solidFill>
                <a:schemeClr val="bg1"/>
              </a:solidFill>
              <a:latin typeface="Arial"/>
              <a:cs typeface="Arial"/>
            </a:rPr>
            <a:t>2017 </a:t>
          </a:r>
        </a:p>
      </dgm:t>
    </dgm:pt>
    <dgm:pt modelId="{280EA908-F45F-4F81-8A45-D3312F036AAA}" type="parTrans" cxnId="{F31C6200-9665-4B19-B223-58E4B09D90B2}">
      <dgm:prSet/>
      <dgm:spPr/>
      <dgm:t>
        <a:bodyPr/>
        <a:lstStyle/>
        <a:p>
          <a:endParaRPr lang="en-US"/>
        </a:p>
      </dgm:t>
    </dgm:pt>
    <dgm:pt modelId="{4BD23E9D-2953-430A-BF1B-2FAE12085C92}" type="sibTrans" cxnId="{F31C6200-9665-4B19-B223-58E4B09D90B2}">
      <dgm:prSet/>
      <dgm:spPr/>
      <dgm:t>
        <a:bodyPr/>
        <a:lstStyle/>
        <a:p>
          <a:endParaRPr lang="en-US"/>
        </a:p>
      </dgm:t>
    </dgm:pt>
    <dgm:pt modelId="{780777CE-84A3-48ED-9FEF-88890F822FB9}">
      <dgm:prSet phldr="0" custT="1"/>
      <dgm:spPr/>
      <dgm:t>
        <a:bodyPr/>
        <a:lstStyle/>
        <a:p>
          <a:pPr algn="ctr"/>
          <a:r>
            <a:rPr lang="en-US" sz="2500" b="1" dirty="0">
              <a:latin typeface="Arial"/>
              <a:cs typeface="Arial"/>
            </a:rPr>
            <a:t>Complete Streets Policy</a:t>
          </a:r>
        </a:p>
      </dgm:t>
    </dgm:pt>
    <dgm:pt modelId="{6F073743-F37E-490B-B0F2-42A2D8DC54A2}" type="parTrans" cxnId="{94278BFE-CC10-434B-98A7-8339996C0450}">
      <dgm:prSet/>
      <dgm:spPr/>
      <dgm:t>
        <a:bodyPr/>
        <a:lstStyle/>
        <a:p>
          <a:endParaRPr lang="en-US"/>
        </a:p>
      </dgm:t>
    </dgm:pt>
    <dgm:pt modelId="{17830DC7-8309-4C97-A019-61BF18F60B26}" type="sibTrans" cxnId="{94278BFE-CC10-434B-98A7-8339996C0450}">
      <dgm:prSet/>
      <dgm:spPr/>
      <dgm:t>
        <a:bodyPr/>
        <a:lstStyle/>
        <a:p>
          <a:endParaRPr lang="en-US"/>
        </a:p>
      </dgm:t>
    </dgm:pt>
    <dgm:pt modelId="{ADE0EF71-3581-4856-B139-E75C1EBA0735}">
      <dgm:prSet phldr="0" custT="1"/>
      <dgm:spPr/>
      <dgm:t>
        <a:bodyPr/>
        <a:lstStyle/>
        <a:p>
          <a:pPr algn="ctr" rtl="0"/>
          <a:r>
            <a:rPr lang="en-US" sz="2500" b="1" dirty="0">
              <a:latin typeface="Arial"/>
              <a:cs typeface="Arial"/>
            </a:rPr>
            <a:t>Downtown Strategic Planning Workshop</a:t>
          </a:r>
          <a:endParaRPr lang="en-US" sz="2500" b="1" dirty="0"/>
        </a:p>
      </dgm:t>
    </dgm:pt>
    <dgm:pt modelId="{853FCCD1-FC27-437D-A0A8-95D0A3112DE9}" type="parTrans" cxnId="{3883CD0B-A6BA-4FEB-A87F-7AE4A3EFB36E}">
      <dgm:prSet/>
      <dgm:spPr/>
      <dgm:t>
        <a:bodyPr/>
        <a:lstStyle/>
        <a:p>
          <a:endParaRPr lang="en-US"/>
        </a:p>
      </dgm:t>
    </dgm:pt>
    <dgm:pt modelId="{CE59ADF2-BB85-4A0A-8D82-4231FB53CCF5}" type="sibTrans" cxnId="{3883CD0B-A6BA-4FEB-A87F-7AE4A3EFB36E}">
      <dgm:prSet/>
      <dgm:spPr/>
      <dgm:t>
        <a:bodyPr/>
        <a:lstStyle/>
        <a:p>
          <a:endParaRPr lang="en-US"/>
        </a:p>
      </dgm:t>
    </dgm:pt>
    <dgm:pt modelId="{9ABDE7DE-7E64-435A-B6F8-27D57A070467}">
      <dgm:prSet phldr="0" custT="1"/>
      <dgm:spPr/>
      <dgm:t>
        <a:bodyPr/>
        <a:lstStyle/>
        <a:p>
          <a:pPr algn="ctr"/>
          <a:r>
            <a:rPr lang="en-US" sz="2500" b="1" dirty="0">
              <a:latin typeface="Arial"/>
              <a:cs typeface="Arial"/>
            </a:rPr>
            <a:t>Multi-Use Trail &amp; Connectivity Plan</a:t>
          </a:r>
          <a:endParaRPr lang="en-US" sz="2500" b="1" dirty="0"/>
        </a:p>
      </dgm:t>
    </dgm:pt>
    <dgm:pt modelId="{C4AD6767-BD0E-46D7-BAA8-956E2A1F7948}" type="parTrans" cxnId="{B331278A-BF71-451A-8280-12951833CFBD}">
      <dgm:prSet/>
      <dgm:spPr/>
      <dgm:t>
        <a:bodyPr/>
        <a:lstStyle/>
        <a:p>
          <a:endParaRPr lang="en-US"/>
        </a:p>
      </dgm:t>
    </dgm:pt>
    <dgm:pt modelId="{BC27DDA0-23A9-44BB-B519-D83F8F643F4B}" type="sibTrans" cxnId="{B331278A-BF71-451A-8280-12951833CFBD}">
      <dgm:prSet/>
      <dgm:spPr/>
      <dgm:t>
        <a:bodyPr/>
        <a:lstStyle/>
        <a:p>
          <a:endParaRPr lang="en-US"/>
        </a:p>
      </dgm:t>
    </dgm:pt>
    <dgm:pt modelId="{A4DA6715-6365-4237-97E3-19B702BAEE7A}">
      <dgm:prSet phldr="0" custT="1"/>
      <dgm:spPr/>
      <dgm:t>
        <a:bodyPr/>
        <a:lstStyle/>
        <a:p>
          <a:pPr algn="ctr"/>
          <a:r>
            <a:rPr lang="en-US" sz="2500" b="1" dirty="0">
              <a:latin typeface="Arial"/>
              <a:cs typeface="Arial"/>
            </a:rPr>
            <a:t>Manchester NEXT Plan  </a:t>
          </a:r>
          <a:endParaRPr lang="en-US" sz="2500" b="1" dirty="0"/>
        </a:p>
      </dgm:t>
    </dgm:pt>
    <dgm:pt modelId="{F4B885F5-58E5-455F-BA86-EC714E7A2F44}" type="parTrans" cxnId="{A97CC27E-77B7-476E-9101-F40F00238C98}">
      <dgm:prSet/>
      <dgm:spPr/>
      <dgm:t>
        <a:bodyPr/>
        <a:lstStyle/>
        <a:p>
          <a:endParaRPr lang="en-US"/>
        </a:p>
      </dgm:t>
    </dgm:pt>
    <dgm:pt modelId="{5B254C82-02AB-4B2C-B33B-01F9B50311A5}" type="sibTrans" cxnId="{A97CC27E-77B7-476E-9101-F40F00238C98}">
      <dgm:prSet/>
      <dgm:spPr/>
      <dgm:t>
        <a:bodyPr/>
        <a:lstStyle/>
        <a:p>
          <a:endParaRPr lang="en-US"/>
        </a:p>
      </dgm:t>
    </dgm:pt>
    <dgm:pt modelId="{BA5B01B9-9D84-4D29-9D1F-14EED7A36920}">
      <dgm:prSet phldr="0" custT="1"/>
      <dgm:spPr/>
      <dgm:t>
        <a:bodyPr/>
        <a:lstStyle/>
        <a:p>
          <a:pPr algn="ctr"/>
          <a:r>
            <a:rPr lang="en-US" sz="2500" b="1" dirty="0">
              <a:latin typeface="Arial"/>
              <a:cs typeface="Arial"/>
            </a:rPr>
            <a:t>Sidewalk &amp; Curb Plan</a:t>
          </a:r>
          <a:endParaRPr lang="en-US" sz="2500" b="1" dirty="0"/>
        </a:p>
      </dgm:t>
    </dgm:pt>
    <dgm:pt modelId="{3DE28E77-D1FB-4D4D-9C37-694E1444EEF1}" type="parTrans" cxnId="{A0194416-CFC2-4FA5-875D-EFE9CCD680E8}">
      <dgm:prSet/>
      <dgm:spPr/>
      <dgm:t>
        <a:bodyPr/>
        <a:lstStyle/>
        <a:p>
          <a:endParaRPr lang="en-US"/>
        </a:p>
      </dgm:t>
    </dgm:pt>
    <dgm:pt modelId="{5501C441-4572-4616-807F-44360AE42A0F}" type="sibTrans" cxnId="{A0194416-CFC2-4FA5-875D-EFE9CCD680E8}">
      <dgm:prSet/>
      <dgm:spPr/>
      <dgm:t>
        <a:bodyPr/>
        <a:lstStyle/>
        <a:p>
          <a:endParaRPr lang="en-US"/>
        </a:p>
      </dgm:t>
    </dgm:pt>
    <dgm:pt modelId="{C3EF3D55-0453-4925-BAEC-A8E98527961B}" type="pres">
      <dgm:prSet presAssocID="{A6A16740-C44B-4B5C-AFB0-736F835D0EB7}" presName="root" presStyleCnt="0">
        <dgm:presLayoutVars>
          <dgm:chMax/>
          <dgm:chPref/>
          <dgm:animLvl val="lvl"/>
        </dgm:presLayoutVars>
      </dgm:prSet>
      <dgm:spPr/>
    </dgm:pt>
    <dgm:pt modelId="{E51E5E62-69FD-40E9-83EA-67A578FBF868}" type="pres">
      <dgm:prSet presAssocID="{A6A16740-C44B-4B5C-AFB0-736F835D0EB7}" presName="divider" presStyleLbl="fgAccFollowNode1" presStyleIdx="0" presStyleCnt="1"/>
      <dgm:spPr>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gm:spPr>
    </dgm:pt>
    <dgm:pt modelId="{2E452CB4-DEB5-4B3C-BAF7-EB50E2530267}" type="pres">
      <dgm:prSet presAssocID="{A6A16740-C44B-4B5C-AFB0-736F835D0EB7}" presName="nodes" presStyleCnt="0">
        <dgm:presLayoutVars>
          <dgm:chMax/>
          <dgm:chPref/>
          <dgm:animLvl val="lvl"/>
        </dgm:presLayoutVars>
      </dgm:prSet>
      <dgm:spPr/>
    </dgm:pt>
    <dgm:pt modelId="{AAF7DEC3-4001-444C-9018-52FECDFD0F9C}" type="pres">
      <dgm:prSet presAssocID="{434923B0-7FC4-4A98-BEFD-4A4C98490BAE}" presName="composite" presStyleCnt="0"/>
      <dgm:spPr/>
    </dgm:pt>
    <dgm:pt modelId="{D36452E3-EE60-4204-9C60-F5F9B905F8FE}" type="pres">
      <dgm:prSet presAssocID="{434923B0-7FC4-4A98-BEFD-4A4C98490BAE}" presName="L1TextContainer" presStyleLbl="revTx" presStyleIdx="0" presStyleCnt="5">
        <dgm:presLayoutVars>
          <dgm:chMax val="1"/>
          <dgm:chPref val="1"/>
          <dgm:bulletEnabled val="1"/>
        </dgm:presLayoutVars>
      </dgm:prSet>
      <dgm:spPr/>
    </dgm:pt>
    <dgm:pt modelId="{8111C2C6-7699-4E23-9ADC-F79F26ABD83B}" type="pres">
      <dgm:prSet presAssocID="{434923B0-7FC4-4A98-BEFD-4A4C98490BAE}" presName="L2TextContainerWrapper" presStyleCnt="0">
        <dgm:presLayoutVars>
          <dgm:chMax val="0"/>
          <dgm:chPref val="0"/>
          <dgm:bulletEnabled val="1"/>
        </dgm:presLayoutVars>
      </dgm:prSet>
      <dgm:spPr/>
    </dgm:pt>
    <dgm:pt modelId="{3A039FDC-F3DA-468D-809F-29C0426A8F34}" type="pres">
      <dgm:prSet presAssocID="{434923B0-7FC4-4A98-BEFD-4A4C98490BAE}" presName="L2TextContainer" presStyleLbl="bgAcc1" presStyleIdx="0" presStyleCnt="5"/>
      <dgm:spPr/>
    </dgm:pt>
    <dgm:pt modelId="{72ACBC73-6C86-485A-B058-67189E76F299}" type="pres">
      <dgm:prSet presAssocID="{434923B0-7FC4-4A98-BEFD-4A4C98490BAE}" presName="FlexibleEmptyPlaceHolder" presStyleCnt="0"/>
      <dgm:spPr/>
    </dgm:pt>
    <dgm:pt modelId="{E234E0D8-3521-499D-9F33-D4065BFAC534}" type="pres">
      <dgm:prSet presAssocID="{434923B0-7FC4-4A98-BEFD-4A4C98490BAE}" presName="ConnectLine" presStyleLbl="sibTrans1D1" presStyleIdx="0" presStyleCnt="5"/>
      <dgm:spPr>
        <a:noFill/>
        <a:ln w="6350" cap="flat" cmpd="sng" algn="ctr">
          <a:solidFill>
            <a:schemeClr val="accent3">
              <a:hueOff val="0"/>
              <a:satOff val="0"/>
              <a:lumOff val="0"/>
              <a:alphaOff val="0"/>
            </a:schemeClr>
          </a:solidFill>
          <a:prstDash val="dash"/>
          <a:miter lim="800000"/>
        </a:ln>
        <a:effectLst/>
      </dgm:spPr>
    </dgm:pt>
    <dgm:pt modelId="{EEE09443-856C-4E23-A39E-FA15606E605B}" type="pres">
      <dgm:prSet presAssocID="{434923B0-7FC4-4A98-BEFD-4A4C98490BAE}" presName="ConnectorPoint" presStyleLbl="alignNode1" presStyleIdx="0" presStyleCnt="5"/>
      <dgm:spPr/>
    </dgm:pt>
    <dgm:pt modelId="{08BB8AA9-91CB-4318-8D3B-DB95202411D9}" type="pres">
      <dgm:prSet presAssocID="{434923B0-7FC4-4A98-BEFD-4A4C98490BAE}" presName="EmptyPlaceHolder" presStyleCnt="0"/>
      <dgm:spPr/>
    </dgm:pt>
    <dgm:pt modelId="{D7F8A1DA-8E45-40C4-B89A-44C73B676C2A}" type="pres">
      <dgm:prSet presAssocID="{7F16287B-488D-4618-ADCF-E806CF2899D4}" presName="spaceBetweenRectangles" presStyleCnt="0"/>
      <dgm:spPr/>
    </dgm:pt>
    <dgm:pt modelId="{830FC88E-A114-497F-8E67-D3B5DECDF9B2}" type="pres">
      <dgm:prSet presAssocID="{AB2F8838-4A6A-4584-AD54-10BC2774885F}" presName="composite" presStyleCnt="0"/>
      <dgm:spPr/>
    </dgm:pt>
    <dgm:pt modelId="{7BC3DC8E-0767-481B-AE64-EDD758DFB8A1}" type="pres">
      <dgm:prSet presAssocID="{AB2F8838-4A6A-4584-AD54-10BC2774885F}" presName="L1TextContainer" presStyleLbl="revTx" presStyleIdx="1" presStyleCnt="5">
        <dgm:presLayoutVars>
          <dgm:chMax val="1"/>
          <dgm:chPref val="1"/>
          <dgm:bulletEnabled val="1"/>
        </dgm:presLayoutVars>
      </dgm:prSet>
      <dgm:spPr/>
    </dgm:pt>
    <dgm:pt modelId="{AC32F079-9D41-4167-8BA5-2CD1E698A548}" type="pres">
      <dgm:prSet presAssocID="{AB2F8838-4A6A-4584-AD54-10BC2774885F}" presName="L2TextContainerWrapper" presStyleCnt="0">
        <dgm:presLayoutVars>
          <dgm:chMax val="0"/>
          <dgm:chPref val="0"/>
          <dgm:bulletEnabled val="1"/>
        </dgm:presLayoutVars>
      </dgm:prSet>
      <dgm:spPr/>
    </dgm:pt>
    <dgm:pt modelId="{C1AF8A8B-1158-40CF-B568-E535F082F997}" type="pres">
      <dgm:prSet presAssocID="{AB2F8838-4A6A-4584-AD54-10BC2774885F}" presName="L2TextContainer" presStyleLbl="bgAcc1" presStyleIdx="1" presStyleCnt="5"/>
      <dgm:spPr/>
    </dgm:pt>
    <dgm:pt modelId="{84CB1A13-1542-4BF7-8214-5044E9068682}" type="pres">
      <dgm:prSet presAssocID="{AB2F8838-4A6A-4584-AD54-10BC2774885F}" presName="FlexibleEmptyPlaceHolder" presStyleCnt="0"/>
      <dgm:spPr/>
    </dgm:pt>
    <dgm:pt modelId="{F03BD3B2-708E-4095-B4F1-8090AD90D701}" type="pres">
      <dgm:prSet presAssocID="{AB2F8838-4A6A-4584-AD54-10BC2774885F}" presName="ConnectLine" presStyleLbl="sibTrans1D1" presStyleIdx="1" presStyleCnt="5"/>
      <dgm:spPr>
        <a:noFill/>
        <a:ln w="6350" cap="flat" cmpd="sng" algn="ctr">
          <a:solidFill>
            <a:schemeClr val="accent3">
              <a:hueOff val="0"/>
              <a:satOff val="0"/>
              <a:lumOff val="0"/>
              <a:alphaOff val="0"/>
            </a:schemeClr>
          </a:solidFill>
          <a:prstDash val="dash"/>
          <a:miter lim="800000"/>
        </a:ln>
        <a:effectLst/>
      </dgm:spPr>
    </dgm:pt>
    <dgm:pt modelId="{D3B7961B-ECE4-4328-9630-DCAB91A74A7C}" type="pres">
      <dgm:prSet presAssocID="{AB2F8838-4A6A-4584-AD54-10BC2774885F}" presName="ConnectorPoint" presStyleLbl="alignNode1" presStyleIdx="1" presStyleCnt="5"/>
      <dgm:spPr/>
    </dgm:pt>
    <dgm:pt modelId="{2F745B03-0241-402B-B8DD-0C451A4F9DFE}" type="pres">
      <dgm:prSet presAssocID="{AB2F8838-4A6A-4584-AD54-10BC2774885F}" presName="EmptyPlaceHolder" presStyleCnt="0"/>
      <dgm:spPr/>
    </dgm:pt>
    <dgm:pt modelId="{47E2A03E-89ED-4469-92D3-22EC8BB99E60}" type="pres">
      <dgm:prSet presAssocID="{4BD23E9D-2953-430A-BF1B-2FAE12085C92}" presName="spaceBetweenRectangles" presStyleCnt="0"/>
      <dgm:spPr/>
    </dgm:pt>
    <dgm:pt modelId="{4A8C0FAF-A1E7-47C8-8A59-F53E4CB379ED}" type="pres">
      <dgm:prSet presAssocID="{39001C0B-9EB3-457E-A142-BBDA6EBCAE31}" presName="composite" presStyleCnt="0"/>
      <dgm:spPr/>
    </dgm:pt>
    <dgm:pt modelId="{6365F972-0638-4117-8623-BEC41AAC84EC}" type="pres">
      <dgm:prSet presAssocID="{39001C0B-9EB3-457E-A142-BBDA6EBCAE31}" presName="L1TextContainer" presStyleLbl="revTx" presStyleIdx="2" presStyleCnt="5">
        <dgm:presLayoutVars>
          <dgm:chMax val="1"/>
          <dgm:chPref val="1"/>
          <dgm:bulletEnabled val="1"/>
        </dgm:presLayoutVars>
      </dgm:prSet>
      <dgm:spPr/>
    </dgm:pt>
    <dgm:pt modelId="{6C5EA0BC-0AA0-40DE-81FE-5BC4BC7DD5AA}" type="pres">
      <dgm:prSet presAssocID="{39001C0B-9EB3-457E-A142-BBDA6EBCAE31}" presName="L2TextContainerWrapper" presStyleCnt="0">
        <dgm:presLayoutVars>
          <dgm:chMax val="0"/>
          <dgm:chPref val="0"/>
          <dgm:bulletEnabled val="1"/>
        </dgm:presLayoutVars>
      </dgm:prSet>
      <dgm:spPr/>
    </dgm:pt>
    <dgm:pt modelId="{0E003383-A706-4E23-80EF-F3092EC8E0BD}" type="pres">
      <dgm:prSet presAssocID="{39001C0B-9EB3-457E-A142-BBDA6EBCAE31}" presName="L2TextContainer" presStyleLbl="bgAcc1" presStyleIdx="2" presStyleCnt="5"/>
      <dgm:spPr/>
    </dgm:pt>
    <dgm:pt modelId="{6A2D0241-4CED-4C51-8D49-6C762C1E138D}" type="pres">
      <dgm:prSet presAssocID="{39001C0B-9EB3-457E-A142-BBDA6EBCAE31}" presName="FlexibleEmptyPlaceHolder" presStyleCnt="0"/>
      <dgm:spPr/>
    </dgm:pt>
    <dgm:pt modelId="{CC454827-A2C1-438B-850D-DC6AAC8638EB}" type="pres">
      <dgm:prSet presAssocID="{39001C0B-9EB3-457E-A142-BBDA6EBCAE31}" presName="ConnectLine" presStyleLbl="sibTrans1D1" presStyleIdx="2" presStyleCnt="5"/>
      <dgm:spPr>
        <a:noFill/>
        <a:ln w="6350" cap="flat" cmpd="sng" algn="ctr">
          <a:solidFill>
            <a:schemeClr val="accent3">
              <a:hueOff val="0"/>
              <a:satOff val="0"/>
              <a:lumOff val="0"/>
              <a:alphaOff val="0"/>
            </a:schemeClr>
          </a:solidFill>
          <a:prstDash val="dash"/>
          <a:miter lim="800000"/>
        </a:ln>
        <a:effectLst/>
      </dgm:spPr>
    </dgm:pt>
    <dgm:pt modelId="{28D0C9DD-8B42-4D4C-B418-614633F6AAD5}" type="pres">
      <dgm:prSet presAssocID="{39001C0B-9EB3-457E-A142-BBDA6EBCAE31}" presName="ConnectorPoint" presStyleLbl="alignNode1" presStyleIdx="2" presStyleCnt="5"/>
      <dgm:spPr/>
    </dgm:pt>
    <dgm:pt modelId="{FE9DD94E-2FDE-41D3-9763-96FAB4A5A50C}" type="pres">
      <dgm:prSet presAssocID="{39001C0B-9EB3-457E-A142-BBDA6EBCAE31}" presName="EmptyPlaceHolder" presStyleCnt="0"/>
      <dgm:spPr/>
    </dgm:pt>
    <dgm:pt modelId="{431194C2-C0A2-49FB-8CC5-E808F7293054}" type="pres">
      <dgm:prSet presAssocID="{070A232B-7B50-4379-9E91-819526078D3D}" presName="spaceBetweenRectangles" presStyleCnt="0"/>
      <dgm:spPr/>
    </dgm:pt>
    <dgm:pt modelId="{D1E9E8FD-D8FD-4C44-91F3-0966CD7AAE84}" type="pres">
      <dgm:prSet presAssocID="{E3F30002-3CC0-4A58-858F-5E1C38DF287D}" presName="composite" presStyleCnt="0"/>
      <dgm:spPr/>
    </dgm:pt>
    <dgm:pt modelId="{C0B308E8-3161-47A5-871B-0DA847AE1874}" type="pres">
      <dgm:prSet presAssocID="{E3F30002-3CC0-4A58-858F-5E1C38DF287D}" presName="L1TextContainer" presStyleLbl="revTx" presStyleIdx="3" presStyleCnt="5">
        <dgm:presLayoutVars>
          <dgm:chMax val="1"/>
          <dgm:chPref val="1"/>
          <dgm:bulletEnabled val="1"/>
        </dgm:presLayoutVars>
      </dgm:prSet>
      <dgm:spPr/>
    </dgm:pt>
    <dgm:pt modelId="{110E397D-D7AC-4AA3-B601-BC0107A5163A}" type="pres">
      <dgm:prSet presAssocID="{E3F30002-3CC0-4A58-858F-5E1C38DF287D}" presName="L2TextContainerWrapper" presStyleCnt="0">
        <dgm:presLayoutVars>
          <dgm:chMax val="0"/>
          <dgm:chPref val="0"/>
          <dgm:bulletEnabled val="1"/>
        </dgm:presLayoutVars>
      </dgm:prSet>
      <dgm:spPr/>
    </dgm:pt>
    <dgm:pt modelId="{08217E94-E5C8-4C9C-AA7D-7BCD9B7B0C47}" type="pres">
      <dgm:prSet presAssocID="{E3F30002-3CC0-4A58-858F-5E1C38DF287D}" presName="L2TextContainer" presStyleLbl="bgAcc1" presStyleIdx="3" presStyleCnt="5"/>
      <dgm:spPr/>
    </dgm:pt>
    <dgm:pt modelId="{5DDDDDEF-C3B3-446F-9D19-3635A98B7B3A}" type="pres">
      <dgm:prSet presAssocID="{E3F30002-3CC0-4A58-858F-5E1C38DF287D}" presName="FlexibleEmptyPlaceHolder" presStyleCnt="0"/>
      <dgm:spPr/>
    </dgm:pt>
    <dgm:pt modelId="{E00CF152-1B95-4C98-9527-921604E98B3C}" type="pres">
      <dgm:prSet presAssocID="{E3F30002-3CC0-4A58-858F-5E1C38DF287D}" presName="ConnectLine" presStyleLbl="sibTrans1D1" presStyleIdx="3" presStyleCnt="5"/>
      <dgm:spPr>
        <a:noFill/>
        <a:ln w="6350" cap="flat" cmpd="sng" algn="ctr">
          <a:solidFill>
            <a:schemeClr val="accent3">
              <a:hueOff val="0"/>
              <a:satOff val="0"/>
              <a:lumOff val="0"/>
              <a:alphaOff val="0"/>
            </a:schemeClr>
          </a:solidFill>
          <a:prstDash val="dash"/>
          <a:miter lim="800000"/>
        </a:ln>
        <a:effectLst/>
      </dgm:spPr>
    </dgm:pt>
    <dgm:pt modelId="{267BA4B2-315E-41A2-AE80-9A30689E737B}" type="pres">
      <dgm:prSet presAssocID="{E3F30002-3CC0-4A58-858F-5E1C38DF287D}" presName="ConnectorPoint" presStyleLbl="alignNode1" presStyleIdx="3" presStyleCnt="5"/>
      <dgm:spPr/>
    </dgm:pt>
    <dgm:pt modelId="{B131DB45-CF1D-4AB8-A81D-5F45B059040C}" type="pres">
      <dgm:prSet presAssocID="{E3F30002-3CC0-4A58-858F-5E1C38DF287D}" presName="EmptyPlaceHolder" presStyleCnt="0"/>
      <dgm:spPr/>
    </dgm:pt>
    <dgm:pt modelId="{B2FCE0F4-A022-4524-A6F7-175608B63A2A}" type="pres">
      <dgm:prSet presAssocID="{F0DF811F-DBAD-41D0-9F71-ACBA817B50FF}" presName="spaceBetweenRectangles" presStyleCnt="0"/>
      <dgm:spPr/>
    </dgm:pt>
    <dgm:pt modelId="{40517E25-833B-46A8-8821-51EC4DB191E7}" type="pres">
      <dgm:prSet presAssocID="{CFE721C6-86B8-4F64-8BF7-31E1D6F61EED}" presName="composite" presStyleCnt="0"/>
      <dgm:spPr/>
    </dgm:pt>
    <dgm:pt modelId="{D4A226BC-B89E-4E1A-90D6-BC6C1961298A}" type="pres">
      <dgm:prSet presAssocID="{CFE721C6-86B8-4F64-8BF7-31E1D6F61EED}" presName="L1TextContainer" presStyleLbl="revTx" presStyleIdx="4" presStyleCnt="5">
        <dgm:presLayoutVars>
          <dgm:chMax val="1"/>
          <dgm:chPref val="1"/>
          <dgm:bulletEnabled val="1"/>
        </dgm:presLayoutVars>
      </dgm:prSet>
      <dgm:spPr/>
    </dgm:pt>
    <dgm:pt modelId="{AA52F013-100A-423B-A6DD-63C918EFD23D}" type="pres">
      <dgm:prSet presAssocID="{CFE721C6-86B8-4F64-8BF7-31E1D6F61EED}" presName="L2TextContainerWrapper" presStyleCnt="0">
        <dgm:presLayoutVars>
          <dgm:chMax val="0"/>
          <dgm:chPref val="0"/>
          <dgm:bulletEnabled val="1"/>
        </dgm:presLayoutVars>
      </dgm:prSet>
      <dgm:spPr/>
    </dgm:pt>
    <dgm:pt modelId="{41232FC9-5B11-4E28-94E5-4CA7A67B1910}" type="pres">
      <dgm:prSet presAssocID="{CFE721C6-86B8-4F64-8BF7-31E1D6F61EED}" presName="L2TextContainer" presStyleLbl="bgAcc1" presStyleIdx="4" presStyleCnt="5"/>
      <dgm:spPr/>
    </dgm:pt>
    <dgm:pt modelId="{52C3018D-9D40-4B21-8133-D2D55D9070DF}" type="pres">
      <dgm:prSet presAssocID="{CFE721C6-86B8-4F64-8BF7-31E1D6F61EED}" presName="FlexibleEmptyPlaceHolder" presStyleCnt="0"/>
      <dgm:spPr/>
    </dgm:pt>
    <dgm:pt modelId="{4FB2EEAD-03F4-44D1-9C29-B2484103A5E6}" type="pres">
      <dgm:prSet presAssocID="{CFE721C6-86B8-4F64-8BF7-31E1D6F61EED}" presName="ConnectLine" presStyleLbl="sibTrans1D1" presStyleIdx="4" presStyleCnt="5"/>
      <dgm:spPr>
        <a:noFill/>
        <a:ln w="6350" cap="flat" cmpd="sng" algn="ctr">
          <a:solidFill>
            <a:schemeClr val="accent3">
              <a:hueOff val="0"/>
              <a:satOff val="0"/>
              <a:lumOff val="0"/>
              <a:alphaOff val="0"/>
            </a:schemeClr>
          </a:solidFill>
          <a:prstDash val="dash"/>
          <a:miter lim="800000"/>
        </a:ln>
        <a:effectLst/>
      </dgm:spPr>
    </dgm:pt>
    <dgm:pt modelId="{343B50A3-81BA-4F4E-BB59-1B09DE69325B}" type="pres">
      <dgm:prSet presAssocID="{CFE721C6-86B8-4F64-8BF7-31E1D6F61EED}" presName="ConnectorPoint" presStyleLbl="alignNode1" presStyleIdx="4" presStyleCnt="5"/>
      <dgm:spPr/>
    </dgm:pt>
    <dgm:pt modelId="{8BE58BC7-8A02-45A9-9AB8-33F0F5F9B60E}" type="pres">
      <dgm:prSet presAssocID="{CFE721C6-86B8-4F64-8BF7-31E1D6F61EED}" presName="EmptyPlaceHolder" presStyleCnt="0"/>
      <dgm:spPr/>
    </dgm:pt>
  </dgm:ptLst>
  <dgm:cxnLst>
    <dgm:cxn modelId="{F31C6200-9665-4B19-B223-58E4B09D90B2}" srcId="{A6A16740-C44B-4B5C-AFB0-736F835D0EB7}" destId="{AB2F8838-4A6A-4584-AD54-10BC2774885F}" srcOrd="1" destOrd="0" parTransId="{280EA908-F45F-4F81-8A45-D3312F036AAA}" sibTransId="{4BD23E9D-2953-430A-BF1B-2FAE12085C92}"/>
    <dgm:cxn modelId="{3883CD0B-A6BA-4FEB-A87F-7AE4A3EFB36E}" srcId="{AB2F8838-4A6A-4584-AD54-10BC2774885F}" destId="{ADE0EF71-3581-4856-B139-E75C1EBA0735}" srcOrd="0" destOrd="0" parTransId="{853FCCD1-FC27-437D-A0A8-95D0A3112DE9}" sibTransId="{CE59ADF2-BB85-4A0A-8D82-4231FB53CCF5}"/>
    <dgm:cxn modelId="{A0194416-CFC2-4FA5-875D-EFE9CCD680E8}" srcId="{CFE721C6-86B8-4F64-8BF7-31E1D6F61EED}" destId="{BA5B01B9-9D84-4D29-9D1F-14EED7A36920}" srcOrd="0" destOrd="0" parTransId="{3DE28E77-D1FB-4D4D-9C37-694E1444EEF1}" sibTransId="{5501C441-4572-4616-807F-44360AE42A0F}"/>
    <dgm:cxn modelId="{42A4F01C-A1EC-4DF0-8358-1AD3C7F10DFC}" type="presOf" srcId="{A6A16740-C44B-4B5C-AFB0-736F835D0EB7}" destId="{C3EF3D55-0453-4925-BAEC-A8E98527961B}" srcOrd="0" destOrd="0" presId="urn:microsoft.com/office/officeart/2016/7/layout/BasicTimeline"/>
    <dgm:cxn modelId="{999BA736-B40C-48E9-833B-1C1393705836}" type="presOf" srcId="{BA5B01B9-9D84-4D29-9D1F-14EED7A36920}" destId="{41232FC9-5B11-4E28-94E5-4CA7A67B1910}" srcOrd="0" destOrd="0" presId="urn:microsoft.com/office/officeart/2016/7/layout/BasicTimeline"/>
    <dgm:cxn modelId="{E2C5FB64-C61D-453A-9A9C-B17D0898CD72}" type="presOf" srcId="{AB2F8838-4A6A-4584-AD54-10BC2774885F}" destId="{7BC3DC8E-0767-481B-AE64-EDD758DFB8A1}" srcOrd="0" destOrd="0" presId="urn:microsoft.com/office/officeart/2016/7/layout/BasicTimeline"/>
    <dgm:cxn modelId="{8E961F49-6BA7-42E9-A3A9-6FF15DC4EA30}" srcId="{A6A16740-C44B-4B5C-AFB0-736F835D0EB7}" destId="{E3F30002-3CC0-4A58-858F-5E1C38DF287D}" srcOrd="3" destOrd="0" parTransId="{CB1F7242-1041-4338-8C7D-6FECA9B479E9}" sibTransId="{F0DF811F-DBAD-41D0-9F71-ACBA817B50FF}"/>
    <dgm:cxn modelId="{A5B5874C-45B7-4969-BE09-FA48E54E41E7}" type="presOf" srcId="{434923B0-7FC4-4A98-BEFD-4A4C98490BAE}" destId="{D36452E3-EE60-4204-9C60-F5F9B905F8FE}" srcOrd="0" destOrd="0" presId="urn:microsoft.com/office/officeart/2016/7/layout/BasicTimeline"/>
    <dgm:cxn modelId="{3A9E3754-FF9C-4B5D-96A5-903090B8EAEA}" srcId="{A6A16740-C44B-4B5C-AFB0-736F835D0EB7}" destId="{39001C0B-9EB3-457E-A142-BBDA6EBCAE31}" srcOrd="2" destOrd="0" parTransId="{ACF6F6E7-674B-41C6-B8BD-D655F80FCFF6}" sibTransId="{070A232B-7B50-4379-9E91-819526078D3D}"/>
    <dgm:cxn modelId="{0033FB54-2FCF-4FDB-9BCD-8BC0D0F2296C}" type="presOf" srcId="{E3F30002-3CC0-4A58-858F-5E1C38DF287D}" destId="{C0B308E8-3161-47A5-871B-0DA847AE1874}" srcOrd="0" destOrd="0" presId="urn:microsoft.com/office/officeart/2016/7/layout/BasicTimeline"/>
    <dgm:cxn modelId="{6B2B1E7C-F20A-4234-8F85-A424294853F6}" srcId="{A6A16740-C44B-4B5C-AFB0-736F835D0EB7}" destId="{434923B0-7FC4-4A98-BEFD-4A4C98490BAE}" srcOrd="0" destOrd="0" parTransId="{0889BEC0-50A8-451B-8971-05C81DB4382C}" sibTransId="{7F16287B-488D-4618-ADCF-E806CF2899D4}"/>
    <dgm:cxn modelId="{A97CC27E-77B7-476E-9101-F40F00238C98}" srcId="{E3F30002-3CC0-4A58-858F-5E1C38DF287D}" destId="{A4DA6715-6365-4237-97E3-19B702BAEE7A}" srcOrd="0" destOrd="0" parTransId="{F4B885F5-58E5-455F-BA86-EC714E7A2F44}" sibTransId="{5B254C82-02AB-4B2C-B33B-01F9B50311A5}"/>
    <dgm:cxn modelId="{2F12097F-5EDA-4BDC-812E-72F4B86D143F}" type="presOf" srcId="{A4DA6715-6365-4237-97E3-19B702BAEE7A}" destId="{08217E94-E5C8-4C9C-AA7D-7BCD9B7B0C47}" srcOrd="0" destOrd="0" presId="urn:microsoft.com/office/officeart/2016/7/layout/BasicTimeline"/>
    <dgm:cxn modelId="{B331278A-BF71-451A-8280-12951833CFBD}" srcId="{39001C0B-9EB3-457E-A142-BBDA6EBCAE31}" destId="{9ABDE7DE-7E64-435A-B6F8-27D57A070467}" srcOrd="0" destOrd="0" parTransId="{C4AD6767-BD0E-46D7-BAA8-956E2A1F7948}" sibTransId="{BC27DDA0-23A9-44BB-B519-D83F8F643F4B}"/>
    <dgm:cxn modelId="{C39A719C-A19E-4A43-A049-CE7234808994}" type="presOf" srcId="{CFE721C6-86B8-4F64-8BF7-31E1D6F61EED}" destId="{D4A226BC-B89E-4E1A-90D6-BC6C1961298A}" srcOrd="0" destOrd="0" presId="urn:microsoft.com/office/officeart/2016/7/layout/BasicTimeline"/>
    <dgm:cxn modelId="{B4FE28DE-DC9D-441C-8415-F886472B5A68}" srcId="{A6A16740-C44B-4B5C-AFB0-736F835D0EB7}" destId="{CFE721C6-86B8-4F64-8BF7-31E1D6F61EED}" srcOrd="4" destOrd="0" parTransId="{25285D49-B9BC-494B-8059-4ED0EC1B8C5B}" sibTransId="{76C16E88-F084-43DD-93DD-ECC18D0C0F62}"/>
    <dgm:cxn modelId="{417A4EE1-0C6A-4EC0-ABD2-5D6698779BB6}" type="presOf" srcId="{9ABDE7DE-7E64-435A-B6F8-27D57A070467}" destId="{0E003383-A706-4E23-80EF-F3092EC8E0BD}" srcOrd="0" destOrd="0" presId="urn:microsoft.com/office/officeart/2016/7/layout/BasicTimeline"/>
    <dgm:cxn modelId="{FADBC2E8-ACA6-4926-98A9-A19EF16E0F3C}" type="presOf" srcId="{39001C0B-9EB3-457E-A142-BBDA6EBCAE31}" destId="{6365F972-0638-4117-8623-BEC41AAC84EC}" srcOrd="0" destOrd="0" presId="urn:microsoft.com/office/officeart/2016/7/layout/BasicTimeline"/>
    <dgm:cxn modelId="{525829F1-FA45-4DFF-BDF7-0C4A1333512D}" type="presOf" srcId="{780777CE-84A3-48ED-9FEF-88890F822FB9}" destId="{3A039FDC-F3DA-468D-809F-29C0426A8F34}" srcOrd="0" destOrd="0" presId="urn:microsoft.com/office/officeart/2016/7/layout/BasicTimeline"/>
    <dgm:cxn modelId="{0DCD85F7-3D4B-4615-9524-4D1F6520E595}" type="presOf" srcId="{ADE0EF71-3581-4856-B139-E75C1EBA0735}" destId="{C1AF8A8B-1158-40CF-B568-E535F082F997}" srcOrd="0" destOrd="0" presId="urn:microsoft.com/office/officeart/2016/7/layout/BasicTimeline"/>
    <dgm:cxn modelId="{94278BFE-CC10-434B-98A7-8339996C0450}" srcId="{434923B0-7FC4-4A98-BEFD-4A4C98490BAE}" destId="{780777CE-84A3-48ED-9FEF-88890F822FB9}" srcOrd="0" destOrd="0" parTransId="{6F073743-F37E-490B-B0F2-42A2D8DC54A2}" sibTransId="{17830DC7-8309-4C97-A019-61BF18F60B26}"/>
    <dgm:cxn modelId="{03E5FC85-8359-4F3C-9DF3-2A9BA2B85353}" type="presParOf" srcId="{C3EF3D55-0453-4925-BAEC-A8E98527961B}" destId="{E51E5E62-69FD-40E9-83EA-67A578FBF868}" srcOrd="0" destOrd="0" presId="urn:microsoft.com/office/officeart/2016/7/layout/BasicTimeline"/>
    <dgm:cxn modelId="{938BF69F-40A9-4C33-AA5C-0A328ADB3574}" type="presParOf" srcId="{C3EF3D55-0453-4925-BAEC-A8E98527961B}" destId="{2E452CB4-DEB5-4B3C-BAF7-EB50E2530267}" srcOrd="1" destOrd="0" presId="urn:microsoft.com/office/officeart/2016/7/layout/BasicTimeline"/>
    <dgm:cxn modelId="{AC77AAAD-7544-47CF-A501-B2F7C1CBB7C1}" type="presParOf" srcId="{2E452CB4-DEB5-4B3C-BAF7-EB50E2530267}" destId="{AAF7DEC3-4001-444C-9018-52FECDFD0F9C}" srcOrd="0" destOrd="0" presId="urn:microsoft.com/office/officeart/2016/7/layout/BasicTimeline"/>
    <dgm:cxn modelId="{FD0C2C2A-16E6-4C62-A1A5-6664BC4BD20A}" type="presParOf" srcId="{AAF7DEC3-4001-444C-9018-52FECDFD0F9C}" destId="{D36452E3-EE60-4204-9C60-F5F9B905F8FE}" srcOrd="0" destOrd="0" presId="urn:microsoft.com/office/officeart/2016/7/layout/BasicTimeline"/>
    <dgm:cxn modelId="{B630FE95-E6F9-4660-AB3E-AD9355FAAEAB}" type="presParOf" srcId="{AAF7DEC3-4001-444C-9018-52FECDFD0F9C}" destId="{8111C2C6-7699-4E23-9ADC-F79F26ABD83B}" srcOrd="1" destOrd="0" presId="urn:microsoft.com/office/officeart/2016/7/layout/BasicTimeline"/>
    <dgm:cxn modelId="{30A345BF-9769-45CE-935A-6BDC1D69E356}" type="presParOf" srcId="{8111C2C6-7699-4E23-9ADC-F79F26ABD83B}" destId="{3A039FDC-F3DA-468D-809F-29C0426A8F34}" srcOrd="0" destOrd="0" presId="urn:microsoft.com/office/officeart/2016/7/layout/BasicTimeline"/>
    <dgm:cxn modelId="{F26ACC31-E0AE-4D41-9C52-4082B6D90A05}" type="presParOf" srcId="{8111C2C6-7699-4E23-9ADC-F79F26ABD83B}" destId="{72ACBC73-6C86-485A-B058-67189E76F299}" srcOrd="1" destOrd="0" presId="urn:microsoft.com/office/officeart/2016/7/layout/BasicTimeline"/>
    <dgm:cxn modelId="{56CD3446-B33C-4278-9341-83A7E0BBDF25}" type="presParOf" srcId="{AAF7DEC3-4001-444C-9018-52FECDFD0F9C}" destId="{E234E0D8-3521-499D-9F33-D4065BFAC534}" srcOrd="2" destOrd="0" presId="urn:microsoft.com/office/officeart/2016/7/layout/BasicTimeline"/>
    <dgm:cxn modelId="{700EFB81-F20D-4471-A9BF-024BD93B3D9C}" type="presParOf" srcId="{AAF7DEC3-4001-444C-9018-52FECDFD0F9C}" destId="{EEE09443-856C-4E23-A39E-FA15606E605B}" srcOrd="3" destOrd="0" presId="urn:microsoft.com/office/officeart/2016/7/layout/BasicTimeline"/>
    <dgm:cxn modelId="{BA170C01-8C40-4E4F-8D11-5529A91D96E0}" type="presParOf" srcId="{AAF7DEC3-4001-444C-9018-52FECDFD0F9C}" destId="{08BB8AA9-91CB-4318-8D3B-DB95202411D9}" srcOrd="4" destOrd="0" presId="urn:microsoft.com/office/officeart/2016/7/layout/BasicTimeline"/>
    <dgm:cxn modelId="{EFB6D634-39CA-4B07-BB5B-386EDC3C3D73}" type="presParOf" srcId="{2E452CB4-DEB5-4B3C-BAF7-EB50E2530267}" destId="{D7F8A1DA-8E45-40C4-B89A-44C73B676C2A}" srcOrd="1" destOrd="0" presId="urn:microsoft.com/office/officeart/2016/7/layout/BasicTimeline"/>
    <dgm:cxn modelId="{9136791D-0621-47D5-B2C3-64EB5444EABF}" type="presParOf" srcId="{2E452CB4-DEB5-4B3C-BAF7-EB50E2530267}" destId="{830FC88E-A114-497F-8E67-D3B5DECDF9B2}" srcOrd="2" destOrd="0" presId="urn:microsoft.com/office/officeart/2016/7/layout/BasicTimeline"/>
    <dgm:cxn modelId="{E7608B53-341F-4028-B691-9F055C3BC475}" type="presParOf" srcId="{830FC88E-A114-497F-8E67-D3B5DECDF9B2}" destId="{7BC3DC8E-0767-481B-AE64-EDD758DFB8A1}" srcOrd="0" destOrd="0" presId="urn:microsoft.com/office/officeart/2016/7/layout/BasicTimeline"/>
    <dgm:cxn modelId="{E2199111-A1BA-461A-B437-CACFA53BEBBB}" type="presParOf" srcId="{830FC88E-A114-497F-8E67-D3B5DECDF9B2}" destId="{AC32F079-9D41-4167-8BA5-2CD1E698A548}" srcOrd="1" destOrd="0" presId="urn:microsoft.com/office/officeart/2016/7/layout/BasicTimeline"/>
    <dgm:cxn modelId="{2C7B49AC-CDE7-4659-87E4-5E4EF0EC882A}" type="presParOf" srcId="{AC32F079-9D41-4167-8BA5-2CD1E698A548}" destId="{C1AF8A8B-1158-40CF-B568-E535F082F997}" srcOrd="0" destOrd="0" presId="urn:microsoft.com/office/officeart/2016/7/layout/BasicTimeline"/>
    <dgm:cxn modelId="{386A4308-65B6-4BB0-A542-55ED57717E44}" type="presParOf" srcId="{AC32F079-9D41-4167-8BA5-2CD1E698A548}" destId="{84CB1A13-1542-4BF7-8214-5044E9068682}" srcOrd="1" destOrd="0" presId="urn:microsoft.com/office/officeart/2016/7/layout/BasicTimeline"/>
    <dgm:cxn modelId="{E4A2DF4A-F195-41AF-A946-8A827FDD9D19}" type="presParOf" srcId="{830FC88E-A114-497F-8E67-D3B5DECDF9B2}" destId="{F03BD3B2-708E-4095-B4F1-8090AD90D701}" srcOrd="2" destOrd="0" presId="urn:microsoft.com/office/officeart/2016/7/layout/BasicTimeline"/>
    <dgm:cxn modelId="{61A7D5FA-F73A-4E83-AED9-C2599A9DE780}" type="presParOf" srcId="{830FC88E-A114-497F-8E67-D3B5DECDF9B2}" destId="{D3B7961B-ECE4-4328-9630-DCAB91A74A7C}" srcOrd="3" destOrd="0" presId="urn:microsoft.com/office/officeart/2016/7/layout/BasicTimeline"/>
    <dgm:cxn modelId="{1C18F75D-4080-4A15-B64C-57DDF3E06959}" type="presParOf" srcId="{830FC88E-A114-497F-8E67-D3B5DECDF9B2}" destId="{2F745B03-0241-402B-B8DD-0C451A4F9DFE}" srcOrd="4" destOrd="0" presId="urn:microsoft.com/office/officeart/2016/7/layout/BasicTimeline"/>
    <dgm:cxn modelId="{4041D86F-AB4C-4780-A9CD-9006F4E0132A}" type="presParOf" srcId="{2E452CB4-DEB5-4B3C-BAF7-EB50E2530267}" destId="{47E2A03E-89ED-4469-92D3-22EC8BB99E60}" srcOrd="3" destOrd="0" presId="urn:microsoft.com/office/officeart/2016/7/layout/BasicTimeline"/>
    <dgm:cxn modelId="{993548E6-952C-4EE3-82B1-1AC1634A2954}" type="presParOf" srcId="{2E452CB4-DEB5-4B3C-BAF7-EB50E2530267}" destId="{4A8C0FAF-A1E7-47C8-8A59-F53E4CB379ED}" srcOrd="4" destOrd="0" presId="urn:microsoft.com/office/officeart/2016/7/layout/BasicTimeline"/>
    <dgm:cxn modelId="{97BDD40A-DECC-493A-B79F-1BF890AF00EC}" type="presParOf" srcId="{4A8C0FAF-A1E7-47C8-8A59-F53E4CB379ED}" destId="{6365F972-0638-4117-8623-BEC41AAC84EC}" srcOrd="0" destOrd="0" presId="urn:microsoft.com/office/officeart/2016/7/layout/BasicTimeline"/>
    <dgm:cxn modelId="{AF6D0A3C-14C5-4A11-A042-A3CA67E85588}" type="presParOf" srcId="{4A8C0FAF-A1E7-47C8-8A59-F53E4CB379ED}" destId="{6C5EA0BC-0AA0-40DE-81FE-5BC4BC7DD5AA}" srcOrd="1" destOrd="0" presId="urn:microsoft.com/office/officeart/2016/7/layout/BasicTimeline"/>
    <dgm:cxn modelId="{0AD877C8-0F09-401D-9784-DDB30641C854}" type="presParOf" srcId="{6C5EA0BC-0AA0-40DE-81FE-5BC4BC7DD5AA}" destId="{0E003383-A706-4E23-80EF-F3092EC8E0BD}" srcOrd="0" destOrd="0" presId="urn:microsoft.com/office/officeart/2016/7/layout/BasicTimeline"/>
    <dgm:cxn modelId="{72B4F96F-A11E-4281-98DE-8BEA7E6AEE73}" type="presParOf" srcId="{6C5EA0BC-0AA0-40DE-81FE-5BC4BC7DD5AA}" destId="{6A2D0241-4CED-4C51-8D49-6C762C1E138D}" srcOrd="1" destOrd="0" presId="urn:microsoft.com/office/officeart/2016/7/layout/BasicTimeline"/>
    <dgm:cxn modelId="{C7E584E8-62A5-45A7-8109-9152289B9CE1}" type="presParOf" srcId="{4A8C0FAF-A1E7-47C8-8A59-F53E4CB379ED}" destId="{CC454827-A2C1-438B-850D-DC6AAC8638EB}" srcOrd="2" destOrd="0" presId="urn:microsoft.com/office/officeart/2016/7/layout/BasicTimeline"/>
    <dgm:cxn modelId="{82C294CB-CC58-4D25-8586-4CEB089642FF}" type="presParOf" srcId="{4A8C0FAF-A1E7-47C8-8A59-F53E4CB379ED}" destId="{28D0C9DD-8B42-4D4C-B418-614633F6AAD5}" srcOrd="3" destOrd="0" presId="urn:microsoft.com/office/officeart/2016/7/layout/BasicTimeline"/>
    <dgm:cxn modelId="{62A832D4-38AE-4234-91E1-94D7F2787E38}" type="presParOf" srcId="{4A8C0FAF-A1E7-47C8-8A59-F53E4CB379ED}" destId="{FE9DD94E-2FDE-41D3-9763-96FAB4A5A50C}" srcOrd="4" destOrd="0" presId="urn:microsoft.com/office/officeart/2016/7/layout/BasicTimeline"/>
    <dgm:cxn modelId="{8200AAD0-0AE2-4EB2-B6D9-AF5B6BEC859C}" type="presParOf" srcId="{2E452CB4-DEB5-4B3C-BAF7-EB50E2530267}" destId="{431194C2-C0A2-49FB-8CC5-E808F7293054}" srcOrd="5" destOrd="0" presId="urn:microsoft.com/office/officeart/2016/7/layout/BasicTimeline"/>
    <dgm:cxn modelId="{3F3854B6-DA60-48CF-9A6A-270404374092}" type="presParOf" srcId="{2E452CB4-DEB5-4B3C-BAF7-EB50E2530267}" destId="{D1E9E8FD-D8FD-4C44-91F3-0966CD7AAE84}" srcOrd="6" destOrd="0" presId="urn:microsoft.com/office/officeart/2016/7/layout/BasicTimeline"/>
    <dgm:cxn modelId="{6A1507BE-6CB9-402F-9925-FAB1A103FC7C}" type="presParOf" srcId="{D1E9E8FD-D8FD-4C44-91F3-0966CD7AAE84}" destId="{C0B308E8-3161-47A5-871B-0DA847AE1874}" srcOrd="0" destOrd="0" presId="urn:microsoft.com/office/officeart/2016/7/layout/BasicTimeline"/>
    <dgm:cxn modelId="{AE7DABEF-A237-42F5-8625-2BE2CDC7EE2A}" type="presParOf" srcId="{D1E9E8FD-D8FD-4C44-91F3-0966CD7AAE84}" destId="{110E397D-D7AC-4AA3-B601-BC0107A5163A}" srcOrd="1" destOrd="0" presId="urn:microsoft.com/office/officeart/2016/7/layout/BasicTimeline"/>
    <dgm:cxn modelId="{AD6B1866-0002-4D83-952A-022092C0FDF5}" type="presParOf" srcId="{110E397D-D7AC-4AA3-B601-BC0107A5163A}" destId="{08217E94-E5C8-4C9C-AA7D-7BCD9B7B0C47}" srcOrd="0" destOrd="0" presId="urn:microsoft.com/office/officeart/2016/7/layout/BasicTimeline"/>
    <dgm:cxn modelId="{72369E03-3DB3-4436-94C3-91F73D29B4B7}" type="presParOf" srcId="{110E397D-D7AC-4AA3-B601-BC0107A5163A}" destId="{5DDDDDEF-C3B3-446F-9D19-3635A98B7B3A}" srcOrd="1" destOrd="0" presId="urn:microsoft.com/office/officeart/2016/7/layout/BasicTimeline"/>
    <dgm:cxn modelId="{26919048-EB65-4515-B53F-FBA9A248D40A}" type="presParOf" srcId="{D1E9E8FD-D8FD-4C44-91F3-0966CD7AAE84}" destId="{E00CF152-1B95-4C98-9527-921604E98B3C}" srcOrd="2" destOrd="0" presId="urn:microsoft.com/office/officeart/2016/7/layout/BasicTimeline"/>
    <dgm:cxn modelId="{36799FA4-A261-4333-83D8-F14D6177167F}" type="presParOf" srcId="{D1E9E8FD-D8FD-4C44-91F3-0966CD7AAE84}" destId="{267BA4B2-315E-41A2-AE80-9A30689E737B}" srcOrd="3" destOrd="0" presId="urn:microsoft.com/office/officeart/2016/7/layout/BasicTimeline"/>
    <dgm:cxn modelId="{AE5FA25A-7C13-4E5E-9727-FA7ECBFC3867}" type="presParOf" srcId="{D1E9E8FD-D8FD-4C44-91F3-0966CD7AAE84}" destId="{B131DB45-CF1D-4AB8-A81D-5F45B059040C}" srcOrd="4" destOrd="0" presId="urn:microsoft.com/office/officeart/2016/7/layout/BasicTimeline"/>
    <dgm:cxn modelId="{7A53CA87-B982-4144-AF3C-64A50996C51A}" type="presParOf" srcId="{2E452CB4-DEB5-4B3C-BAF7-EB50E2530267}" destId="{B2FCE0F4-A022-4524-A6F7-175608B63A2A}" srcOrd="7" destOrd="0" presId="urn:microsoft.com/office/officeart/2016/7/layout/BasicTimeline"/>
    <dgm:cxn modelId="{BA82A121-10EC-47C0-A73D-CFF5B1C09836}" type="presParOf" srcId="{2E452CB4-DEB5-4B3C-BAF7-EB50E2530267}" destId="{40517E25-833B-46A8-8821-51EC4DB191E7}" srcOrd="8" destOrd="0" presId="urn:microsoft.com/office/officeart/2016/7/layout/BasicTimeline"/>
    <dgm:cxn modelId="{66164404-CBE2-417C-A5CF-FE28A00C66A6}" type="presParOf" srcId="{40517E25-833B-46A8-8821-51EC4DB191E7}" destId="{D4A226BC-B89E-4E1A-90D6-BC6C1961298A}" srcOrd="0" destOrd="0" presId="urn:microsoft.com/office/officeart/2016/7/layout/BasicTimeline"/>
    <dgm:cxn modelId="{CB4DB044-97F9-458A-AB28-4530330124A4}" type="presParOf" srcId="{40517E25-833B-46A8-8821-51EC4DB191E7}" destId="{AA52F013-100A-423B-A6DD-63C918EFD23D}" srcOrd="1" destOrd="0" presId="urn:microsoft.com/office/officeart/2016/7/layout/BasicTimeline"/>
    <dgm:cxn modelId="{BB72224F-8031-486F-B579-C7D4B34A1470}" type="presParOf" srcId="{AA52F013-100A-423B-A6DD-63C918EFD23D}" destId="{41232FC9-5B11-4E28-94E5-4CA7A67B1910}" srcOrd="0" destOrd="0" presId="urn:microsoft.com/office/officeart/2016/7/layout/BasicTimeline"/>
    <dgm:cxn modelId="{5327BA29-301F-41FC-891A-5DC16F432BD4}" type="presParOf" srcId="{AA52F013-100A-423B-A6DD-63C918EFD23D}" destId="{52C3018D-9D40-4B21-8133-D2D55D9070DF}" srcOrd="1" destOrd="0" presId="urn:microsoft.com/office/officeart/2016/7/layout/BasicTimeline"/>
    <dgm:cxn modelId="{8FA8A781-8EB7-4E2C-8575-86D7FA365C69}" type="presParOf" srcId="{40517E25-833B-46A8-8821-51EC4DB191E7}" destId="{4FB2EEAD-03F4-44D1-9C29-B2484103A5E6}" srcOrd="2" destOrd="0" presId="urn:microsoft.com/office/officeart/2016/7/layout/BasicTimeline"/>
    <dgm:cxn modelId="{080482CE-48F6-4159-8425-3EDE152BE875}" type="presParOf" srcId="{40517E25-833B-46A8-8821-51EC4DB191E7}" destId="{343B50A3-81BA-4F4E-BB59-1B09DE69325B}" srcOrd="3" destOrd="0" presId="urn:microsoft.com/office/officeart/2016/7/layout/BasicTimeline"/>
    <dgm:cxn modelId="{A648BA68-71A4-4FA2-80E1-B77862D11DAB}" type="presParOf" srcId="{40517E25-833B-46A8-8821-51EC4DB191E7}" destId="{8BE58BC7-8A02-45A9-9AB8-33F0F5F9B60E}"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B2E687-3D58-4D2D-AA3E-DD2464E900F4}" type="doc">
      <dgm:prSet loTypeId="urn:microsoft.com/office/officeart/2005/8/layout/arrow2" loCatId="process" qsTypeId="urn:microsoft.com/office/officeart/2005/8/quickstyle/simple1" qsCatId="simple" csTypeId="urn:microsoft.com/office/officeart/2005/8/colors/accent5_2" csCatId="accent5" phldr="1"/>
      <dgm:spPr/>
      <dgm:t>
        <a:bodyPr/>
        <a:lstStyle/>
        <a:p>
          <a:endParaRPr lang="en-US"/>
        </a:p>
      </dgm:t>
    </dgm:pt>
    <dgm:pt modelId="{CDD0ECE7-1BD7-4BF6-83BD-3D527CA81C70}">
      <dgm:prSet phldrT="[Text]"/>
      <dgm:spPr/>
      <dgm:t>
        <a:bodyPr/>
        <a:lstStyle/>
        <a:p>
          <a:r>
            <a:rPr lang="en-US" b="1" dirty="0">
              <a:solidFill>
                <a:schemeClr val="bg1"/>
              </a:solidFill>
            </a:rPr>
            <a:t>Public </a:t>
          </a:r>
          <a:r>
            <a:rPr lang="en-US" b="1" dirty="0">
              <a:solidFill>
                <a:schemeClr val="bg1"/>
              </a:solidFill>
              <a:latin typeface="Aptos Display" panose="020F0302020204030204"/>
            </a:rPr>
            <a:t>Engagement</a:t>
          </a:r>
          <a:endParaRPr lang="en-US" b="1" dirty="0">
            <a:solidFill>
              <a:schemeClr val="bg1"/>
            </a:solidFill>
          </a:endParaRPr>
        </a:p>
      </dgm:t>
    </dgm:pt>
    <dgm:pt modelId="{B1D7E980-996F-43A2-B2AC-8B20393EE721}" type="parTrans" cxnId="{17EB3483-B0EC-4C18-A7E8-33F8BED5CC12}">
      <dgm:prSet/>
      <dgm:spPr/>
      <dgm:t>
        <a:bodyPr/>
        <a:lstStyle/>
        <a:p>
          <a:endParaRPr lang="en-US"/>
        </a:p>
      </dgm:t>
    </dgm:pt>
    <dgm:pt modelId="{A4804023-8439-438E-B5AE-79AEB996FE1E}" type="sibTrans" cxnId="{17EB3483-B0EC-4C18-A7E8-33F8BED5CC12}">
      <dgm:prSet/>
      <dgm:spPr/>
      <dgm:t>
        <a:bodyPr/>
        <a:lstStyle/>
        <a:p>
          <a:endParaRPr lang="en-US"/>
        </a:p>
      </dgm:t>
    </dgm:pt>
    <dgm:pt modelId="{2A25A75B-197B-4AD7-A991-CBBAF07A975B}">
      <dgm:prSet phldrT="[Text]"/>
      <dgm:spPr/>
      <dgm:t>
        <a:bodyPr/>
        <a:lstStyle/>
        <a:p>
          <a:pPr rtl="0"/>
          <a:r>
            <a:rPr lang="en-US" baseline="30000" dirty="0">
              <a:solidFill>
                <a:schemeClr val="bg1"/>
              </a:solidFill>
            </a:rPr>
            <a:t>Open </a:t>
          </a:r>
          <a:r>
            <a:rPr lang="en-US" baseline="30000" dirty="0">
              <a:solidFill>
                <a:schemeClr val="bg1"/>
              </a:solidFill>
              <a:latin typeface="Aptos Display" panose="020F0302020204030204"/>
            </a:rPr>
            <a:t>Houses</a:t>
          </a:r>
        </a:p>
      </dgm:t>
    </dgm:pt>
    <dgm:pt modelId="{1E5E7219-1A84-4759-BE74-860E7700DBB5}" type="parTrans" cxnId="{C8A35582-0191-467D-945B-391D50E60631}">
      <dgm:prSet/>
      <dgm:spPr/>
      <dgm:t>
        <a:bodyPr/>
        <a:lstStyle/>
        <a:p>
          <a:endParaRPr lang="en-US"/>
        </a:p>
      </dgm:t>
    </dgm:pt>
    <dgm:pt modelId="{0509F9A9-CE66-49C3-9DFD-3197D9E3A8BC}" type="sibTrans" cxnId="{C8A35582-0191-467D-945B-391D50E60631}">
      <dgm:prSet/>
      <dgm:spPr/>
      <dgm:t>
        <a:bodyPr/>
        <a:lstStyle/>
        <a:p>
          <a:endParaRPr lang="en-US"/>
        </a:p>
      </dgm:t>
    </dgm:pt>
    <dgm:pt modelId="{E1E2DC91-5C5F-49D8-A0CA-E087170D526B}">
      <dgm:prSet phldrT="[Text]"/>
      <dgm:spPr/>
      <dgm:t>
        <a:bodyPr/>
        <a:lstStyle/>
        <a:p>
          <a:r>
            <a:rPr lang="en-US" baseline="30000" dirty="0">
              <a:solidFill>
                <a:schemeClr val="bg1"/>
              </a:solidFill>
            </a:rPr>
            <a:t>Online Engagement</a:t>
          </a:r>
        </a:p>
      </dgm:t>
    </dgm:pt>
    <dgm:pt modelId="{9CADFA21-0CB9-4673-BD4A-BF805DD50525}" type="parTrans" cxnId="{5B46E9F3-0C71-4A90-8FAE-1B04FE613C55}">
      <dgm:prSet/>
      <dgm:spPr/>
      <dgm:t>
        <a:bodyPr/>
        <a:lstStyle/>
        <a:p>
          <a:endParaRPr lang="en-US"/>
        </a:p>
      </dgm:t>
    </dgm:pt>
    <dgm:pt modelId="{8469DAEC-EEB2-43EF-AF55-258AE19A1032}" type="sibTrans" cxnId="{5B46E9F3-0C71-4A90-8FAE-1B04FE613C55}">
      <dgm:prSet/>
      <dgm:spPr/>
      <dgm:t>
        <a:bodyPr/>
        <a:lstStyle/>
        <a:p>
          <a:endParaRPr lang="en-US"/>
        </a:p>
      </dgm:t>
    </dgm:pt>
    <dgm:pt modelId="{98AA211F-A946-455F-AE55-A5E536C6546D}">
      <dgm:prSet phldrT="[Text]"/>
      <dgm:spPr/>
      <dgm:t>
        <a:bodyPr/>
        <a:lstStyle/>
        <a:p>
          <a:pPr rtl="0"/>
          <a:r>
            <a:rPr lang="en-US" b="1" dirty="0">
              <a:solidFill>
                <a:schemeClr val="bg1"/>
              </a:solidFill>
            </a:rPr>
            <a:t>Design Process</a:t>
          </a:r>
        </a:p>
      </dgm:t>
    </dgm:pt>
    <dgm:pt modelId="{31E8FAC9-27CA-4010-84D4-5E81A815E8A4}" type="parTrans" cxnId="{8FE5F1CF-F3B4-4843-B845-E81BBD87C6BE}">
      <dgm:prSet/>
      <dgm:spPr/>
      <dgm:t>
        <a:bodyPr/>
        <a:lstStyle/>
        <a:p>
          <a:endParaRPr lang="en-US"/>
        </a:p>
      </dgm:t>
    </dgm:pt>
    <dgm:pt modelId="{8059350C-1240-48F6-959E-E21B47C35574}" type="sibTrans" cxnId="{8FE5F1CF-F3B4-4843-B845-E81BBD87C6BE}">
      <dgm:prSet/>
      <dgm:spPr/>
      <dgm:t>
        <a:bodyPr/>
        <a:lstStyle/>
        <a:p>
          <a:endParaRPr lang="en-US"/>
        </a:p>
      </dgm:t>
    </dgm:pt>
    <dgm:pt modelId="{D3FAB1C5-D5FE-4390-8044-14678A0A2751}">
      <dgm:prSet phldrT="[Text]"/>
      <dgm:spPr/>
      <dgm:t>
        <a:bodyPr/>
        <a:lstStyle/>
        <a:p>
          <a:r>
            <a:rPr lang="en-US" baseline="30000" dirty="0">
              <a:solidFill>
                <a:schemeClr val="bg1"/>
              </a:solidFill>
            </a:rPr>
            <a:t>Public Feedback</a:t>
          </a:r>
        </a:p>
      </dgm:t>
    </dgm:pt>
    <dgm:pt modelId="{B97A288E-5E87-4AC1-BF1C-925856C94324}" type="parTrans" cxnId="{A76CB594-B70E-45CE-9C57-B2610DDF43AE}">
      <dgm:prSet/>
      <dgm:spPr/>
      <dgm:t>
        <a:bodyPr/>
        <a:lstStyle/>
        <a:p>
          <a:endParaRPr lang="en-US"/>
        </a:p>
      </dgm:t>
    </dgm:pt>
    <dgm:pt modelId="{FEEE1EDB-8C32-4C8B-9164-4F6E91125D80}" type="sibTrans" cxnId="{A76CB594-B70E-45CE-9C57-B2610DDF43AE}">
      <dgm:prSet/>
      <dgm:spPr/>
      <dgm:t>
        <a:bodyPr/>
        <a:lstStyle/>
        <a:p>
          <a:endParaRPr lang="en-US"/>
        </a:p>
      </dgm:t>
    </dgm:pt>
    <dgm:pt modelId="{8D67B3E2-5832-49D9-8EB2-48A2F4F2425C}">
      <dgm:prSet phldrT="[Text]"/>
      <dgm:spPr/>
      <dgm:t>
        <a:bodyPr/>
        <a:lstStyle/>
        <a:p>
          <a:r>
            <a:rPr lang="en-US" baseline="30000" dirty="0">
              <a:solidFill>
                <a:schemeClr val="bg1"/>
              </a:solidFill>
            </a:rPr>
            <a:t>Data-Driven Analysis </a:t>
          </a:r>
        </a:p>
      </dgm:t>
    </dgm:pt>
    <dgm:pt modelId="{8E095E78-7878-4EC1-91E3-02B9FD609AB1}" type="parTrans" cxnId="{6AE85C79-7004-4F49-9A9F-8EADEB055C13}">
      <dgm:prSet/>
      <dgm:spPr/>
      <dgm:t>
        <a:bodyPr/>
        <a:lstStyle/>
        <a:p>
          <a:endParaRPr lang="en-US"/>
        </a:p>
      </dgm:t>
    </dgm:pt>
    <dgm:pt modelId="{DDCAB7AB-847F-4B8A-B8C6-09F088B888E7}" type="sibTrans" cxnId="{6AE85C79-7004-4F49-9A9F-8EADEB055C13}">
      <dgm:prSet/>
      <dgm:spPr/>
      <dgm:t>
        <a:bodyPr/>
        <a:lstStyle/>
        <a:p>
          <a:endParaRPr lang="en-US"/>
        </a:p>
      </dgm:t>
    </dgm:pt>
    <dgm:pt modelId="{05A154D1-D4C0-4832-9165-622612B905A8}">
      <dgm:prSet phldr="0"/>
      <dgm:spPr/>
      <dgm:t>
        <a:bodyPr/>
        <a:lstStyle/>
        <a:p>
          <a:pPr rtl="0"/>
          <a:r>
            <a:rPr lang="en-US" baseline="30000" dirty="0">
              <a:solidFill>
                <a:schemeClr val="bg1"/>
              </a:solidFill>
              <a:latin typeface="Aptos Display" panose="020F0302020204030204"/>
            </a:rPr>
            <a:t>Best Design Practices</a:t>
          </a:r>
        </a:p>
      </dgm:t>
    </dgm:pt>
    <dgm:pt modelId="{FF27F76F-9853-4E45-8087-BFB8E74FCDF4}" type="parTrans" cxnId="{10D26E27-FDD0-472C-A9DD-ED7EBF8CFD74}">
      <dgm:prSet/>
      <dgm:spPr/>
      <dgm:t>
        <a:bodyPr/>
        <a:lstStyle/>
        <a:p>
          <a:endParaRPr lang="en-US"/>
        </a:p>
      </dgm:t>
    </dgm:pt>
    <dgm:pt modelId="{8053988C-89DC-4D21-9612-63012784461F}" type="sibTrans" cxnId="{10D26E27-FDD0-472C-A9DD-ED7EBF8CFD74}">
      <dgm:prSet/>
      <dgm:spPr/>
      <dgm:t>
        <a:bodyPr/>
        <a:lstStyle/>
        <a:p>
          <a:endParaRPr lang="en-US"/>
        </a:p>
      </dgm:t>
    </dgm:pt>
    <dgm:pt modelId="{BCB69765-4858-4B0C-85D1-C700822BA164}">
      <dgm:prSet phldr="0"/>
      <dgm:spPr/>
      <dgm:t>
        <a:bodyPr/>
        <a:lstStyle/>
        <a:p>
          <a:pPr rtl="0"/>
          <a:r>
            <a:rPr lang="en-US" b="1" dirty="0">
              <a:solidFill>
                <a:schemeClr val="bg1"/>
              </a:solidFill>
              <a:latin typeface="Aptos Display" panose="020F0302020204030204"/>
            </a:rPr>
            <a:t>Concept Drafted</a:t>
          </a:r>
        </a:p>
      </dgm:t>
    </dgm:pt>
    <dgm:pt modelId="{3087ADA0-52E2-47A7-B70D-AE03A3095283}" type="parTrans" cxnId="{2398F18C-2989-4E6C-8AC5-EC4F41F93FF1}">
      <dgm:prSet/>
      <dgm:spPr/>
      <dgm:t>
        <a:bodyPr/>
        <a:lstStyle/>
        <a:p>
          <a:endParaRPr lang="en-US"/>
        </a:p>
      </dgm:t>
    </dgm:pt>
    <dgm:pt modelId="{8F0D54DC-55E2-4E80-8CAB-6661BC3412A1}" type="sibTrans" cxnId="{2398F18C-2989-4E6C-8AC5-EC4F41F93FF1}">
      <dgm:prSet/>
      <dgm:spPr/>
      <dgm:t>
        <a:bodyPr/>
        <a:lstStyle/>
        <a:p>
          <a:endParaRPr lang="en-US"/>
        </a:p>
      </dgm:t>
    </dgm:pt>
    <dgm:pt modelId="{B2F12452-5FA1-4AFD-A01A-EA88DBA686D1}">
      <dgm:prSet phldr="0"/>
      <dgm:spPr/>
      <dgm:t>
        <a:bodyPr/>
        <a:lstStyle/>
        <a:p>
          <a:r>
            <a:rPr lang="en-US" baseline="30000" dirty="0">
              <a:solidFill>
                <a:schemeClr val="bg1"/>
              </a:solidFill>
              <a:latin typeface="Aptos Display" panose="020F0302020204030204"/>
            </a:rPr>
            <a:t>Community</a:t>
          </a:r>
          <a:r>
            <a:rPr lang="en-US" baseline="30000" dirty="0">
              <a:solidFill>
                <a:schemeClr val="bg1"/>
              </a:solidFill>
            </a:rPr>
            <a:t> </a:t>
          </a:r>
          <a:r>
            <a:rPr lang="en-US" baseline="30000" dirty="0">
              <a:solidFill>
                <a:schemeClr val="bg1"/>
              </a:solidFill>
              <a:latin typeface="Aptos Display" panose="020F0302020204030204"/>
            </a:rPr>
            <a:t>Events</a:t>
          </a:r>
          <a:endParaRPr lang="en-US" baseline="30000" dirty="0">
            <a:solidFill>
              <a:schemeClr val="bg1"/>
            </a:solidFill>
          </a:endParaRPr>
        </a:p>
      </dgm:t>
    </dgm:pt>
    <dgm:pt modelId="{6CE8EE1B-0BD3-494B-8C5E-ADE473EE7811}" type="parTrans" cxnId="{D8F1AEBC-D96A-49D4-9D9E-FDC8DC744462}">
      <dgm:prSet/>
      <dgm:spPr/>
      <dgm:t>
        <a:bodyPr/>
        <a:lstStyle/>
        <a:p>
          <a:endParaRPr lang="en-US"/>
        </a:p>
      </dgm:t>
    </dgm:pt>
    <dgm:pt modelId="{7B2389E5-FEDA-46BC-B12B-FC83DAA99416}" type="sibTrans" cxnId="{D8F1AEBC-D96A-49D4-9D9E-FDC8DC744462}">
      <dgm:prSet/>
      <dgm:spPr/>
      <dgm:t>
        <a:bodyPr/>
        <a:lstStyle/>
        <a:p>
          <a:endParaRPr lang="en-US"/>
        </a:p>
      </dgm:t>
    </dgm:pt>
    <dgm:pt modelId="{F00E6353-AF8F-4D4D-B214-6FEB5108D577}">
      <dgm:prSet phldr="0"/>
      <dgm:spPr/>
      <dgm:t>
        <a:bodyPr/>
        <a:lstStyle/>
        <a:p>
          <a:r>
            <a:rPr lang="en-US" baseline="30000" dirty="0">
              <a:solidFill>
                <a:schemeClr val="bg1"/>
              </a:solidFill>
              <a:latin typeface="Aptos Display" panose="020F0302020204030204"/>
            </a:rPr>
            <a:t>Stakeholder</a:t>
          </a:r>
          <a:r>
            <a:rPr lang="en-US" baseline="30000" dirty="0">
              <a:solidFill>
                <a:schemeClr val="bg1"/>
              </a:solidFill>
            </a:rPr>
            <a:t> </a:t>
          </a:r>
          <a:r>
            <a:rPr lang="en-US" baseline="30000" dirty="0">
              <a:solidFill>
                <a:schemeClr val="bg1"/>
              </a:solidFill>
              <a:latin typeface="Aptos Display" panose="020F0302020204030204"/>
            </a:rPr>
            <a:t>Meetings</a:t>
          </a:r>
          <a:endParaRPr lang="en-US" baseline="30000" dirty="0">
            <a:solidFill>
              <a:schemeClr val="bg1"/>
            </a:solidFill>
          </a:endParaRPr>
        </a:p>
      </dgm:t>
    </dgm:pt>
    <dgm:pt modelId="{FAF67629-8FDB-426E-B0F2-B20F4361B774}" type="parTrans" cxnId="{20F7739C-2762-459D-87D7-B538185CDE85}">
      <dgm:prSet/>
      <dgm:spPr/>
      <dgm:t>
        <a:bodyPr/>
        <a:lstStyle/>
        <a:p>
          <a:endParaRPr lang="en-US"/>
        </a:p>
      </dgm:t>
    </dgm:pt>
    <dgm:pt modelId="{54D72A76-77B5-43CB-8753-BAA12651AC50}" type="sibTrans" cxnId="{20F7739C-2762-459D-87D7-B538185CDE85}">
      <dgm:prSet/>
      <dgm:spPr/>
      <dgm:t>
        <a:bodyPr/>
        <a:lstStyle/>
        <a:p>
          <a:endParaRPr lang="en-US"/>
        </a:p>
      </dgm:t>
    </dgm:pt>
    <dgm:pt modelId="{48989D05-41B7-435A-BF90-65E9E902934A}">
      <dgm:prSet phldr="0"/>
      <dgm:spPr/>
      <dgm:t>
        <a:bodyPr/>
        <a:lstStyle/>
        <a:p>
          <a:pPr rtl="0"/>
          <a:r>
            <a:rPr lang="en-US" i="1" baseline="30000" dirty="0">
              <a:solidFill>
                <a:schemeClr val="bg1"/>
              </a:solidFill>
              <a:latin typeface="Aptos Display" panose="020F0302020204030204"/>
            </a:rPr>
            <a:t>FINAL DESIGN APPROVAL</a:t>
          </a:r>
        </a:p>
      </dgm:t>
    </dgm:pt>
    <dgm:pt modelId="{F021CF54-ECCA-4177-8C5F-5FA489D1E70C}" type="parTrans" cxnId="{892C4CE5-ACCA-4D57-B0D3-43325BBBD40B}">
      <dgm:prSet/>
      <dgm:spPr/>
      <dgm:t>
        <a:bodyPr/>
        <a:lstStyle/>
        <a:p>
          <a:endParaRPr lang="en-US"/>
        </a:p>
      </dgm:t>
    </dgm:pt>
    <dgm:pt modelId="{4BA90A88-111F-414F-B268-B27A16AC7F84}" type="sibTrans" cxnId="{892C4CE5-ACCA-4D57-B0D3-43325BBBD40B}">
      <dgm:prSet/>
      <dgm:spPr/>
      <dgm:t>
        <a:bodyPr/>
        <a:lstStyle/>
        <a:p>
          <a:endParaRPr lang="en-US"/>
        </a:p>
      </dgm:t>
    </dgm:pt>
    <dgm:pt modelId="{31CF4669-1671-4FC2-BC89-BD8C14A1A600}" type="pres">
      <dgm:prSet presAssocID="{FEB2E687-3D58-4D2D-AA3E-DD2464E900F4}" presName="arrowDiagram" presStyleCnt="0">
        <dgm:presLayoutVars>
          <dgm:chMax val="5"/>
          <dgm:dir/>
          <dgm:resizeHandles val="exact"/>
        </dgm:presLayoutVars>
      </dgm:prSet>
      <dgm:spPr/>
    </dgm:pt>
    <dgm:pt modelId="{B31D8EC4-9B98-4C10-A355-CE66487A1477}" type="pres">
      <dgm:prSet presAssocID="{FEB2E687-3D58-4D2D-AA3E-DD2464E900F4}" presName="arrow" presStyleLbl="bgShp" presStyleIdx="0" presStyleCnt="1"/>
      <dgm:spPr>
        <a:solidFill>
          <a:srgbClr val="8AB833"/>
        </a:solidFill>
      </dgm:spPr>
    </dgm:pt>
    <dgm:pt modelId="{BB200E62-094D-4872-9A2B-78013860814D}" type="pres">
      <dgm:prSet presAssocID="{FEB2E687-3D58-4D2D-AA3E-DD2464E900F4}" presName="arrowDiagram3" presStyleCnt="0"/>
      <dgm:spPr/>
    </dgm:pt>
    <dgm:pt modelId="{BEBBB5B2-1A6F-484F-B623-835BAA669420}" type="pres">
      <dgm:prSet presAssocID="{BCB69765-4858-4B0C-85D1-C700822BA164}" presName="bullet3a" presStyleLbl="node1" presStyleIdx="0" presStyleCnt="3" custLinFactNeighborX="2323" custLinFactNeighborY="1547"/>
      <dgm:spPr>
        <a:solidFill>
          <a:schemeClr val="accent1">
            <a:lumMod val="75000"/>
          </a:schemeClr>
        </a:solidFill>
      </dgm:spPr>
    </dgm:pt>
    <dgm:pt modelId="{7EFDA7AB-D50B-4818-BBDB-CD0E9BBD8BD6}" type="pres">
      <dgm:prSet presAssocID="{BCB69765-4858-4B0C-85D1-C700822BA164}" presName="textBox3a" presStyleLbl="revTx" presStyleIdx="0" presStyleCnt="3" custLinFactNeighborX="7571" custLinFactNeighborY="223">
        <dgm:presLayoutVars>
          <dgm:bulletEnabled val="1"/>
        </dgm:presLayoutVars>
      </dgm:prSet>
      <dgm:spPr/>
    </dgm:pt>
    <dgm:pt modelId="{CD673E8A-62BE-4717-BE06-10538408B482}" type="pres">
      <dgm:prSet presAssocID="{CDD0ECE7-1BD7-4BF6-83BD-3D527CA81C70}" presName="bullet3b" presStyleLbl="node1" presStyleIdx="1" presStyleCnt="3" custLinFactNeighborX="-67250" custLinFactNeighborY="44357"/>
      <dgm:spPr>
        <a:solidFill>
          <a:schemeClr val="accent1">
            <a:lumMod val="75000"/>
          </a:schemeClr>
        </a:solidFill>
      </dgm:spPr>
    </dgm:pt>
    <dgm:pt modelId="{58C1E195-F80D-4F13-816C-A4B2729545B6}" type="pres">
      <dgm:prSet presAssocID="{CDD0ECE7-1BD7-4BF6-83BD-3D527CA81C70}" presName="textBox3b" presStyleLbl="revTx" presStyleIdx="1" presStyleCnt="3" custScaleX="118120" custLinFactNeighborX="6586" custLinFactNeighborY="-24">
        <dgm:presLayoutVars>
          <dgm:bulletEnabled val="1"/>
        </dgm:presLayoutVars>
      </dgm:prSet>
      <dgm:spPr/>
    </dgm:pt>
    <dgm:pt modelId="{3FB6511A-F52C-4F29-9C68-E5C299BEB757}" type="pres">
      <dgm:prSet presAssocID="{98AA211F-A946-455F-AE55-A5E536C6546D}" presName="bullet3c" presStyleLbl="node1" presStyleIdx="2" presStyleCnt="3" custLinFactNeighborX="-51060" custLinFactNeighborY="2768"/>
      <dgm:spPr>
        <a:solidFill>
          <a:schemeClr val="accent1">
            <a:lumMod val="75000"/>
          </a:schemeClr>
        </a:solidFill>
      </dgm:spPr>
    </dgm:pt>
    <dgm:pt modelId="{748ED929-7847-4FF6-A604-FD1664C721D6}" type="pres">
      <dgm:prSet presAssocID="{98AA211F-A946-455F-AE55-A5E536C6546D}" presName="textBox3c" presStyleLbl="revTx" presStyleIdx="2" presStyleCnt="3" custScaleX="168613" custLinFactNeighborX="37422" custLinFactNeighborY="-19">
        <dgm:presLayoutVars>
          <dgm:bulletEnabled val="1"/>
        </dgm:presLayoutVars>
      </dgm:prSet>
      <dgm:spPr/>
    </dgm:pt>
  </dgm:ptLst>
  <dgm:cxnLst>
    <dgm:cxn modelId="{107C3102-93DB-4C18-AF93-95F9735E6568}" type="presOf" srcId="{B2F12452-5FA1-4AFD-A01A-EA88DBA686D1}" destId="{58C1E195-F80D-4F13-816C-A4B2729545B6}" srcOrd="0" destOrd="3" presId="urn:microsoft.com/office/officeart/2005/8/layout/arrow2"/>
    <dgm:cxn modelId="{D6763616-690D-42D2-A6CF-B6F41DC850C3}" type="presOf" srcId="{CDD0ECE7-1BD7-4BF6-83BD-3D527CA81C70}" destId="{58C1E195-F80D-4F13-816C-A4B2729545B6}" srcOrd="0" destOrd="0" presId="urn:microsoft.com/office/officeart/2005/8/layout/arrow2"/>
    <dgm:cxn modelId="{10D26E27-FDD0-472C-A9DD-ED7EBF8CFD74}" srcId="{98AA211F-A946-455F-AE55-A5E536C6546D}" destId="{05A154D1-D4C0-4832-9165-622612B905A8}" srcOrd="2" destOrd="0" parTransId="{FF27F76F-9853-4E45-8087-BFB8E74FCDF4}" sibTransId="{8053988C-89DC-4D21-9612-63012784461F}"/>
    <dgm:cxn modelId="{ADDB2338-F306-4953-BC03-9469779D5C5A}" type="presOf" srcId="{F00E6353-AF8F-4D4D-B214-6FEB5108D577}" destId="{58C1E195-F80D-4F13-816C-A4B2729545B6}" srcOrd="0" destOrd="2" presId="urn:microsoft.com/office/officeart/2005/8/layout/arrow2"/>
    <dgm:cxn modelId="{289E1063-8294-4D67-B8FE-1F7B2D4B0F3B}" type="presOf" srcId="{98AA211F-A946-455F-AE55-A5E536C6546D}" destId="{748ED929-7847-4FF6-A604-FD1664C721D6}" srcOrd="0" destOrd="0" presId="urn:microsoft.com/office/officeart/2005/8/layout/arrow2"/>
    <dgm:cxn modelId="{9E8C0C79-2632-47DE-B154-DF74ED10EEE8}" type="presOf" srcId="{E1E2DC91-5C5F-49D8-A0CA-E087170D526B}" destId="{58C1E195-F80D-4F13-816C-A4B2729545B6}" srcOrd="0" destOrd="4" presId="urn:microsoft.com/office/officeart/2005/8/layout/arrow2"/>
    <dgm:cxn modelId="{DCEC3159-85CF-40D2-B983-5BBD5DB73755}" type="presOf" srcId="{05A154D1-D4C0-4832-9165-622612B905A8}" destId="{748ED929-7847-4FF6-A604-FD1664C721D6}" srcOrd="0" destOrd="3" presId="urn:microsoft.com/office/officeart/2005/8/layout/arrow2"/>
    <dgm:cxn modelId="{6AE85C79-7004-4F49-9A9F-8EADEB055C13}" srcId="{98AA211F-A946-455F-AE55-A5E536C6546D}" destId="{8D67B3E2-5832-49D9-8EB2-48A2F4F2425C}" srcOrd="1" destOrd="0" parTransId="{8E095E78-7878-4EC1-91E3-02B9FD609AB1}" sibTransId="{DDCAB7AB-847F-4B8A-B8C6-09F088B888E7}"/>
    <dgm:cxn modelId="{C8A35582-0191-467D-945B-391D50E60631}" srcId="{CDD0ECE7-1BD7-4BF6-83BD-3D527CA81C70}" destId="{2A25A75B-197B-4AD7-A991-CBBAF07A975B}" srcOrd="0" destOrd="0" parTransId="{1E5E7219-1A84-4759-BE74-860E7700DBB5}" sibTransId="{0509F9A9-CE66-49C3-9DFD-3197D9E3A8BC}"/>
    <dgm:cxn modelId="{17EB3483-B0EC-4C18-A7E8-33F8BED5CC12}" srcId="{FEB2E687-3D58-4D2D-AA3E-DD2464E900F4}" destId="{CDD0ECE7-1BD7-4BF6-83BD-3D527CA81C70}" srcOrd="1" destOrd="0" parTransId="{B1D7E980-996F-43A2-B2AC-8B20393EE721}" sibTransId="{A4804023-8439-438E-B5AE-79AEB996FE1E}"/>
    <dgm:cxn modelId="{2398F18C-2989-4E6C-8AC5-EC4F41F93FF1}" srcId="{FEB2E687-3D58-4D2D-AA3E-DD2464E900F4}" destId="{BCB69765-4858-4B0C-85D1-C700822BA164}" srcOrd="0" destOrd="0" parTransId="{3087ADA0-52E2-47A7-B70D-AE03A3095283}" sibTransId="{8F0D54DC-55E2-4E80-8CAB-6661BC3412A1}"/>
    <dgm:cxn modelId="{A76CB594-B70E-45CE-9C57-B2610DDF43AE}" srcId="{98AA211F-A946-455F-AE55-A5E536C6546D}" destId="{D3FAB1C5-D5FE-4390-8044-14678A0A2751}" srcOrd="0" destOrd="0" parTransId="{B97A288E-5E87-4AC1-BF1C-925856C94324}" sibTransId="{FEEE1EDB-8C32-4C8B-9164-4F6E91125D80}"/>
    <dgm:cxn modelId="{20F7739C-2762-459D-87D7-B538185CDE85}" srcId="{CDD0ECE7-1BD7-4BF6-83BD-3D527CA81C70}" destId="{F00E6353-AF8F-4D4D-B214-6FEB5108D577}" srcOrd="1" destOrd="0" parTransId="{FAF67629-8FDB-426E-B0F2-B20F4361B774}" sibTransId="{54D72A76-77B5-43CB-8753-BAA12651AC50}"/>
    <dgm:cxn modelId="{5001C3A2-E5DB-4DD3-A546-F8CB5CF015BD}" type="presOf" srcId="{D3FAB1C5-D5FE-4390-8044-14678A0A2751}" destId="{748ED929-7847-4FF6-A604-FD1664C721D6}" srcOrd="0" destOrd="1" presId="urn:microsoft.com/office/officeart/2005/8/layout/arrow2"/>
    <dgm:cxn modelId="{D8F1AEBC-D96A-49D4-9D9E-FDC8DC744462}" srcId="{CDD0ECE7-1BD7-4BF6-83BD-3D527CA81C70}" destId="{B2F12452-5FA1-4AFD-A01A-EA88DBA686D1}" srcOrd="2" destOrd="0" parTransId="{6CE8EE1B-0BD3-494B-8C5E-ADE473EE7811}" sibTransId="{7B2389E5-FEDA-46BC-B12B-FC83DAA99416}"/>
    <dgm:cxn modelId="{5A424EC2-6877-4FA3-9702-78AC8AB57AFE}" type="presOf" srcId="{FEB2E687-3D58-4D2D-AA3E-DD2464E900F4}" destId="{31CF4669-1671-4FC2-BC89-BD8C14A1A600}" srcOrd="0" destOrd="0" presId="urn:microsoft.com/office/officeart/2005/8/layout/arrow2"/>
    <dgm:cxn modelId="{2F7826C3-1FAE-4A7E-ADE1-D58EE9808B10}" type="presOf" srcId="{BCB69765-4858-4B0C-85D1-C700822BA164}" destId="{7EFDA7AB-D50B-4818-BBDB-CD0E9BBD8BD6}" srcOrd="0" destOrd="0" presId="urn:microsoft.com/office/officeart/2005/8/layout/arrow2"/>
    <dgm:cxn modelId="{89BA00CD-982F-43D6-9DB6-22D6847CACFA}" type="presOf" srcId="{8D67B3E2-5832-49D9-8EB2-48A2F4F2425C}" destId="{748ED929-7847-4FF6-A604-FD1664C721D6}" srcOrd="0" destOrd="2" presId="urn:microsoft.com/office/officeart/2005/8/layout/arrow2"/>
    <dgm:cxn modelId="{F14480CE-DD92-4A09-8CD1-0283E0E4A778}" type="presOf" srcId="{2A25A75B-197B-4AD7-A991-CBBAF07A975B}" destId="{58C1E195-F80D-4F13-816C-A4B2729545B6}" srcOrd="0" destOrd="1" presId="urn:microsoft.com/office/officeart/2005/8/layout/arrow2"/>
    <dgm:cxn modelId="{8FE5F1CF-F3B4-4843-B845-E81BBD87C6BE}" srcId="{FEB2E687-3D58-4D2D-AA3E-DD2464E900F4}" destId="{98AA211F-A946-455F-AE55-A5E536C6546D}" srcOrd="2" destOrd="0" parTransId="{31E8FAC9-27CA-4010-84D4-5E81A815E8A4}" sibTransId="{8059350C-1240-48F6-959E-E21B47C35574}"/>
    <dgm:cxn modelId="{FD57FACF-53C6-46C1-B843-8A0708B483CA}" type="presOf" srcId="{48989D05-41B7-435A-BF90-65E9E902934A}" destId="{748ED929-7847-4FF6-A604-FD1664C721D6}" srcOrd="0" destOrd="4" presId="urn:microsoft.com/office/officeart/2005/8/layout/arrow2"/>
    <dgm:cxn modelId="{892C4CE5-ACCA-4D57-B0D3-43325BBBD40B}" srcId="{98AA211F-A946-455F-AE55-A5E536C6546D}" destId="{48989D05-41B7-435A-BF90-65E9E902934A}" srcOrd="3" destOrd="0" parTransId="{F021CF54-ECCA-4177-8C5F-5FA489D1E70C}" sibTransId="{4BA90A88-111F-414F-B268-B27A16AC7F84}"/>
    <dgm:cxn modelId="{5B46E9F3-0C71-4A90-8FAE-1B04FE613C55}" srcId="{CDD0ECE7-1BD7-4BF6-83BD-3D527CA81C70}" destId="{E1E2DC91-5C5F-49D8-A0CA-E087170D526B}" srcOrd="3" destOrd="0" parTransId="{9CADFA21-0CB9-4673-BD4A-BF805DD50525}" sibTransId="{8469DAEC-EEB2-43EF-AF55-258AE19A1032}"/>
    <dgm:cxn modelId="{3F2958B5-4764-4C67-AC33-71400890DC12}" type="presParOf" srcId="{31CF4669-1671-4FC2-BC89-BD8C14A1A600}" destId="{B31D8EC4-9B98-4C10-A355-CE66487A1477}" srcOrd="0" destOrd="0" presId="urn:microsoft.com/office/officeart/2005/8/layout/arrow2"/>
    <dgm:cxn modelId="{561879AF-85C1-4B37-B0A7-96900A32B392}" type="presParOf" srcId="{31CF4669-1671-4FC2-BC89-BD8C14A1A600}" destId="{BB200E62-094D-4872-9A2B-78013860814D}" srcOrd="1" destOrd="0" presId="urn:microsoft.com/office/officeart/2005/8/layout/arrow2"/>
    <dgm:cxn modelId="{82C90474-877C-4280-B175-C1D33C9D3DE4}" type="presParOf" srcId="{BB200E62-094D-4872-9A2B-78013860814D}" destId="{BEBBB5B2-1A6F-484F-B623-835BAA669420}" srcOrd="0" destOrd="0" presId="urn:microsoft.com/office/officeart/2005/8/layout/arrow2"/>
    <dgm:cxn modelId="{BB9536A1-58BD-4B1B-AB11-03E76157842D}" type="presParOf" srcId="{BB200E62-094D-4872-9A2B-78013860814D}" destId="{7EFDA7AB-D50B-4818-BBDB-CD0E9BBD8BD6}" srcOrd="1" destOrd="0" presId="urn:microsoft.com/office/officeart/2005/8/layout/arrow2"/>
    <dgm:cxn modelId="{9571D61B-6F87-4598-871C-B8F0DEC3BF90}" type="presParOf" srcId="{BB200E62-094D-4872-9A2B-78013860814D}" destId="{CD673E8A-62BE-4717-BE06-10538408B482}" srcOrd="2" destOrd="0" presId="urn:microsoft.com/office/officeart/2005/8/layout/arrow2"/>
    <dgm:cxn modelId="{6E13F821-89E6-4E79-87DC-E6229956FF21}" type="presParOf" srcId="{BB200E62-094D-4872-9A2B-78013860814D}" destId="{58C1E195-F80D-4F13-816C-A4B2729545B6}" srcOrd="3" destOrd="0" presId="urn:microsoft.com/office/officeart/2005/8/layout/arrow2"/>
    <dgm:cxn modelId="{6C3B0C6E-38D8-48BB-B531-62322BE25427}" type="presParOf" srcId="{BB200E62-094D-4872-9A2B-78013860814D}" destId="{3FB6511A-F52C-4F29-9C68-E5C299BEB757}" srcOrd="4" destOrd="0" presId="urn:microsoft.com/office/officeart/2005/8/layout/arrow2"/>
    <dgm:cxn modelId="{EFE6295C-52F4-4ED7-AE7D-8A5CB5180464}" type="presParOf" srcId="{BB200E62-094D-4872-9A2B-78013860814D}" destId="{748ED929-7847-4FF6-A604-FD1664C721D6}"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A8198A-E3F7-4F9B-BC22-8BB400534CCF}"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FFB89756-7F25-48C4-AD7D-9DB83D54371F}">
      <dgm:prSet phldr="0"/>
      <dgm:spPr/>
      <dgm:t>
        <a:bodyPr/>
        <a:lstStyle/>
        <a:p>
          <a:r>
            <a:rPr lang="en-US" b="1"/>
            <a:t>Community Connectivity Program</a:t>
          </a:r>
        </a:p>
      </dgm:t>
    </dgm:pt>
    <dgm:pt modelId="{04BE91DB-3E5D-40CD-B72A-1FA1B03ACAB7}" type="parTrans" cxnId="{6B8FD5B6-6245-4CF3-91B8-0CB396CB5A35}">
      <dgm:prSet/>
      <dgm:spPr/>
      <dgm:t>
        <a:bodyPr/>
        <a:lstStyle/>
        <a:p>
          <a:endParaRPr lang="en-US"/>
        </a:p>
      </dgm:t>
    </dgm:pt>
    <dgm:pt modelId="{088139D9-7082-413A-8092-CBEEFD688DD7}" type="sibTrans" cxnId="{6B8FD5B6-6245-4CF3-91B8-0CB396CB5A35}">
      <dgm:prSet/>
      <dgm:spPr/>
      <dgm:t>
        <a:bodyPr/>
        <a:lstStyle/>
        <a:p>
          <a:endParaRPr lang="en-US"/>
        </a:p>
      </dgm:t>
    </dgm:pt>
    <dgm:pt modelId="{427CEB68-CDB2-437D-AFA6-386659CE177A}">
      <dgm:prSet phldr="0"/>
      <dgm:spPr/>
      <dgm:t>
        <a:bodyPr/>
        <a:lstStyle/>
        <a:p>
          <a:r>
            <a:rPr lang="en-US" b="1"/>
            <a:t>Local Transportation Capital Improvement </a:t>
          </a:r>
          <a:r>
            <a:rPr lang="en-US" b="1">
              <a:latin typeface="Aptos Display" panose="020F0302020204030204"/>
            </a:rPr>
            <a:t>Program</a:t>
          </a:r>
        </a:p>
      </dgm:t>
    </dgm:pt>
    <dgm:pt modelId="{ECAD8DB7-F0D2-4E01-BEDB-4040B1091786}" type="parTrans" cxnId="{23FFFA9D-0639-4D47-9D86-C0A1AB1B932C}">
      <dgm:prSet/>
      <dgm:spPr/>
      <dgm:t>
        <a:bodyPr/>
        <a:lstStyle/>
        <a:p>
          <a:endParaRPr lang="en-US"/>
        </a:p>
      </dgm:t>
    </dgm:pt>
    <dgm:pt modelId="{8F061633-F62A-4D5F-B875-EBBB228B2460}" type="sibTrans" cxnId="{23FFFA9D-0639-4D47-9D86-C0A1AB1B932C}">
      <dgm:prSet/>
      <dgm:spPr/>
      <dgm:t>
        <a:bodyPr/>
        <a:lstStyle/>
        <a:p>
          <a:endParaRPr lang="en-US"/>
        </a:p>
      </dgm:t>
    </dgm:pt>
    <dgm:pt modelId="{417B1415-8EE4-4D1B-82C2-7D7F1B6D31A3}">
      <dgm:prSet phldr="0"/>
      <dgm:spPr/>
      <dgm:t>
        <a:bodyPr/>
        <a:lstStyle/>
        <a:p>
          <a:r>
            <a:rPr lang="en-US" b="1"/>
            <a:t>Urban Forest Equity Grant Program</a:t>
          </a:r>
        </a:p>
      </dgm:t>
    </dgm:pt>
    <dgm:pt modelId="{E1DE58CD-BD03-44BF-BA0C-1322FC952FE1}" type="parTrans" cxnId="{034901C2-93BF-4AFB-B6C2-006611F435C6}">
      <dgm:prSet/>
      <dgm:spPr/>
      <dgm:t>
        <a:bodyPr/>
        <a:lstStyle/>
        <a:p>
          <a:endParaRPr lang="en-US"/>
        </a:p>
      </dgm:t>
    </dgm:pt>
    <dgm:pt modelId="{BF679EBB-24E2-49D9-8C20-E4DB9828E77F}" type="sibTrans" cxnId="{034901C2-93BF-4AFB-B6C2-006611F435C6}">
      <dgm:prSet/>
      <dgm:spPr/>
      <dgm:t>
        <a:bodyPr/>
        <a:lstStyle/>
        <a:p>
          <a:endParaRPr lang="en-US"/>
        </a:p>
      </dgm:t>
    </dgm:pt>
    <dgm:pt modelId="{7E5497CB-A59B-4D4E-8107-4A5F3842E8FE}">
      <dgm:prSet phldr="0"/>
      <dgm:spPr/>
      <dgm:t>
        <a:bodyPr/>
        <a:lstStyle/>
        <a:p>
          <a:r>
            <a:rPr lang="en-US" b="1" dirty="0">
              <a:highlight>
                <a:srgbClr val="00FF00"/>
              </a:highlight>
            </a:rPr>
            <a:t>Rebuilding American Infrastructure with Sustainability and Equity (January 30, 2025)</a:t>
          </a:r>
          <a:endParaRPr lang="en-US" dirty="0">
            <a:highlight>
              <a:srgbClr val="00FF00"/>
            </a:highlight>
          </a:endParaRPr>
        </a:p>
      </dgm:t>
    </dgm:pt>
    <dgm:pt modelId="{DD22CFDE-5BA8-4FD8-B2CC-FB69E9649E55}" type="parTrans" cxnId="{9339D59A-F349-43E4-B152-F5507DAA3D7D}">
      <dgm:prSet/>
      <dgm:spPr/>
      <dgm:t>
        <a:bodyPr/>
        <a:lstStyle/>
        <a:p>
          <a:endParaRPr lang="en-US"/>
        </a:p>
      </dgm:t>
    </dgm:pt>
    <dgm:pt modelId="{3004A202-DC1A-4712-BFF4-CD34A4538EBF}" type="sibTrans" cxnId="{9339D59A-F349-43E4-B152-F5507DAA3D7D}">
      <dgm:prSet/>
      <dgm:spPr/>
      <dgm:t>
        <a:bodyPr/>
        <a:lstStyle/>
        <a:p>
          <a:endParaRPr lang="en-US"/>
        </a:p>
      </dgm:t>
    </dgm:pt>
    <dgm:pt modelId="{2603182A-F414-44E9-A168-DEA89E03CD7B}">
      <dgm:prSet phldr="0"/>
      <dgm:spPr/>
      <dgm:t>
        <a:bodyPr/>
        <a:lstStyle/>
        <a:p>
          <a:r>
            <a:rPr lang="en-US" b="1"/>
            <a:t>Congestion Mitigation </a:t>
          </a:r>
          <a:r>
            <a:rPr lang="en-US" b="1">
              <a:latin typeface="Aptos Display" panose="020F0302020204030204"/>
            </a:rPr>
            <a:t>&amp;</a:t>
          </a:r>
          <a:r>
            <a:rPr lang="en-US" b="1"/>
            <a:t> Air Quality Improvement</a:t>
          </a:r>
        </a:p>
      </dgm:t>
    </dgm:pt>
    <dgm:pt modelId="{BBEFD22D-B143-4BBE-9CE8-00F5CF2DBE67}" type="parTrans" cxnId="{8FEB41AB-BFD5-40E7-8F16-EB8C98DBF4B8}">
      <dgm:prSet/>
      <dgm:spPr/>
      <dgm:t>
        <a:bodyPr/>
        <a:lstStyle/>
        <a:p>
          <a:endParaRPr lang="en-US"/>
        </a:p>
      </dgm:t>
    </dgm:pt>
    <dgm:pt modelId="{38890D83-8D58-4B5F-A417-FAA5689BDC4D}" type="sibTrans" cxnId="{8FEB41AB-BFD5-40E7-8F16-EB8C98DBF4B8}">
      <dgm:prSet/>
      <dgm:spPr/>
      <dgm:t>
        <a:bodyPr/>
        <a:lstStyle/>
        <a:p>
          <a:endParaRPr lang="en-US"/>
        </a:p>
      </dgm:t>
    </dgm:pt>
    <dgm:pt modelId="{DAA70C77-DFBE-4D70-ADDF-83AC7F0CC506}" type="pres">
      <dgm:prSet presAssocID="{69A8198A-E3F7-4F9B-BC22-8BB400534CCF}" presName="root" presStyleCnt="0">
        <dgm:presLayoutVars>
          <dgm:dir/>
          <dgm:resizeHandles val="exact"/>
        </dgm:presLayoutVars>
      </dgm:prSet>
      <dgm:spPr/>
    </dgm:pt>
    <dgm:pt modelId="{CA053546-1D80-4170-AEFC-E978919D92E1}" type="pres">
      <dgm:prSet presAssocID="{7E5497CB-A59B-4D4E-8107-4A5F3842E8FE}" presName="compNode" presStyleCnt="0"/>
      <dgm:spPr/>
    </dgm:pt>
    <dgm:pt modelId="{C6E78C41-67BE-4C1E-A49D-9724A40FFFA0}" type="pres">
      <dgm:prSet presAssocID="{7E5497CB-A59B-4D4E-8107-4A5F3842E8FE}" presName="bgRect" presStyleLbl="bgShp" presStyleIdx="0" presStyleCnt="5"/>
      <dgm:spPr/>
    </dgm:pt>
    <dgm:pt modelId="{37CFA075-F404-4A17-9F11-D7E17128E503}" type="pres">
      <dgm:prSet presAssocID="{7E5497CB-A59B-4D4E-8107-4A5F3842E8FE}"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ridge scene with solid fill"/>
        </a:ext>
      </dgm:extLst>
    </dgm:pt>
    <dgm:pt modelId="{A1FC729C-FB51-473A-9958-4F2F3A6982E5}" type="pres">
      <dgm:prSet presAssocID="{7E5497CB-A59B-4D4E-8107-4A5F3842E8FE}" presName="spaceRect" presStyleCnt="0"/>
      <dgm:spPr/>
    </dgm:pt>
    <dgm:pt modelId="{E29D7F42-5F54-491F-A975-1448798FC8FF}" type="pres">
      <dgm:prSet presAssocID="{7E5497CB-A59B-4D4E-8107-4A5F3842E8FE}" presName="parTx" presStyleLbl="revTx" presStyleIdx="0" presStyleCnt="5">
        <dgm:presLayoutVars>
          <dgm:chMax val="0"/>
          <dgm:chPref val="0"/>
        </dgm:presLayoutVars>
      </dgm:prSet>
      <dgm:spPr/>
    </dgm:pt>
    <dgm:pt modelId="{B1F72084-71A4-4F27-908A-7CA97985CEE2}" type="pres">
      <dgm:prSet presAssocID="{3004A202-DC1A-4712-BFF4-CD34A4538EBF}" presName="sibTrans" presStyleCnt="0"/>
      <dgm:spPr/>
    </dgm:pt>
    <dgm:pt modelId="{CE74E545-A730-49DB-A145-321977A05D4B}" type="pres">
      <dgm:prSet presAssocID="{2603182A-F414-44E9-A168-DEA89E03CD7B}" presName="compNode" presStyleCnt="0"/>
      <dgm:spPr/>
    </dgm:pt>
    <dgm:pt modelId="{103F5A4B-E5C3-4F37-B41F-88ADF3B01A35}" type="pres">
      <dgm:prSet presAssocID="{2603182A-F414-44E9-A168-DEA89E03CD7B}" presName="bgRect" presStyleLbl="bgShp" presStyleIdx="1" presStyleCnt="5"/>
      <dgm:spPr/>
    </dgm:pt>
    <dgm:pt modelId="{84B5C25D-E861-4B74-989F-08C1BB7D8000}" type="pres">
      <dgm:prSet presAssocID="{2603182A-F414-44E9-A168-DEA89E03CD7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2A7D0DE0-D1D1-4F63-94BF-D55CB1F35A9E}" type="pres">
      <dgm:prSet presAssocID="{2603182A-F414-44E9-A168-DEA89E03CD7B}" presName="spaceRect" presStyleCnt="0"/>
      <dgm:spPr/>
    </dgm:pt>
    <dgm:pt modelId="{F64670D5-1E6A-46D4-B8E2-0F55AC7D23CE}" type="pres">
      <dgm:prSet presAssocID="{2603182A-F414-44E9-A168-DEA89E03CD7B}" presName="parTx" presStyleLbl="revTx" presStyleIdx="1" presStyleCnt="5">
        <dgm:presLayoutVars>
          <dgm:chMax val="0"/>
          <dgm:chPref val="0"/>
        </dgm:presLayoutVars>
      </dgm:prSet>
      <dgm:spPr/>
    </dgm:pt>
    <dgm:pt modelId="{247C9964-7314-4479-84DF-2D61DAE1D69F}" type="pres">
      <dgm:prSet presAssocID="{38890D83-8D58-4B5F-A417-FAA5689BDC4D}" presName="sibTrans" presStyleCnt="0"/>
      <dgm:spPr/>
    </dgm:pt>
    <dgm:pt modelId="{325BB6A0-5237-4ABB-8AC3-2E8803433327}" type="pres">
      <dgm:prSet presAssocID="{427CEB68-CDB2-437D-AFA6-386659CE177A}" presName="compNode" presStyleCnt="0"/>
      <dgm:spPr/>
    </dgm:pt>
    <dgm:pt modelId="{BF31E674-E552-4068-BE6B-F2CFB86E91E5}" type="pres">
      <dgm:prSet presAssocID="{427CEB68-CDB2-437D-AFA6-386659CE177A}" presName="bgRect" presStyleLbl="bgShp" presStyleIdx="2" presStyleCnt="5"/>
      <dgm:spPr/>
    </dgm:pt>
    <dgm:pt modelId="{22D55EEC-F33C-47F4-91CC-92A5AD0FED69}" type="pres">
      <dgm:prSet presAssocID="{427CEB68-CDB2-437D-AFA6-386659CE177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2A75C68F-698C-4661-B4F0-0D9B66A3F362}" type="pres">
      <dgm:prSet presAssocID="{427CEB68-CDB2-437D-AFA6-386659CE177A}" presName="spaceRect" presStyleCnt="0"/>
      <dgm:spPr/>
    </dgm:pt>
    <dgm:pt modelId="{5635AE99-CB12-408E-A552-F7DE7ED66796}" type="pres">
      <dgm:prSet presAssocID="{427CEB68-CDB2-437D-AFA6-386659CE177A}" presName="parTx" presStyleLbl="revTx" presStyleIdx="2" presStyleCnt="5">
        <dgm:presLayoutVars>
          <dgm:chMax val="0"/>
          <dgm:chPref val="0"/>
        </dgm:presLayoutVars>
      </dgm:prSet>
      <dgm:spPr/>
    </dgm:pt>
    <dgm:pt modelId="{57BC2724-B708-4834-86EA-5D137616D9B5}" type="pres">
      <dgm:prSet presAssocID="{8F061633-F62A-4D5F-B875-EBBB228B2460}" presName="sibTrans" presStyleCnt="0"/>
      <dgm:spPr/>
    </dgm:pt>
    <dgm:pt modelId="{A91A5B05-A32D-43D9-B1F8-C7EFA16A80BC}" type="pres">
      <dgm:prSet presAssocID="{417B1415-8EE4-4D1B-82C2-7D7F1B6D31A3}" presName="compNode" presStyleCnt="0"/>
      <dgm:spPr/>
    </dgm:pt>
    <dgm:pt modelId="{E4737AC7-3960-4BDD-9D33-1B5DF7F9BC3A}" type="pres">
      <dgm:prSet presAssocID="{417B1415-8EE4-4D1B-82C2-7D7F1B6D31A3}" presName="bgRect" presStyleLbl="bgShp" presStyleIdx="3" presStyleCnt="5"/>
      <dgm:spPr/>
    </dgm:pt>
    <dgm:pt modelId="{4A80759E-B1C0-4F57-BA7D-67342BC42C3C}" type="pres">
      <dgm:prSet presAssocID="{417B1415-8EE4-4D1B-82C2-7D7F1B6D31A3}"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Forest scene with solid fill"/>
        </a:ext>
      </dgm:extLst>
    </dgm:pt>
    <dgm:pt modelId="{1BE7E51D-6864-4F70-898C-50E5F8D293C2}" type="pres">
      <dgm:prSet presAssocID="{417B1415-8EE4-4D1B-82C2-7D7F1B6D31A3}" presName="spaceRect" presStyleCnt="0"/>
      <dgm:spPr/>
    </dgm:pt>
    <dgm:pt modelId="{9AC928B1-327D-4672-98FE-31F8B9362A5B}" type="pres">
      <dgm:prSet presAssocID="{417B1415-8EE4-4D1B-82C2-7D7F1B6D31A3}" presName="parTx" presStyleLbl="revTx" presStyleIdx="3" presStyleCnt="5">
        <dgm:presLayoutVars>
          <dgm:chMax val="0"/>
          <dgm:chPref val="0"/>
        </dgm:presLayoutVars>
      </dgm:prSet>
      <dgm:spPr/>
    </dgm:pt>
    <dgm:pt modelId="{48F835FF-AB6D-4607-BE0F-58D27E90FF5E}" type="pres">
      <dgm:prSet presAssocID="{BF679EBB-24E2-49D9-8C20-E4DB9828E77F}" presName="sibTrans" presStyleCnt="0"/>
      <dgm:spPr/>
    </dgm:pt>
    <dgm:pt modelId="{7B0D5A81-336B-4422-A1A5-FA17D21E1CE2}" type="pres">
      <dgm:prSet presAssocID="{FFB89756-7F25-48C4-AD7D-9DB83D54371F}" presName="compNode" presStyleCnt="0"/>
      <dgm:spPr/>
    </dgm:pt>
    <dgm:pt modelId="{D45C371D-1575-4BF4-9851-E5617CB5C625}" type="pres">
      <dgm:prSet presAssocID="{FFB89756-7F25-48C4-AD7D-9DB83D54371F}" presName="bgRect" presStyleLbl="bgShp" presStyleIdx="4" presStyleCnt="5"/>
      <dgm:spPr/>
    </dgm:pt>
    <dgm:pt modelId="{3261E749-09EF-439E-98D3-744BE4B05DEA}" type="pres">
      <dgm:prSet presAssocID="{FFB89756-7F25-48C4-AD7D-9DB83D54371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rain"/>
        </a:ext>
      </dgm:extLst>
    </dgm:pt>
    <dgm:pt modelId="{06396571-47D9-4773-910F-73533CC20249}" type="pres">
      <dgm:prSet presAssocID="{FFB89756-7F25-48C4-AD7D-9DB83D54371F}" presName="spaceRect" presStyleCnt="0"/>
      <dgm:spPr/>
    </dgm:pt>
    <dgm:pt modelId="{4D32516C-2002-46BD-BA17-7BE24101F7D4}" type="pres">
      <dgm:prSet presAssocID="{FFB89756-7F25-48C4-AD7D-9DB83D54371F}" presName="parTx" presStyleLbl="revTx" presStyleIdx="4" presStyleCnt="5">
        <dgm:presLayoutVars>
          <dgm:chMax val="0"/>
          <dgm:chPref val="0"/>
        </dgm:presLayoutVars>
      </dgm:prSet>
      <dgm:spPr/>
    </dgm:pt>
  </dgm:ptLst>
  <dgm:cxnLst>
    <dgm:cxn modelId="{061DE674-52F6-4411-B920-9988AA66C902}" type="presOf" srcId="{FFB89756-7F25-48C4-AD7D-9DB83D54371F}" destId="{4D32516C-2002-46BD-BA17-7BE24101F7D4}" srcOrd="0" destOrd="0" presId="urn:microsoft.com/office/officeart/2018/2/layout/IconVerticalSolidList"/>
    <dgm:cxn modelId="{D8B79283-C49C-45C7-A609-CED57EA90F8E}" type="presOf" srcId="{7E5497CB-A59B-4D4E-8107-4A5F3842E8FE}" destId="{E29D7F42-5F54-491F-A975-1448798FC8FF}" srcOrd="0" destOrd="0" presId="urn:microsoft.com/office/officeart/2018/2/layout/IconVerticalSolidList"/>
    <dgm:cxn modelId="{7BE20486-6BD8-4912-AB57-98B62061AFC2}" type="presOf" srcId="{417B1415-8EE4-4D1B-82C2-7D7F1B6D31A3}" destId="{9AC928B1-327D-4672-98FE-31F8B9362A5B}" srcOrd="0" destOrd="0" presId="urn:microsoft.com/office/officeart/2018/2/layout/IconVerticalSolidList"/>
    <dgm:cxn modelId="{A4754F8C-267C-4ED0-844F-C757CA01565D}" type="presOf" srcId="{427CEB68-CDB2-437D-AFA6-386659CE177A}" destId="{5635AE99-CB12-408E-A552-F7DE7ED66796}" srcOrd="0" destOrd="0" presId="urn:microsoft.com/office/officeart/2018/2/layout/IconVerticalSolidList"/>
    <dgm:cxn modelId="{9339D59A-F349-43E4-B152-F5507DAA3D7D}" srcId="{69A8198A-E3F7-4F9B-BC22-8BB400534CCF}" destId="{7E5497CB-A59B-4D4E-8107-4A5F3842E8FE}" srcOrd="0" destOrd="0" parTransId="{DD22CFDE-5BA8-4FD8-B2CC-FB69E9649E55}" sibTransId="{3004A202-DC1A-4712-BFF4-CD34A4538EBF}"/>
    <dgm:cxn modelId="{23FFFA9D-0639-4D47-9D86-C0A1AB1B932C}" srcId="{69A8198A-E3F7-4F9B-BC22-8BB400534CCF}" destId="{427CEB68-CDB2-437D-AFA6-386659CE177A}" srcOrd="2" destOrd="0" parTransId="{ECAD8DB7-F0D2-4E01-BEDB-4040B1091786}" sibTransId="{8F061633-F62A-4D5F-B875-EBBB228B2460}"/>
    <dgm:cxn modelId="{8FEB41AB-BFD5-40E7-8F16-EB8C98DBF4B8}" srcId="{69A8198A-E3F7-4F9B-BC22-8BB400534CCF}" destId="{2603182A-F414-44E9-A168-DEA89E03CD7B}" srcOrd="1" destOrd="0" parTransId="{BBEFD22D-B143-4BBE-9CE8-00F5CF2DBE67}" sibTransId="{38890D83-8D58-4B5F-A417-FAA5689BDC4D}"/>
    <dgm:cxn modelId="{6B8FD5B6-6245-4CF3-91B8-0CB396CB5A35}" srcId="{69A8198A-E3F7-4F9B-BC22-8BB400534CCF}" destId="{FFB89756-7F25-48C4-AD7D-9DB83D54371F}" srcOrd="4" destOrd="0" parTransId="{04BE91DB-3E5D-40CD-B72A-1FA1B03ACAB7}" sibTransId="{088139D9-7082-413A-8092-CBEEFD688DD7}"/>
    <dgm:cxn modelId="{665899C0-885D-4364-B740-A05055482379}" type="presOf" srcId="{69A8198A-E3F7-4F9B-BC22-8BB400534CCF}" destId="{DAA70C77-DFBE-4D70-ADDF-83AC7F0CC506}" srcOrd="0" destOrd="0" presId="urn:microsoft.com/office/officeart/2018/2/layout/IconVerticalSolidList"/>
    <dgm:cxn modelId="{034901C2-93BF-4AFB-B6C2-006611F435C6}" srcId="{69A8198A-E3F7-4F9B-BC22-8BB400534CCF}" destId="{417B1415-8EE4-4D1B-82C2-7D7F1B6D31A3}" srcOrd="3" destOrd="0" parTransId="{E1DE58CD-BD03-44BF-BA0C-1322FC952FE1}" sibTransId="{BF679EBB-24E2-49D9-8C20-E4DB9828E77F}"/>
    <dgm:cxn modelId="{077E93DE-1ADE-43A4-8392-877674F491E0}" type="presOf" srcId="{2603182A-F414-44E9-A168-DEA89E03CD7B}" destId="{F64670D5-1E6A-46D4-B8E2-0F55AC7D23CE}" srcOrd="0" destOrd="0" presId="urn:microsoft.com/office/officeart/2018/2/layout/IconVerticalSolidList"/>
    <dgm:cxn modelId="{26DE3969-3370-4B80-BF70-1D8046F96B2D}" type="presParOf" srcId="{DAA70C77-DFBE-4D70-ADDF-83AC7F0CC506}" destId="{CA053546-1D80-4170-AEFC-E978919D92E1}" srcOrd="0" destOrd="0" presId="urn:microsoft.com/office/officeart/2018/2/layout/IconVerticalSolidList"/>
    <dgm:cxn modelId="{8898E9BB-FAE0-4199-B37F-7CF6C604E277}" type="presParOf" srcId="{CA053546-1D80-4170-AEFC-E978919D92E1}" destId="{C6E78C41-67BE-4C1E-A49D-9724A40FFFA0}" srcOrd="0" destOrd="0" presId="urn:microsoft.com/office/officeart/2018/2/layout/IconVerticalSolidList"/>
    <dgm:cxn modelId="{AFB1DF11-CE37-4A3A-89EC-2530F27CB5F3}" type="presParOf" srcId="{CA053546-1D80-4170-AEFC-E978919D92E1}" destId="{37CFA075-F404-4A17-9F11-D7E17128E503}" srcOrd="1" destOrd="0" presId="urn:microsoft.com/office/officeart/2018/2/layout/IconVerticalSolidList"/>
    <dgm:cxn modelId="{F01E72A0-2A7A-4D48-8B5D-C5F144652BD9}" type="presParOf" srcId="{CA053546-1D80-4170-AEFC-E978919D92E1}" destId="{A1FC729C-FB51-473A-9958-4F2F3A6982E5}" srcOrd="2" destOrd="0" presId="urn:microsoft.com/office/officeart/2018/2/layout/IconVerticalSolidList"/>
    <dgm:cxn modelId="{CFCC0F94-AF66-47E0-8D5B-CE18E7047745}" type="presParOf" srcId="{CA053546-1D80-4170-AEFC-E978919D92E1}" destId="{E29D7F42-5F54-491F-A975-1448798FC8FF}" srcOrd="3" destOrd="0" presId="urn:microsoft.com/office/officeart/2018/2/layout/IconVerticalSolidList"/>
    <dgm:cxn modelId="{045A6171-CFF7-4296-9F88-FCB7646910F3}" type="presParOf" srcId="{DAA70C77-DFBE-4D70-ADDF-83AC7F0CC506}" destId="{B1F72084-71A4-4F27-908A-7CA97985CEE2}" srcOrd="1" destOrd="0" presId="urn:microsoft.com/office/officeart/2018/2/layout/IconVerticalSolidList"/>
    <dgm:cxn modelId="{FDAF9884-0477-4012-AB3C-03055919B2DE}" type="presParOf" srcId="{DAA70C77-DFBE-4D70-ADDF-83AC7F0CC506}" destId="{CE74E545-A730-49DB-A145-321977A05D4B}" srcOrd="2" destOrd="0" presId="urn:microsoft.com/office/officeart/2018/2/layout/IconVerticalSolidList"/>
    <dgm:cxn modelId="{5F7F02EC-C1E6-4A0C-9A2A-75F581259120}" type="presParOf" srcId="{CE74E545-A730-49DB-A145-321977A05D4B}" destId="{103F5A4B-E5C3-4F37-B41F-88ADF3B01A35}" srcOrd="0" destOrd="0" presId="urn:microsoft.com/office/officeart/2018/2/layout/IconVerticalSolidList"/>
    <dgm:cxn modelId="{F93A7EBB-112F-4766-BD31-42311D623E60}" type="presParOf" srcId="{CE74E545-A730-49DB-A145-321977A05D4B}" destId="{84B5C25D-E861-4B74-989F-08C1BB7D8000}" srcOrd="1" destOrd="0" presId="urn:microsoft.com/office/officeart/2018/2/layout/IconVerticalSolidList"/>
    <dgm:cxn modelId="{BE3F7715-F001-406D-A463-AABF0771D9B1}" type="presParOf" srcId="{CE74E545-A730-49DB-A145-321977A05D4B}" destId="{2A7D0DE0-D1D1-4F63-94BF-D55CB1F35A9E}" srcOrd="2" destOrd="0" presId="urn:microsoft.com/office/officeart/2018/2/layout/IconVerticalSolidList"/>
    <dgm:cxn modelId="{84DE207C-5AAB-4D94-8193-144CC1DDBEB1}" type="presParOf" srcId="{CE74E545-A730-49DB-A145-321977A05D4B}" destId="{F64670D5-1E6A-46D4-B8E2-0F55AC7D23CE}" srcOrd="3" destOrd="0" presId="urn:microsoft.com/office/officeart/2018/2/layout/IconVerticalSolidList"/>
    <dgm:cxn modelId="{6A35E151-4B82-4FB1-B39E-BEF7D492BC9D}" type="presParOf" srcId="{DAA70C77-DFBE-4D70-ADDF-83AC7F0CC506}" destId="{247C9964-7314-4479-84DF-2D61DAE1D69F}" srcOrd="3" destOrd="0" presId="urn:microsoft.com/office/officeart/2018/2/layout/IconVerticalSolidList"/>
    <dgm:cxn modelId="{38DA09B9-EA23-4936-8993-CB66AA1BBD98}" type="presParOf" srcId="{DAA70C77-DFBE-4D70-ADDF-83AC7F0CC506}" destId="{325BB6A0-5237-4ABB-8AC3-2E8803433327}" srcOrd="4" destOrd="0" presId="urn:microsoft.com/office/officeart/2018/2/layout/IconVerticalSolidList"/>
    <dgm:cxn modelId="{10AD9F7F-9E5D-4C8B-8F07-9844D01EF045}" type="presParOf" srcId="{325BB6A0-5237-4ABB-8AC3-2E8803433327}" destId="{BF31E674-E552-4068-BE6B-F2CFB86E91E5}" srcOrd="0" destOrd="0" presId="urn:microsoft.com/office/officeart/2018/2/layout/IconVerticalSolidList"/>
    <dgm:cxn modelId="{6798EB37-127D-4707-9AB3-57C709BD6D4D}" type="presParOf" srcId="{325BB6A0-5237-4ABB-8AC3-2E8803433327}" destId="{22D55EEC-F33C-47F4-91CC-92A5AD0FED69}" srcOrd="1" destOrd="0" presId="urn:microsoft.com/office/officeart/2018/2/layout/IconVerticalSolidList"/>
    <dgm:cxn modelId="{383DF440-D491-46BA-AC96-BE59C13F741F}" type="presParOf" srcId="{325BB6A0-5237-4ABB-8AC3-2E8803433327}" destId="{2A75C68F-698C-4661-B4F0-0D9B66A3F362}" srcOrd="2" destOrd="0" presId="urn:microsoft.com/office/officeart/2018/2/layout/IconVerticalSolidList"/>
    <dgm:cxn modelId="{7FE04772-A673-410B-8D1D-A20335075571}" type="presParOf" srcId="{325BB6A0-5237-4ABB-8AC3-2E8803433327}" destId="{5635AE99-CB12-408E-A552-F7DE7ED66796}" srcOrd="3" destOrd="0" presId="urn:microsoft.com/office/officeart/2018/2/layout/IconVerticalSolidList"/>
    <dgm:cxn modelId="{1F94547C-6731-436E-8421-2DB980BA1237}" type="presParOf" srcId="{DAA70C77-DFBE-4D70-ADDF-83AC7F0CC506}" destId="{57BC2724-B708-4834-86EA-5D137616D9B5}" srcOrd="5" destOrd="0" presId="urn:microsoft.com/office/officeart/2018/2/layout/IconVerticalSolidList"/>
    <dgm:cxn modelId="{FD214E0D-72F9-43DF-8564-B0BE9B46B212}" type="presParOf" srcId="{DAA70C77-DFBE-4D70-ADDF-83AC7F0CC506}" destId="{A91A5B05-A32D-43D9-B1F8-C7EFA16A80BC}" srcOrd="6" destOrd="0" presId="urn:microsoft.com/office/officeart/2018/2/layout/IconVerticalSolidList"/>
    <dgm:cxn modelId="{654FC784-411D-4F37-8C2A-CE9986E9E8D0}" type="presParOf" srcId="{A91A5B05-A32D-43D9-B1F8-C7EFA16A80BC}" destId="{E4737AC7-3960-4BDD-9D33-1B5DF7F9BC3A}" srcOrd="0" destOrd="0" presId="urn:microsoft.com/office/officeart/2018/2/layout/IconVerticalSolidList"/>
    <dgm:cxn modelId="{35F1E213-4E5C-45A0-B658-604B26E97A4A}" type="presParOf" srcId="{A91A5B05-A32D-43D9-B1F8-C7EFA16A80BC}" destId="{4A80759E-B1C0-4F57-BA7D-67342BC42C3C}" srcOrd="1" destOrd="0" presId="urn:microsoft.com/office/officeart/2018/2/layout/IconVerticalSolidList"/>
    <dgm:cxn modelId="{9045807E-BBFD-4A01-A0AF-577F49F69000}" type="presParOf" srcId="{A91A5B05-A32D-43D9-B1F8-C7EFA16A80BC}" destId="{1BE7E51D-6864-4F70-898C-50E5F8D293C2}" srcOrd="2" destOrd="0" presId="urn:microsoft.com/office/officeart/2018/2/layout/IconVerticalSolidList"/>
    <dgm:cxn modelId="{23F65836-3A8E-42B5-9238-9835D35FE4FD}" type="presParOf" srcId="{A91A5B05-A32D-43D9-B1F8-C7EFA16A80BC}" destId="{9AC928B1-327D-4672-98FE-31F8B9362A5B}" srcOrd="3" destOrd="0" presId="urn:microsoft.com/office/officeart/2018/2/layout/IconVerticalSolidList"/>
    <dgm:cxn modelId="{30AD0620-08F4-4EEC-BD2D-356F5772D8D3}" type="presParOf" srcId="{DAA70C77-DFBE-4D70-ADDF-83AC7F0CC506}" destId="{48F835FF-AB6D-4607-BE0F-58D27E90FF5E}" srcOrd="7" destOrd="0" presId="urn:microsoft.com/office/officeart/2018/2/layout/IconVerticalSolidList"/>
    <dgm:cxn modelId="{C3C9FA94-E446-429B-A61A-B2E18AB58F10}" type="presParOf" srcId="{DAA70C77-DFBE-4D70-ADDF-83AC7F0CC506}" destId="{7B0D5A81-336B-4422-A1A5-FA17D21E1CE2}" srcOrd="8" destOrd="0" presId="urn:microsoft.com/office/officeart/2018/2/layout/IconVerticalSolidList"/>
    <dgm:cxn modelId="{2EE87B40-66E9-4C18-A676-19CF2D2ABB1C}" type="presParOf" srcId="{7B0D5A81-336B-4422-A1A5-FA17D21E1CE2}" destId="{D45C371D-1575-4BF4-9851-E5617CB5C625}" srcOrd="0" destOrd="0" presId="urn:microsoft.com/office/officeart/2018/2/layout/IconVerticalSolidList"/>
    <dgm:cxn modelId="{4DABCD05-A549-403F-A928-A13F209B2FEA}" type="presParOf" srcId="{7B0D5A81-336B-4422-A1A5-FA17D21E1CE2}" destId="{3261E749-09EF-439E-98D3-744BE4B05DEA}" srcOrd="1" destOrd="0" presId="urn:microsoft.com/office/officeart/2018/2/layout/IconVerticalSolidList"/>
    <dgm:cxn modelId="{8D149B20-7579-4060-B77B-959D2CE99283}" type="presParOf" srcId="{7B0D5A81-336B-4422-A1A5-FA17D21E1CE2}" destId="{06396571-47D9-4773-910F-73533CC20249}" srcOrd="2" destOrd="0" presId="urn:microsoft.com/office/officeart/2018/2/layout/IconVerticalSolidList"/>
    <dgm:cxn modelId="{7EECE7DB-C0D8-4FF5-A8DB-1D7D0EBBE733}" type="presParOf" srcId="{7B0D5A81-336B-4422-A1A5-FA17D21E1CE2}" destId="{4D32516C-2002-46BD-BA17-7BE24101F7D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E5E62-69FD-40E9-83EA-67A578FBF868}">
      <dsp:nvSpPr>
        <dsp:cNvPr id="0" name=""/>
        <dsp:cNvSpPr/>
      </dsp:nvSpPr>
      <dsp:spPr>
        <a:xfrm>
          <a:off x="0" y="2203188"/>
          <a:ext cx="11473513" cy="0"/>
        </a:xfrm>
        <a:prstGeom prst="lin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36452E3-EE60-4204-9C60-F5F9B905F8FE}">
      <dsp:nvSpPr>
        <dsp:cNvPr id="0" name=""/>
        <dsp:cNvSpPr/>
      </dsp:nvSpPr>
      <dsp:spPr>
        <a:xfrm>
          <a:off x="215128" y="2366224"/>
          <a:ext cx="3036895" cy="49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111250">
            <a:lnSpc>
              <a:spcPct val="90000"/>
            </a:lnSpc>
            <a:spcBef>
              <a:spcPct val="0"/>
            </a:spcBef>
            <a:spcAft>
              <a:spcPct val="35000"/>
            </a:spcAft>
            <a:buNone/>
            <a:defRPr b="1"/>
          </a:pPr>
          <a:r>
            <a:rPr lang="en-US" sz="2500" b="1" kern="1200">
              <a:solidFill>
                <a:schemeClr val="bg1"/>
              </a:solidFill>
              <a:latin typeface="Arial"/>
              <a:cs typeface="Arial"/>
            </a:rPr>
            <a:t>2017 </a:t>
          </a:r>
        </a:p>
      </dsp:txBody>
      <dsp:txXfrm>
        <a:off x="215128" y="2366224"/>
        <a:ext cx="3036895" cy="497920"/>
      </dsp:txXfrm>
    </dsp:sp>
    <dsp:sp modelId="{3A039FDC-F3DA-468D-809F-29C0426A8F34}">
      <dsp:nvSpPr>
        <dsp:cNvPr id="0" name=""/>
        <dsp:cNvSpPr/>
      </dsp:nvSpPr>
      <dsp:spPr>
        <a:xfrm>
          <a:off x="8067" y="145135"/>
          <a:ext cx="3451017" cy="1220841"/>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2250" tIns="222250" rIns="222250" bIns="222250"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Arial"/>
              <a:cs typeface="Arial"/>
            </a:rPr>
            <a:t>Complete Streets Policy</a:t>
          </a:r>
        </a:p>
      </dsp:txBody>
      <dsp:txXfrm>
        <a:off x="67664" y="204732"/>
        <a:ext cx="3331823" cy="1101647"/>
      </dsp:txXfrm>
    </dsp:sp>
    <dsp:sp modelId="{E234E0D8-3521-499D-9F33-D4065BFAC534}">
      <dsp:nvSpPr>
        <dsp:cNvPr id="0" name=""/>
        <dsp:cNvSpPr/>
      </dsp:nvSpPr>
      <dsp:spPr>
        <a:xfrm>
          <a:off x="1733576" y="1365976"/>
          <a:ext cx="0" cy="837211"/>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BC3DC8E-0767-481B-AE64-EDD758DFB8A1}">
      <dsp:nvSpPr>
        <dsp:cNvPr id="0" name=""/>
        <dsp:cNvSpPr/>
      </dsp:nvSpPr>
      <dsp:spPr>
        <a:xfrm>
          <a:off x="2216718" y="1542231"/>
          <a:ext cx="3036895" cy="49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111250">
            <a:lnSpc>
              <a:spcPct val="90000"/>
            </a:lnSpc>
            <a:spcBef>
              <a:spcPct val="0"/>
            </a:spcBef>
            <a:spcAft>
              <a:spcPct val="35000"/>
            </a:spcAft>
            <a:buNone/>
            <a:defRPr b="1"/>
          </a:pPr>
          <a:r>
            <a:rPr lang="en-US" sz="2500" b="1" kern="1200">
              <a:solidFill>
                <a:schemeClr val="bg1"/>
              </a:solidFill>
              <a:latin typeface="Arial"/>
              <a:cs typeface="Arial"/>
            </a:rPr>
            <a:t>2017 </a:t>
          </a:r>
        </a:p>
      </dsp:txBody>
      <dsp:txXfrm>
        <a:off x="2216718" y="1542231"/>
        <a:ext cx="3036895" cy="497920"/>
      </dsp:txXfrm>
    </dsp:sp>
    <dsp:sp modelId="{EEE09443-856C-4E23-A39E-FA15606E605B}">
      <dsp:nvSpPr>
        <dsp:cNvPr id="0" name=""/>
        <dsp:cNvSpPr/>
      </dsp:nvSpPr>
      <dsp:spPr>
        <a:xfrm>
          <a:off x="1700528" y="2170140"/>
          <a:ext cx="66095" cy="66095"/>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AF8A8B-1158-40CF-B568-E535F082F997}">
      <dsp:nvSpPr>
        <dsp:cNvPr id="0" name=""/>
        <dsp:cNvSpPr/>
      </dsp:nvSpPr>
      <dsp:spPr>
        <a:xfrm>
          <a:off x="2009657" y="3040400"/>
          <a:ext cx="3451017" cy="136597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2250" tIns="222250" rIns="222250" bIns="222250" numCol="1" spcCol="1270" anchor="ctr" anchorCtr="0">
          <a:noAutofit/>
        </a:bodyPr>
        <a:lstStyle/>
        <a:p>
          <a:pPr marL="0" lvl="0" indent="0" algn="ctr" defTabSz="1111250" rtl="0">
            <a:lnSpc>
              <a:spcPct val="90000"/>
            </a:lnSpc>
            <a:spcBef>
              <a:spcPct val="0"/>
            </a:spcBef>
            <a:spcAft>
              <a:spcPct val="35000"/>
            </a:spcAft>
            <a:buNone/>
          </a:pPr>
          <a:r>
            <a:rPr lang="en-US" sz="2500" b="1" kern="1200" dirty="0">
              <a:latin typeface="Arial"/>
              <a:cs typeface="Arial"/>
            </a:rPr>
            <a:t>Downtown Strategic Planning Workshop</a:t>
          </a:r>
          <a:endParaRPr lang="en-US" sz="2500" b="1" kern="1200" dirty="0"/>
        </a:p>
      </dsp:txBody>
      <dsp:txXfrm>
        <a:off x="2076338" y="3107081"/>
        <a:ext cx="3317655" cy="1232614"/>
      </dsp:txXfrm>
    </dsp:sp>
    <dsp:sp modelId="{F03BD3B2-708E-4095-B4F1-8090AD90D701}">
      <dsp:nvSpPr>
        <dsp:cNvPr id="0" name=""/>
        <dsp:cNvSpPr/>
      </dsp:nvSpPr>
      <dsp:spPr>
        <a:xfrm>
          <a:off x="3735166" y="2203188"/>
          <a:ext cx="0" cy="837211"/>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65F972-0638-4117-8623-BEC41AAC84EC}">
      <dsp:nvSpPr>
        <dsp:cNvPr id="0" name=""/>
        <dsp:cNvSpPr/>
      </dsp:nvSpPr>
      <dsp:spPr>
        <a:xfrm>
          <a:off x="4218308" y="2366224"/>
          <a:ext cx="3036895" cy="49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111250">
            <a:lnSpc>
              <a:spcPct val="90000"/>
            </a:lnSpc>
            <a:spcBef>
              <a:spcPct val="0"/>
            </a:spcBef>
            <a:spcAft>
              <a:spcPct val="35000"/>
            </a:spcAft>
            <a:buNone/>
            <a:defRPr b="1"/>
          </a:pPr>
          <a:r>
            <a:rPr lang="en-US" sz="2500" b="1" kern="1200" dirty="0">
              <a:solidFill>
                <a:schemeClr val="bg1"/>
              </a:solidFill>
              <a:latin typeface="Arial"/>
              <a:cs typeface="Arial"/>
            </a:rPr>
            <a:t>2021 </a:t>
          </a:r>
        </a:p>
      </dsp:txBody>
      <dsp:txXfrm>
        <a:off x="4218308" y="2366224"/>
        <a:ext cx="3036895" cy="497920"/>
      </dsp:txXfrm>
    </dsp:sp>
    <dsp:sp modelId="{D3B7961B-ECE4-4328-9630-DCAB91A74A7C}">
      <dsp:nvSpPr>
        <dsp:cNvPr id="0" name=""/>
        <dsp:cNvSpPr/>
      </dsp:nvSpPr>
      <dsp:spPr>
        <a:xfrm>
          <a:off x="3702118" y="2170140"/>
          <a:ext cx="66095" cy="66095"/>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3383-A706-4E23-80EF-F3092EC8E0BD}">
      <dsp:nvSpPr>
        <dsp:cNvPr id="0" name=""/>
        <dsp:cNvSpPr/>
      </dsp:nvSpPr>
      <dsp:spPr>
        <a:xfrm>
          <a:off x="4011247" y="145135"/>
          <a:ext cx="3451017" cy="1220841"/>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2250" tIns="222250" rIns="222250" bIns="222250"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Arial"/>
              <a:cs typeface="Arial"/>
            </a:rPr>
            <a:t>Multi-Use Trail &amp; Connectivity Plan</a:t>
          </a:r>
          <a:endParaRPr lang="en-US" sz="2500" b="1" kern="1200" dirty="0"/>
        </a:p>
      </dsp:txBody>
      <dsp:txXfrm>
        <a:off x="4070844" y="204732"/>
        <a:ext cx="3331823" cy="1101647"/>
      </dsp:txXfrm>
    </dsp:sp>
    <dsp:sp modelId="{CC454827-A2C1-438B-850D-DC6AAC8638EB}">
      <dsp:nvSpPr>
        <dsp:cNvPr id="0" name=""/>
        <dsp:cNvSpPr/>
      </dsp:nvSpPr>
      <dsp:spPr>
        <a:xfrm>
          <a:off x="5736756" y="1365976"/>
          <a:ext cx="0" cy="837211"/>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0B308E8-3161-47A5-871B-0DA847AE1874}">
      <dsp:nvSpPr>
        <dsp:cNvPr id="0" name=""/>
        <dsp:cNvSpPr/>
      </dsp:nvSpPr>
      <dsp:spPr>
        <a:xfrm>
          <a:off x="6219898" y="1542231"/>
          <a:ext cx="3036895" cy="49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111250">
            <a:lnSpc>
              <a:spcPct val="90000"/>
            </a:lnSpc>
            <a:spcBef>
              <a:spcPct val="0"/>
            </a:spcBef>
            <a:spcAft>
              <a:spcPct val="35000"/>
            </a:spcAft>
            <a:buNone/>
            <a:defRPr b="1"/>
          </a:pPr>
          <a:r>
            <a:rPr lang="en-US" sz="2500" b="1" kern="1200">
              <a:solidFill>
                <a:schemeClr val="bg1"/>
              </a:solidFill>
              <a:latin typeface="Arial"/>
              <a:cs typeface="Arial"/>
            </a:rPr>
            <a:t>2023 </a:t>
          </a:r>
        </a:p>
      </dsp:txBody>
      <dsp:txXfrm>
        <a:off x="6219898" y="1542231"/>
        <a:ext cx="3036895" cy="497920"/>
      </dsp:txXfrm>
    </dsp:sp>
    <dsp:sp modelId="{28D0C9DD-8B42-4D4C-B418-614633F6AAD5}">
      <dsp:nvSpPr>
        <dsp:cNvPr id="0" name=""/>
        <dsp:cNvSpPr/>
      </dsp:nvSpPr>
      <dsp:spPr>
        <a:xfrm>
          <a:off x="5703708" y="2170140"/>
          <a:ext cx="66095" cy="66095"/>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217E94-E5C8-4C9C-AA7D-7BCD9B7B0C47}">
      <dsp:nvSpPr>
        <dsp:cNvPr id="0" name=""/>
        <dsp:cNvSpPr/>
      </dsp:nvSpPr>
      <dsp:spPr>
        <a:xfrm>
          <a:off x="6012837" y="3040400"/>
          <a:ext cx="3451017" cy="1220841"/>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2250" tIns="222250" rIns="222250" bIns="222250"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Arial"/>
              <a:cs typeface="Arial"/>
            </a:rPr>
            <a:t>Manchester NEXT Plan  </a:t>
          </a:r>
          <a:endParaRPr lang="en-US" sz="2500" b="1" kern="1200" dirty="0"/>
        </a:p>
      </dsp:txBody>
      <dsp:txXfrm>
        <a:off x="6072434" y="3099997"/>
        <a:ext cx="3331823" cy="1101647"/>
      </dsp:txXfrm>
    </dsp:sp>
    <dsp:sp modelId="{E00CF152-1B95-4C98-9527-921604E98B3C}">
      <dsp:nvSpPr>
        <dsp:cNvPr id="0" name=""/>
        <dsp:cNvSpPr/>
      </dsp:nvSpPr>
      <dsp:spPr>
        <a:xfrm>
          <a:off x="7738346" y="2203188"/>
          <a:ext cx="0" cy="837211"/>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4A226BC-B89E-4E1A-90D6-BC6C1961298A}">
      <dsp:nvSpPr>
        <dsp:cNvPr id="0" name=""/>
        <dsp:cNvSpPr/>
      </dsp:nvSpPr>
      <dsp:spPr>
        <a:xfrm>
          <a:off x="8221489" y="2366224"/>
          <a:ext cx="3036895" cy="49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111250">
            <a:lnSpc>
              <a:spcPct val="90000"/>
            </a:lnSpc>
            <a:spcBef>
              <a:spcPct val="0"/>
            </a:spcBef>
            <a:spcAft>
              <a:spcPct val="35000"/>
            </a:spcAft>
            <a:buNone/>
            <a:defRPr b="1"/>
          </a:pPr>
          <a:r>
            <a:rPr lang="en-US" sz="2500" b="1" kern="1200">
              <a:solidFill>
                <a:schemeClr val="bg1"/>
              </a:solidFill>
              <a:latin typeface="Arial"/>
              <a:cs typeface="Arial"/>
            </a:rPr>
            <a:t>2024 </a:t>
          </a:r>
        </a:p>
      </dsp:txBody>
      <dsp:txXfrm>
        <a:off x="8221489" y="2366224"/>
        <a:ext cx="3036895" cy="497920"/>
      </dsp:txXfrm>
    </dsp:sp>
    <dsp:sp modelId="{267BA4B2-315E-41A2-AE80-9A30689E737B}">
      <dsp:nvSpPr>
        <dsp:cNvPr id="0" name=""/>
        <dsp:cNvSpPr/>
      </dsp:nvSpPr>
      <dsp:spPr>
        <a:xfrm>
          <a:off x="7705298" y="2170140"/>
          <a:ext cx="66095" cy="66095"/>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32FC9-5B11-4E28-94E5-4CA7A67B1910}">
      <dsp:nvSpPr>
        <dsp:cNvPr id="0" name=""/>
        <dsp:cNvSpPr/>
      </dsp:nvSpPr>
      <dsp:spPr>
        <a:xfrm>
          <a:off x="8014428" y="145135"/>
          <a:ext cx="3451017" cy="1220841"/>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2250" tIns="222250" rIns="222250" bIns="222250"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Arial"/>
              <a:cs typeface="Arial"/>
            </a:rPr>
            <a:t>Sidewalk &amp; Curb Plan</a:t>
          </a:r>
          <a:endParaRPr lang="en-US" sz="2500" b="1" kern="1200" dirty="0"/>
        </a:p>
      </dsp:txBody>
      <dsp:txXfrm>
        <a:off x="8074025" y="204732"/>
        <a:ext cx="3331823" cy="1101647"/>
      </dsp:txXfrm>
    </dsp:sp>
    <dsp:sp modelId="{4FB2EEAD-03F4-44D1-9C29-B2484103A5E6}">
      <dsp:nvSpPr>
        <dsp:cNvPr id="0" name=""/>
        <dsp:cNvSpPr/>
      </dsp:nvSpPr>
      <dsp:spPr>
        <a:xfrm>
          <a:off x="9739936" y="1365976"/>
          <a:ext cx="0" cy="837211"/>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43B50A3-81BA-4F4E-BB59-1B09DE69325B}">
      <dsp:nvSpPr>
        <dsp:cNvPr id="0" name=""/>
        <dsp:cNvSpPr/>
      </dsp:nvSpPr>
      <dsp:spPr>
        <a:xfrm>
          <a:off x="9706889" y="2170140"/>
          <a:ext cx="66095" cy="66095"/>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D8EC4-9B98-4C10-A355-CE66487A1477}">
      <dsp:nvSpPr>
        <dsp:cNvPr id="0" name=""/>
        <dsp:cNvSpPr/>
      </dsp:nvSpPr>
      <dsp:spPr>
        <a:xfrm>
          <a:off x="723097" y="0"/>
          <a:ext cx="10746862" cy="6716789"/>
        </a:xfrm>
        <a:prstGeom prst="swooshArrow">
          <a:avLst>
            <a:gd name="adj1" fmla="val 25000"/>
            <a:gd name="adj2" fmla="val 25000"/>
          </a:avLst>
        </a:prstGeom>
        <a:solidFill>
          <a:srgbClr val="8AB833"/>
        </a:solidFill>
        <a:ln>
          <a:noFill/>
        </a:ln>
        <a:effectLst/>
      </dsp:spPr>
      <dsp:style>
        <a:lnRef idx="0">
          <a:scrgbClr r="0" g="0" b="0"/>
        </a:lnRef>
        <a:fillRef idx="1">
          <a:scrgbClr r="0" g="0" b="0"/>
        </a:fillRef>
        <a:effectRef idx="0">
          <a:scrgbClr r="0" g="0" b="0"/>
        </a:effectRef>
        <a:fontRef idx="minor"/>
      </dsp:style>
    </dsp:sp>
    <dsp:sp modelId="{BEBBB5B2-1A6F-484F-B623-835BAA669420}">
      <dsp:nvSpPr>
        <dsp:cNvPr id="0" name=""/>
        <dsp:cNvSpPr/>
      </dsp:nvSpPr>
      <dsp:spPr>
        <a:xfrm>
          <a:off x="2094440" y="4640250"/>
          <a:ext cx="279418" cy="279418"/>
        </a:xfrm>
        <a:prstGeom prst="ellipse">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FDA7AB-D50B-4818-BBDB-CD0E9BBD8BD6}">
      <dsp:nvSpPr>
        <dsp:cNvPr id="0" name=""/>
        <dsp:cNvSpPr/>
      </dsp:nvSpPr>
      <dsp:spPr>
        <a:xfrm>
          <a:off x="2417237" y="4775636"/>
          <a:ext cx="2504018" cy="1941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058" tIns="0" rIns="0" bIns="0" numCol="1" spcCol="1270" anchor="t" anchorCtr="0">
          <a:noAutofit/>
        </a:bodyPr>
        <a:lstStyle/>
        <a:p>
          <a:pPr marL="0" lvl="0" indent="0" algn="l" defTabSz="1778000" rtl="0">
            <a:lnSpc>
              <a:spcPct val="90000"/>
            </a:lnSpc>
            <a:spcBef>
              <a:spcPct val="0"/>
            </a:spcBef>
            <a:spcAft>
              <a:spcPct val="35000"/>
            </a:spcAft>
            <a:buNone/>
          </a:pPr>
          <a:r>
            <a:rPr lang="en-US" sz="4000" b="1" kern="1200" dirty="0">
              <a:solidFill>
                <a:schemeClr val="bg1"/>
              </a:solidFill>
              <a:latin typeface="Aptos Display" panose="020F0302020204030204"/>
            </a:rPr>
            <a:t>Concept Drafted</a:t>
          </a:r>
        </a:p>
      </dsp:txBody>
      <dsp:txXfrm>
        <a:off x="2417237" y="4775636"/>
        <a:ext cx="2504018" cy="1941152"/>
      </dsp:txXfrm>
    </dsp:sp>
    <dsp:sp modelId="{CD673E8A-62BE-4717-BE06-10538408B482}">
      <dsp:nvSpPr>
        <dsp:cNvPr id="0" name=""/>
        <dsp:cNvSpPr/>
      </dsp:nvSpPr>
      <dsp:spPr>
        <a:xfrm>
          <a:off x="4214672" y="3034352"/>
          <a:ext cx="505102" cy="505102"/>
        </a:xfrm>
        <a:prstGeom prst="ellipse">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1E195-F80D-4F13-816C-A4B2729545B6}">
      <dsp:nvSpPr>
        <dsp:cNvPr id="0" name=""/>
        <dsp:cNvSpPr/>
      </dsp:nvSpPr>
      <dsp:spPr>
        <a:xfrm>
          <a:off x="4743094" y="3061978"/>
          <a:ext cx="3046606" cy="3653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643" tIns="0" rIns="0" bIns="0" numCol="1" spcCol="1270" anchor="t"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Public </a:t>
          </a:r>
          <a:r>
            <a:rPr lang="en-US" sz="4000" b="1" kern="1200" dirty="0">
              <a:solidFill>
                <a:schemeClr val="bg1"/>
              </a:solidFill>
              <a:latin typeface="Aptos Display" panose="020F0302020204030204"/>
            </a:rPr>
            <a:t>Engagement</a:t>
          </a:r>
          <a:endParaRPr lang="en-US" sz="4000" b="1" kern="1200" dirty="0">
            <a:solidFill>
              <a:schemeClr val="bg1"/>
            </a:solidFill>
          </a:endParaRPr>
        </a:p>
        <a:p>
          <a:pPr marL="285750" lvl="1" indent="-285750" algn="l" defTabSz="1377950" rtl="0">
            <a:lnSpc>
              <a:spcPct val="90000"/>
            </a:lnSpc>
            <a:spcBef>
              <a:spcPct val="0"/>
            </a:spcBef>
            <a:spcAft>
              <a:spcPct val="15000"/>
            </a:spcAft>
            <a:buChar char="•"/>
          </a:pPr>
          <a:r>
            <a:rPr lang="en-US" sz="3100" kern="1200" baseline="30000" dirty="0">
              <a:solidFill>
                <a:schemeClr val="bg1"/>
              </a:solidFill>
            </a:rPr>
            <a:t>Open </a:t>
          </a:r>
          <a:r>
            <a:rPr lang="en-US" sz="3100" kern="1200" baseline="30000" dirty="0">
              <a:solidFill>
                <a:schemeClr val="bg1"/>
              </a:solidFill>
              <a:latin typeface="Aptos Display" panose="020F0302020204030204"/>
            </a:rPr>
            <a:t>Houses</a:t>
          </a:r>
        </a:p>
        <a:p>
          <a:pPr marL="285750" lvl="1" indent="-285750" algn="l" defTabSz="1377950">
            <a:lnSpc>
              <a:spcPct val="90000"/>
            </a:lnSpc>
            <a:spcBef>
              <a:spcPct val="0"/>
            </a:spcBef>
            <a:spcAft>
              <a:spcPct val="15000"/>
            </a:spcAft>
            <a:buChar char="•"/>
          </a:pPr>
          <a:r>
            <a:rPr lang="en-US" sz="3100" kern="1200" baseline="30000" dirty="0">
              <a:solidFill>
                <a:schemeClr val="bg1"/>
              </a:solidFill>
              <a:latin typeface="Aptos Display" panose="020F0302020204030204"/>
            </a:rPr>
            <a:t>Stakeholder</a:t>
          </a:r>
          <a:r>
            <a:rPr lang="en-US" sz="3100" kern="1200" baseline="30000" dirty="0">
              <a:solidFill>
                <a:schemeClr val="bg1"/>
              </a:solidFill>
            </a:rPr>
            <a:t> </a:t>
          </a:r>
          <a:r>
            <a:rPr lang="en-US" sz="3100" kern="1200" baseline="30000" dirty="0">
              <a:solidFill>
                <a:schemeClr val="bg1"/>
              </a:solidFill>
              <a:latin typeface="Aptos Display" panose="020F0302020204030204"/>
            </a:rPr>
            <a:t>Meetings</a:t>
          </a:r>
          <a:endParaRPr lang="en-US" sz="3100" kern="1200" baseline="30000" dirty="0">
            <a:solidFill>
              <a:schemeClr val="bg1"/>
            </a:solidFill>
          </a:endParaRPr>
        </a:p>
        <a:p>
          <a:pPr marL="285750" lvl="1" indent="-285750" algn="l" defTabSz="1377950">
            <a:lnSpc>
              <a:spcPct val="90000"/>
            </a:lnSpc>
            <a:spcBef>
              <a:spcPct val="0"/>
            </a:spcBef>
            <a:spcAft>
              <a:spcPct val="15000"/>
            </a:spcAft>
            <a:buChar char="•"/>
          </a:pPr>
          <a:r>
            <a:rPr lang="en-US" sz="3100" kern="1200" baseline="30000" dirty="0">
              <a:solidFill>
                <a:schemeClr val="bg1"/>
              </a:solidFill>
              <a:latin typeface="Aptos Display" panose="020F0302020204030204"/>
            </a:rPr>
            <a:t>Community</a:t>
          </a:r>
          <a:r>
            <a:rPr lang="en-US" sz="3100" kern="1200" baseline="30000" dirty="0">
              <a:solidFill>
                <a:schemeClr val="bg1"/>
              </a:solidFill>
            </a:rPr>
            <a:t> </a:t>
          </a:r>
          <a:r>
            <a:rPr lang="en-US" sz="3100" kern="1200" baseline="30000" dirty="0">
              <a:solidFill>
                <a:schemeClr val="bg1"/>
              </a:solidFill>
              <a:latin typeface="Aptos Display" panose="020F0302020204030204"/>
            </a:rPr>
            <a:t>Events</a:t>
          </a:r>
          <a:endParaRPr lang="en-US" sz="3100" kern="1200" baseline="30000" dirty="0">
            <a:solidFill>
              <a:schemeClr val="bg1"/>
            </a:solidFill>
          </a:endParaRPr>
        </a:p>
        <a:p>
          <a:pPr marL="285750" lvl="1" indent="-285750" algn="l" defTabSz="1377950">
            <a:lnSpc>
              <a:spcPct val="90000"/>
            </a:lnSpc>
            <a:spcBef>
              <a:spcPct val="0"/>
            </a:spcBef>
            <a:spcAft>
              <a:spcPct val="15000"/>
            </a:spcAft>
            <a:buChar char="•"/>
          </a:pPr>
          <a:r>
            <a:rPr lang="en-US" sz="3100" kern="1200" baseline="30000" dirty="0">
              <a:solidFill>
                <a:schemeClr val="bg1"/>
              </a:solidFill>
            </a:rPr>
            <a:t>Online Engagement</a:t>
          </a:r>
        </a:p>
      </dsp:txBody>
      <dsp:txXfrm>
        <a:off x="4743094" y="3061978"/>
        <a:ext cx="3046606" cy="3653933"/>
      </dsp:txXfrm>
    </dsp:sp>
    <dsp:sp modelId="{3FB6511A-F52C-4F29-9C68-E5C299BEB757}">
      <dsp:nvSpPr>
        <dsp:cNvPr id="0" name=""/>
        <dsp:cNvSpPr/>
      </dsp:nvSpPr>
      <dsp:spPr>
        <a:xfrm>
          <a:off x="7163810" y="1718683"/>
          <a:ext cx="698546" cy="698546"/>
        </a:xfrm>
        <a:prstGeom prst="ellipse">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8ED929-7847-4FF6-A604-FD1664C721D6}">
      <dsp:nvSpPr>
        <dsp:cNvPr id="0" name=""/>
        <dsp:cNvSpPr/>
      </dsp:nvSpPr>
      <dsp:spPr>
        <a:xfrm>
          <a:off x="7844112" y="2047733"/>
          <a:ext cx="4348945" cy="4668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0145" tIns="0" rIns="0" bIns="0" numCol="1" spcCol="1270" anchor="t" anchorCtr="0">
          <a:noAutofit/>
        </a:bodyPr>
        <a:lstStyle/>
        <a:p>
          <a:pPr marL="0" lvl="0" indent="0" algn="l" defTabSz="1733550" rtl="0">
            <a:lnSpc>
              <a:spcPct val="90000"/>
            </a:lnSpc>
            <a:spcBef>
              <a:spcPct val="0"/>
            </a:spcBef>
            <a:spcAft>
              <a:spcPct val="35000"/>
            </a:spcAft>
            <a:buNone/>
          </a:pPr>
          <a:r>
            <a:rPr lang="en-US" sz="3900" b="1" kern="1200" dirty="0">
              <a:solidFill>
                <a:schemeClr val="bg1"/>
              </a:solidFill>
            </a:rPr>
            <a:t>Design Process</a:t>
          </a:r>
        </a:p>
        <a:p>
          <a:pPr marL="285750" lvl="1" indent="-285750" algn="l" defTabSz="1333500">
            <a:lnSpc>
              <a:spcPct val="90000"/>
            </a:lnSpc>
            <a:spcBef>
              <a:spcPct val="0"/>
            </a:spcBef>
            <a:spcAft>
              <a:spcPct val="15000"/>
            </a:spcAft>
            <a:buChar char="•"/>
          </a:pPr>
          <a:r>
            <a:rPr lang="en-US" sz="3000" kern="1200" baseline="30000" dirty="0">
              <a:solidFill>
                <a:schemeClr val="bg1"/>
              </a:solidFill>
            </a:rPr>
            <a:t>Public Feedback</a:t>
          </a:r>
        </a:p>
        <a:p>
          <a:pPr marL="285750" lvl="1" indent="-285750" algn="l" defTabSz="1333500">
            <a:lnSpc>
              <a:spcPct val="90000"/>
            </a:lnSpc>
            <a:spcBef>
              <a:spcPct val="0"/>
            </a:spcBef>
            <a:spcAft>
              <a:spcPct val="15000"/>
            </a:spcAft>
            <a:buChar char="•"/>
          </a:pPr>
          <a:r>
            <a:rPr lang="en-US" sz="3000" kern="1200" baseline="30000" dirty="0">
              <a:solidFill>
                <a:schemeClr val="bg1"/>
              </a:solidFill>
            </a:rPr>
            <a:t>Data-Driven Analysis </a:t>
          </a:r>
        </a:p>
        <a:p>
          <a:pPr marL="285750" lvl="1" indent="-285750" algn="l" defTabSz="1333500" rtl="0">
            <a:lnSpc>
              <a:spcPct val="90000"/>
            </a:lnSpc>
            <a:spcBef>
              <a:spcPct val="0"/>
            </a:spcBef>
            <a:spcAft>
              <a:spcPct val="15000"/>
            </a:spcAft>
            <a:buChar char="•"/>
          </a:pPr>
          <a:r>
            <a:rPr lang="en-US" sz="3000" kern="1200" baseline="30000" dirty="0">
              <a:solidFill>
                <a:schemeClr val="bg1"/>
              </a:solidFill>
              <a:latin typeface="Aptos Display" panose="020F0302020204030204"/>
            </a:rPr>
            <a:t>Best Design Practices</a:t>
          </a:r>
        </a:p>
        <a:p>
          <a:pPr marL="285750" lvl="1" indent="-285750" algn="l" defTabSz="1333500" rtl="0">
            <a:lnSpc>
              <a:spcPct val="90000"/>
            </a:lnSpc>
            <a:spcBef>
              <a:spcPct val="0"/>
            </a:spcBef>
            <a:spcAft>
              <a:spcPct val="15000"/>
            </a:spcAft>
            <a:buChar char="•"/>
          </a:pPr>
          <a:r>
            <a:rPr lang="en-US" sz="3000" i="1" kern="1200" baseline="30000" dirty="0">
              <a:solidFill>
                <a:schemeClr val="bg1"/>
              </a:solidFill>
              <a:latin typeface="Aptos Display" panose="020F0302020204030204"/>
            </a:rPr>
            <a:t>FINAL DESIGN APPROVAL</a:t>
          </a:r>
        </a:p>
      </dsp:txBody>
      <dsp:txXfrm>
        <a:off x="7844112" y="2047733"/>
        <a:ext cx="4348945" cy="46681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78C41-67BE-4C1E-A49D-9724A40FFFA0}">
      <dsp:nvSpPr>
        <dsp:cNvPr id="0" name=""/>
        <dsp:cNvSpPr/>
      </dsp:nvSpPr>
      <dsp:spPr>
        <a:xfrm>
          <a:off x="0" y="4300"/>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CFA075-F404-4A17-9F11-D7E17128E503}">
      <dsp:nvSpPr>
        <dsp:cNvPr id="0" name=""/>
        <dsp:cNvSpPr/>
      </dsp:nvSpPr>
      <dsp:spPr>
        <a:xfrm>
          <a:off x="277094" y="210403"/>
          <a:ext cx="503807" cy="50380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9D7F42-5F54-491F-A975-1448798FC8FF}">
      <dsp:nvSpPr>
        <dsp:cNvPr id="0" name=""/>
        <dsp:cNvSpPr/>
      </dsp:nvSpPr>
      <dsp:spPr>
        <a:xfrm>
          <a:off x="1057996" y="4300"/>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00100">
            <a:lnSpc>
              <a:spcPct val="90000"/>
            </a:lnSpc>
            <a:spcBef>
              <a:spcPct val="0"/>
            </a:spcBef>
            <a:spcAft>
              <a:spcPct val="35000"/>
            </a:spcAft>
            <a:buNone/>
          </a:pPr>
          <a:r>
            <a:rPr lang="en-US" sz="1800" b="1" kern="1200" dirty="0">
              <a:highlight>
                <a:srgbClr val="00FF00"/>
              </a:highlight>
            </a:rPr>
            <a:t>Rebuilding American Infrastructure with Sustainability and Equity (January 30, 2025)</a:t>
          </a:r>
          <a:endParaRPr lang="en-US" sz="1800" kern="1200" dirty="0">
            <a:highlight>
              <a:srgbClr val="00FF00"/>
            </a:highlight>
          </a:endParaRPr>
        </a:p>
      </dsp:txBody>
      <dsp:txXfrm>
        <a:off x="1057996" y="4300"/>
        <a:ext cx="5205643" cy="916014"/>
      </dsp:txXfrm>
    </dsp:sp>
    <dsp:sp modelId="{103F5A4B-E5C3-4F37-B41F-88ADF3B01A35}">
      <dsp:nvSpPr>
        <dsp:cNvPr id="0" name=""/>
        <dsp:cNvSpPr/>
      </dsp:nvSpPr>
      <dsp:spPr>
        <a:xfrm>
          <a:off x="0" y="1149318"/>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B5C25D-E861-4B74-989F-08C1BB7D8000}">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4670D5-1E6A-46D4-B8E2-0F55AC7D23CE}">
      <dsp:nvSpPr>
        <dsp:cNvPr id="0" name=""/>
        <dsp:cNvSpPr/>
      </dsp:nvSpPr>
      <dsp:spPr>
        <a:xfrm>
          <a:off x="1057996" y="1149318"/>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00100">
            <a:lnSpc>
              <a:spcPct val="90000"/>
            </a:lnSpc>
            <a:spcBef>
              <a:spcPct val="0"/>
            </a:spcBef>
            <a:spcAft>
              <a:spcPct val="35000"/>
            </a:spcAft>
            <a:buNone/>
          </a:pPr>
          <a:r>
            <a:rPr lang="en-US" sz="1800" b="1" kern="1200"/>
            <a:t>Congestion Mitigation </a:t>
          </a:r>
          <a:r>
            <a:rPr lang="en-US" sz="1800" b="1" kern="1200">
              <a:latin typeface="Aptos Display" panose="020F0302020204030204"/>
            </a:rPr>
            <a:t>&amp;</a:t>
          </a:r>
          <a:r>
            <a:rPr lang="en-US" sz="1800" b="1" kern="1200"/>
            <a:t> Air Quality Improvement</a:t>
          </a:r>
        </a:p>
      </dsp:txBody>
      <dsp:txXfrm>
        <a:off x="1057996" y="1149318"/>
        <a:ext cx="5205643" cy="916014"/>
      </dsp:txXfrm>
    </dsp:sp>
    <dsp:sp modelId="{BF31E674-E552-4068-BE6B-F2CFB86E91E5}">
      <dsp:nvSpPr>
        <dsp:cNvPr id="0" name=""/>
        <dsp:cNvSpPr/>
      </dsp:nvSpPr>
      <dsp:spPr>
        <a:xfrm>
          <a:off x="0" y="2294336"/>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D55EEC-F33C-47F4-91CC-92A5AD0FED69}">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35AE99-CB12-408E-A552-F7DE7ED66796}">
      <dsp:nvSpPr>
        <dsp:cNvPr id="0" name=""/>
        <dsp:cNvSpPr/>
      </dsp:nvSpPr>
      <dsp:spPr>
        <a:xfrm>
          <a:off x="1057996" y="2294336"/>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00100">
            <a:lnSpc>
              <a:spcPct val="90000"/>
            </a:lnSpc>
            <a:spcBef>
              <a:spcPct val="0"/>
            </a:spcBef>
            <a:spcAft>
              <a:spcPct val="35000"/>
            </a:spcAft>
            <a:buNone/>
          </a:pPr>
          <a:r>
            <a:rPr lang="en-US" sz="1800" b="1" kern="1200"/>
            <a:t>Local Transportation Capital Improvement </a:t>
          </a:r>
          <a:r>
            <a:rPr lang="en-US" sz="1800" b="1" kern="1200">
              <a:latin typeface="Aptos Display" panose="020F0302020204030204"/>
            </a:rPr>
            <a:t>Program</a:t>
          </a:r>
        </a:p>
      </dsp:txBody>
      <dsp:txXfrm>
        <a:off x="1057996" y="2294336"/>
        <a:ext cx="5205643" cy="916014"/>
      </dsp:txXfrm>
    </dsp:sp>
    <dsp:sp modelId="{E4737AC7-3960-4BDD-9D33-1B5DF7F9BC3A}">
      <dsp:nvSpPr>
        <dsp:cNvPr id="0" name=""/>
        <dsp:cNvSpPr/>
      </dsp:nvSpPr>
      <dsp:spPr>
        <a:xfrm>
          <a:off x="0" y="3439354"/>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80759E-B1C0-4F57-BA7D-67342BC42C3C}">
      <dsp:nvSpPr>
        <dsp:cNvPr id="0" name=""/>
        <dsp:cNvSpPr/>
      </dsp:nvSpPr>
      <dsp:spPr>
        <a:xfrm>
          <a:off x="277094" y="3645458"/>
          <a:ext cx="503807" cy="50380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C928B1-327D-4672-98FE-31F8B9362A5B}">
      <dsp:nvSpPr>
        <dsp:cNvPr id="0" name=""/>
        <dsp:cNvSpPr/>
      </dsp:nvSpPr>
      <dsp:spPr>
        <a:xfrm>
          <a:off x="1057996" y="3439354"/>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00100">
            <a:lnSpc>
              <a:spcPct val="90000"/>
            </a:lnSpc>
            <a:spcBef>
              <a:spcPct val="0"/>
            </a:spcBef>
            <a:spcAft>
              <a:spcPct val="35000"/>
            </a:spcAft>
            <a:buNone/>
          </a:pPr>
          <a:r>
            <a:rPr lang="en-US" sz="1800" b="1" kern="1200"/>
            <a:t>Urban Forest Equity Grant Program</a:t>
          </a:r>
        </a:p>
      </dsp:txBody>
      <dsp:txXfrm>
        <a:off x="1057996" y="3439354"/>
        <a:ext cx="5205643" cy="916014"/>
      </dsp:txXfrm>
    </dsp:sp>
    <dsp:sp modelId="{D45C371D-1575-4BF4-9851-E5617CB5C625}">
      <dsp:nvSpPr>
        <dsp:cNvPr id="0" name=""/>
        <dsp:cNvSpPr/>
      </dsp:nvSpPr>
      <dsp:spPr>
        <a:xfrm>
          <a:off x="0" y="4584372"/>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61E749-09EF-439E-98D3-744BE4B05DEA}">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32516C-2002-46BD-BA17-7BE24101F7D4}">
      <dsp:nvSpPr>
        <dsp:cNvPr id="0" name=""/>
        <dsp:cNvSpPr/>
      </dsp:nvSpPr>
      <dsp:spPr>
        <a:xfrm>
          <a:off x="1057996" y="4584372"/>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00100">
            <a:lnSpc>
              <a:spcPct val="90000"/>
            </a:lnSpc>
            <a:spcBef>
              <a:spcPct val="0"/>
            </a:spcBef>
            <a:spcAft>
              <a:spcPct val="35000"/>
            </a:spcAft>
            <a:buNone/>
          </a:pPr>
          <a:r>
            <a:rPr lang="en-US" sz="1800" b="1" kern="1200"/>
            <a:t>Community Connectivity Program</a:t>
          </a:r>
        </a:p>
      </dsp:txBody>
      <dsp:txXfrm>
        <a:off x="1057996" y="4584372"/>
        <a:ext cx="5205643" cy="916014"/>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C806E2E-2277-4C43-80F7-7D132C635C40}" type="datetimeFigureOut">
              <a:t>1/7/2025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0E599094-9266-4E99-9182-99B776E8790B}" type="slidenum">
              <a:t>‹#›</a:t>
            </a:fld>
            <a:endParaRPr lang="en-US"/>
          </a:p>
        </p:txBody>
      </p:sp>
    </p:spTree>
    <p:extLst>
      <p:ext uri="{BB962C8B-B14F-4D97-AF65-F5344CB8AC3E}">
        <p14:creationId xmlns:p14="http://schemas.microsoft.com/office/powerpoint/2010/main" val="1296285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B74B3-DA55-FD7D-D794-363D646627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1C613-72B4-EA29-0056-CB3F462079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B9F34-8570-11A2-5A9B-FF6C685F71FF}"/>
              </a:ext>
            </a:extLst>
          </p:cNvPr>
          <p:cNvSpPr>
            <a:spLocks noGrp="1"/>
          </p:cNvSpPr>
          <p:nvPr>
            <p:ph type="body" idx="1"/>
          </p:nvPr>
        </p:nvSpPr>
        <p:spPr/>
        <p:txBody>
          <a:bodyPr/>
          <a:lstStyle/>
          <a:p>
            <a:pPr marL="0" indent="0">
              <a:buFont typeface="Arial" panose="020B0604020202020204" pitchFamily="34" charset="0"/>
              <a:buNone/>
            </a:pPr>
            <a:r>
              <a:rPr lang="en-US" sz="1300" b="0" dirty="0">
                <a:solidFill>
                  <a:schemeClr val="bg1"/>
                </a:solidFill>
              </a:rPr>
              <a:t>Optional Agenda Slide</a:t>
            </a:r>
          </a:p>
        </p:txBody>
      </p:sp>
      <p:sp>
        <p:nvSpPr>
          <p:cNvPr id="4" name="Slide Number Placeholder 3">
            <a:extLst>
              <a:ext uri="{FF2B5EF4-FFF2-40B4-BE49-F238E27FC236}">
                <a16:creationId xmlns:a16="http://schemas.microsoft.com/office/drawing/2014/main" id="{FBA64D56-FE72-DE9D-3F8C-AE77303F5818}"/>
              </a:ext>
            </a:extLst>
          </p:cNvPr>
          <p:cNvSpPr>
            <a:spLocks noGrp="1"/>
          </p:cNvSpPr>
          <p:nvPr>
            <p:ph type="sldNum" sz="quarter" idx="5"/>
          </p:nvPr>
        </p:nvSpPr>
        <p:spPr/>
        <p:txBody>
          <a:bodyPr/>
          <a:lstStyle/>
          <a:p>
            <a:fld id="{0E599094-9266-4E99-9182-99B776E8790B}" type="slidenum">
              <a:rPr lang="en-US"/>
              <a:t>1</a:t>
            </a:fld>
            <a:endParaRPr lang="en-US" dirty="0"/>
          </a:p>
        </p:txBody>
      </p:sp>
    </p:spTree>
    <p:extLst>
      <p:ext uri="{BB962C8B-B14F-4D97-AF65-F5344CB8AC3E}">
        <p14:creationId xmlns:p14="http://schemas.microsoft.com/office/powerpoint/2010/main" val="3506332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9318D-C134-796E-3DD5-E4DB75BEB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8565DA-5E9B-0473-2776-C84F041B8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14E4D3-76EF-251B-8C0B-20722B62F7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CB6478-A3D9-3E35-836F-324FAC55EEA9}"/>
              </a:ext>
            </a:extLst>
          </p:cNvPr>
          <p:cNvSpPr>
            <a:spLocks noGrp="1"/>
          </p:cNvSpPr>
          <p:nvPr>
            <p:ph type="sldNum" sz="quarter" idx="5"/>
          </p:nvPr>
        </p:nvSpPr>
        <p:spPr/>
        <p:txBody>
          <a:bodyPr/>
          <a:lstStyle/>
          <a:p>
            <a:pPr defTabSz="966612"/>
            <a:fld id="{0E599094-9266-4E99-9182-99B776E8790B}" type="slidenum">
              <a:rPr lang="en-US">
                <a:solidFill>
                  <a:prstClr val="black"/>
                </a:solidFill>
                <a:latin typeface="Calibri" panose="020F0502020204030204"/>
              </a:rPr>
              <a:pPr defTabSz="966612"/>
              <a:t>10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60895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of different types of vehicles navigating Ellington 5-way Roundabout. </a:t>
            </a:r>
          </a:p>
        </p:txBody>
      </p:sp>
      <p:sp>
        <p:nvSpPr>
          <p:cNvPr id="4" name="Slide Number Placeholder 3"/>
          <p:cNvSpPr>
            <a:spLocks noGrp="1"/>
          </p:cNvSpPr>
          <p:nvPr>
            <p:ph type="sldNum" sz="quarter" idx="5"/>
          </p:nvPr>
        </p:nvSpPr>
        <p:spPr/>
        <p:txBody>
          <a:bodyPr/>
          <a:lstStyle/>
          <a:p>
            <a:pPr defTabSz="966612"/>
            <a:fld id="{0E599094-9266-4E99-9182-99B776E8790B}" type="slidenum">
              <a:rPr lang="en-US">
                <a:solidFill>
                  <a:prstClr val="black"/>
                </a:solidFill>
                <a:latin typeface="Calibri" panose="020F0502020204030204"/>
              </a:rPr>
              <a:pPr defTabSz="966612"/>
              <a:t>11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77640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666CB-2150-3441-F26F-CFF1A6C3B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A575E-2CF1-12B8-32BE-BE7FA5F780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468C5-CCBF-B72F-6809-EFB5871CDCC7}"/>
              </a:ext>
            </a:extLst>
          </p:cNvPr>
          <p:cNvSpPr>
            <a:spLocks noGrp="1"/>
          </p:cNvSpPr>
          <p:nvPr>
            <p:ph type="body" idx="1"/>
          </p:nvPr>
        </p:nvSpPr>
        <p:spPr/>
        <p:txBody>
          <a:bodyPr/>
          <a:lstStyle/>
          <a:p>
            <a:endParaRPr lang="en-US" dirty="0">
              <a:ea typeface="Calibri"/>
              <a:cs typeface="+mn-lt"/>
            </a:endParaRPr>
          </a:p>
        </p:txBody>
      </p:sp>
      <p:sp>
        <p:nvSpPr>
          <p:cNvPr id="4" name="Slide Number Placeholder 3">
            <a:extLst>
              <a:ext uri="{FF2B5EF4-FFF2-40B4-BE49-F238E27FC236}">
                <a16:creationId xmlns:a16="http://schemas.microsoft.com/office/drawing/2014/main" id="{60DD074A-0292-AC8B-47B3-53A93E5F8B2E}"/>
              </a:ext>
            </a:extLst>
          </p:cNvPr>
          <p:cNvSpPr>
            <a:spLocks noGrp="1"/>
          </p:cNvSpPr>
          <p:nvPr>
            <p:ph type="sldNum" sz="quarter" idx="5"/>
          </p:nvPr>
        </p:nvSpPr>
        <p:spPr/>
        <p:txBody>
          <a:bodyPr/>
          <a:lstStyle/>
          <a:p>
            <a:pPr defTabSz="966612"/>
            <a:fld id="{0E599094-9266-4E99-9182-99B776E8790B}" type="slidenum">
              <a:rPr lang="en-US">
                <a:solidFill>
                  <a:prstClr val="black"/>
                </a:solidFill>
                <a:latin typeface="Calibri" panose="020F0502020204030204"/>
              </a:rPr>
              <a:pPr defTabSz="966612"/>
              <a:t>12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76930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B0D33-E599-D9AC-7361-0AC20BF6F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11746-389C-DD60-8B41-0D1296EBF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FCFEF4-7203-D723-A7EE-3BAA0D9521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4C3997-802A-338F-2472-21119B710C3D}"/>
              </a:ext>
            </a:extLst>
          </p:cNvPr>
          <p:cNvSpPr>
            <a:spLocks noGrp="1"/>
          </p:cNvSpPr>
          <p:nvPr>
            <p:ph type="sldNum" sz="quarter" idx="5"/>
          </p:nvPr>
        </p:nvSpPr>
        <p:spPr/>
        <p:txBody>
          <a:bodyPr/>
          <a:lstStyle/>
          <a:p>
            <a:fld id="{0E599094-9266-4E99-9182-99B776E8790B}" type="slidenum">
              <a:rPr lang="en-US" smtClean="0"/>
              <a:t>13</a:t>
            </a:fld>
            <a:endParaRPr lang="en-US" dirty="0"/>
          </a:p>
        </p:txBody>
      </p:sp>
    </p:spTree>
    <p:extLst>
      <p:ext uri="{BB962C8B-B14F-4D97-AF65-F5344CB8AC3E}">
        <p14:creationId xmlns:p14="http://schemas.microsoft.com/office/powerpoint/2010/main" val="19556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303E1-DE07-7F5F-19BE-76442263D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6911F-27DF-4150-FC20-3ECE393B4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18307-F4CA-C3A1-6BA2-11C747D1A0B2}"/>
              </a:ext>
            </a:extLst>
          </p:cNvPr>
          <p:cNvSpPr>
            <a:spLocks noGrp="1"/>
          </p:cNvSpPr>
          <p:nvPr>
            <p:ph type="body" idx="1"/>
          </p:nvPr>
        </p:nvSpPr>
        <p:spPr/>
        <p:txBody>
          <a:bodyPr/>
          <a:lstStyle/>
          <a:p>
            <a:pPr lvl="0" algn="l"/>
            <a:r>
              <a:rPr lang="en-US" dirty="0"/>
              <a:t>Most infrastructure was last upgraded about 32 years ago</a:t>
            </a:r>
            <a:br>
              <a:rPr lang="en-US" dirty="0"/>
            </a:br>
            <a:br>
              <a:rPr lang="en-US" dirty="0"/>
            </a:br>
            <a:r>
              <a:rPr lang="en-US" b="0" dirty="0"/>
              <a:t>Outdated electrical equipment</a:t>
            </a:r>
            <a:endParaRPr lang="en-US" dirty="0"/>
          </a:p>
          <a:p>
            <a:pPr lvl="0" algn="l"/>
            <a:r>
              <a:rPr lang="en-US" b="0" dirty="0"/>
              <a:t>Overgrown and mismanaged street trees</a:t>
            </a:r>
            <a:endParaRPr lang="en-US" dirty="0"/>
          </a:p>
          <a:p>
            <a:pPr lvl="0" algn="l"/>
            <a:r>
              <a:rPr lang="en-US" b="0" dirty="0"/>
              <a:t>Cracked and uneven pavement</a:t>
            </a:r>
            <a:endParaRPr lang="en-US" dirty="0"/>
          </a:p>
          <a:p>
            <a:pPr lvl="0" algn="l"/>
            <a:r>
              <a:rPr lang="en-US" b="0" dirty="0"/>
              <a:t>Traffic signals at the end of their useful life</a:t>
            </a:r>
            <a:endParaRPr lang="en-US" dirty="0"/>
          </a:p>
          <a:p>
            <a:pPr>
              <a:lnSpc>
                <a:spcPct val="150000"/>
              </a:lnSpc>
            </a:pPr>
            <a:endParaRPr lang="en-US" dirty="0"/>
          </a:p>
        </p:txBody>
      </p:sp>
      <p:sp>
        <p:nvSpPr>
          <p:cNvPr id="4" name="Slide Number Placeholder 3">
            <a:extLst>
              <a:ext uri="{FF2B5EF4-FFF2-40B4-BE49-F238E27FC236}">
                <a16:creationId xmlns:a16="http://schemas.microsoft.com/office/drawing/2014/main" id="{F736D12D-5455-9F0A-F8F2-674EEDA42084}"/>
              </a:ext>
            </a:extLst>
          </p:cNvPr>
          <p:cNvSpPr>
            <a:spLocks noGrp="1"/>
          </p:cNvSpPr>
          <p:nvPr>
            <p:ph type="sldNum" sz="quarter" idx="5"/>
          </p:nvPr>
        </p:nvSpPr>
        <p:spPr/>
        <p:txBody>
          <a:bodyPr/>
          <a:lstStyle/>
          <a:p>
            <a:fld id="{0E599094-9266-4E99-9182-99B776E8790B}" type="slidenum">
              <a:rPr lang="en-US"/>
              <a:t>14</a:t>
            </a:fld>
            <a:endParaRPr lang="en-US" dirty="0"/>
          </a:p>
        </p:txBody>
      </p:sp>
    </p:spTree>
    <p:extLst>
      <p:ext uri="{BB962C8B-B14F-4D97-AF65-F5344CB8AC3E}">
        <p14:creationId xmlns:p14="http://schemas.microsoft.com/office/powerpoint/2010/main" val="3498889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b="1" dirty="0"/>
          </a:p>
          <a:p>
            <a:pPr marL="171450" indent="-171450">
              <a:buFont typeface="Arial"/>
              <a:buChar char="•"/>
            </a:pPr>
            <a:r>
              <a:rPr lang="en-US" b="1" dirty="0"/>
              <a:t>Widen sidewalks to accommodate outdoor dining, vending, public amenities and activities that contribute to “ground floor activation” and add to culture and economic growth of downtown district</a:t>
            </a:r>
          </a:p>
          <a:p>
            <a:pPr marL="171450" indent="-171450">
              <a:buFont typeface="Arial"/>
              <a:buChar char="•"/>
            </a:pPr>
            <a:r>
              <a:rPr lang="en-US" b="1" dirty="0"/>
              <a:t>Allow for now only functional replacement of street streets but addition of landscaping that adds to beauty and stormwater management function</a:t>
            </a:r>
          </a:p>
          <a:p>
            <a:pPr marL="171450" indent="-171450">
              <a:buFont typeface="Arial"/>
              <a:buChar char="•"/>
            </a:pPr>
            <a:r>
              <a:rPr lang="en-US" b="1" dirty="0"/>
              <a:t>Sustainable Features and Stormwater Management</a:t>
            </a:r>
            <a:endParaRPr lang="en-US" dirty="0"/>
          </a:p>
          <a:p>
            <a:pPr marL="285750" indent="-285750">
              <a:buFont typeface="Arial,Sans-Serif"/>
              <a:buChar char="•"/>
            </a:pPr>
            <a:r>
              <a:rPr lang="en-US" b="1" dirty="0"/>
              <a:t>Low Impact Development (LID) Landscaping</a:t>
            </a:r>
            <a:r>
              <a:rPr lang="en-US" dirty="0"/>
              <a:t>: Improvements that contribute to stormwater management and enhance urban resilience.</a:t>
            </a:r>
          </a:p>
          <a:p>
            <a:pPr marL="285750" indent="-285750">
              <a:buFont typeface="Arial,Sans-Serif"/>
              <a:buChar char="•"/>
            </a:pPr>
            <a:r>
              <a:rPr lang="en-US" b="1" dirty="0"/>
              <a:t>Eco-friendly Infrastructure</a:t>
            </a:r>
            <a:r>
              <a:rPr lang="en-US" dirty="0"/>
              <a:t>: Making the downtown more climate-resilient through green infrastructure.</a:t>
            </a:r>
          </a:p>
          <a:p>
            <a:pPr marL="171450" indent="-171450">
              <a:buFont typeface="Arial"/>
              <a:buChar char="•"/>
            </a:pPr>
            <a:r>
              <a:rPr lang="en-US" dirty="0"/>
              <a:t>Integration of stormwater management solutions to reduce runoff and enhance climate resilience.</a:t>
            </a:r>
            <a:br>
              <a:rPr lang="en-US" dirty="0"/>
            </a:br>
            <a:br>
              <a:rPr lang="en-US" dirty="0"/>
            </a:br>
            <a:r>
              <a:rPr lang="en-US" dirty="0"/>
              <a:t>Low-impact Development (LID): Stormwater management solutions to reduce runoff and improve climate resilience.</a:t>
            </a:r>
          </a:p>
          <a:p>
            <a:pPr marL="171450" indent="-171450">
              <a:buFont typeface="Arial"/>
              <a:buChar char="•"/>
            </a:pPr>
            <a:r>
              <a:rPr lang="en-US" b="1" dirty="0"/>
              <a:t>Urban Heat Island Mitigation:</a:t>
            </a:r>
            <a:r>
              <a:rPr lang="en-US" dirty="0"/>
              <a:t> Landscaping and trees to combat heat buildup in downtown.</a:t>
            </a:r>
          </a:p>
          <a:p>
            <a:pPr marL="171450" indent="-171450">
              <a:buFont typeface="Arial"/>
              <a:buChar char="•"/>
            </a:pPr>
            <a:r>
              <a:rPr lang="en-US" b="1" dirty="0"/>
              <a:t>Economic Vitality:</a:t>
            </a:r>
            <a:r>
              <a:rPr lang="en-US" dirty="0"/>
              <a:t> Investing in these features helps keep Manchester competitive in attracting businesses.</a:t>
            </a:r>
          </a:p>
          <a:p>
            <a:pPr marL="171450" indent="-171450">
              <a:buFont typeface="Arial"/>
              <a:buChar char="•"/>
            </a:pPr>
            <a:endParaRPr lang="en-US" dirty="0"/>
          </a:p>
          <a:p>
            <a:pPr>
              <a:buFont typeface="Arial" panose="020B0604020202020204" pitchFamily="34" charset="0"/>
              <a:buChar char="•"/>
            </a:pPr>
            <a:r>
              <a:rPr lang="en-US" b="1" dirty="0"/>
              <a:t>Widen Sidewalks</a:t>
            </a:r>
            <a:r>
              <a:rPr lang="en-US" dirty="0"/>
              <a:t>: Create space for outdoor dining, vending, public amenities, and activities that promote "ground floor activation," fostering cultural and economic growth in the downtown district.</a:t>
            </a:r>
          </a:p>
          <a:p>
            <a:pPr>
              <a:buFont typeface="Arial" panose="020B0604020202020204" pitchFamily="34" charset="0"/>
              <a:buChar char="•"/>
            </a:pPr>
            <a:r>
              <a:rPr lang="en-US" b="1" dirty="0"/>
              <a:t>Street Improvements</a:t>
            </a:r>
            <a:r>
              <a:rPr lang="en-US" dirty="0"/>
              <a:t>: Focus on functional street replacement, while incorporating landscaping that enhances beauty and improves stormwater management.</a:t>
            </a:r>
          </a:p>
          <a:p>
            <a:r>
              <a:rPr lang="en-US" b="1" dirty="0"/>
              <a:t>Sustainable Features and Stormwater Management:</a:t>
            </a:r>
          </a:p>
          <a:p>
            <a:pPr>
              <a:buFont typeface="Arial" panose="020B0604020202020204" pitchFamily="34" charset="0"/>
              <a:buChar char="•"/>
            </a:pPr>
            <a:r>
              <a:rPr lang="en-US" b="1" dirty="0"/>
              <a:t>Low Impact Development (LID)</a:t>
            </a:r>
            <a:r>
              <a:rPr lang="en-US" dirty="0"/>
              <a:t>: Stormwater management solutions that reduce runoff and boost urban resilience.</a:t>
            </a:r>
          </a:p>
          <a:p>
            <a:pPr>
              <a:buFont typeface="Arial" panose="020B0604020202020204" pitchFamily="34" charset="0"/>
              <a:buChar char="•"/>
            </a:pPr>
            <a:r>
              <a:rPr lang="en-US" b="1" dirty="0"/>
              <a:t>Eco-friendly Infrastructure</a:t>
            </a:r>
            <a:r>
              <a:rPr lang="en-US" dirty="0"/>
              <a:t>: Enhance downtown's climate resilience with green infrastructure.</a:t>
            </a:r>
          </a:p>
          <a:p>
            <a:pPr>
              <a:buFont typeface="Arial" panose="020B0604020202020204" pitchFamily="34" charset="0"/>
              <a:buChar char="•"/>
            </a:pPr>
            <a:r>
              <a:rPr lang="en-US" b="1" dirty="0"/>
              <a:t>Stormwater Solutions</a:t>
            </a:r>
            <a:r>
              <a:rPr lang="en-US" dirty="0"/>
              <a:t>: Integrate features that manage stormwater and reduce runoff, contributing to climate resilience.</a:t>
            </a:r>
          </a:p>
          <a:p>
            <a:pPr>
              <a:buFont typeface="Arial" panose="020B0604020202020204" pitchFamily="34" charset="0"/>
              <a:buChar char="•"/>
            </a:pPr>
            <a:r>
              <a:rPr lang="en-US" b="1" dirty="0"/>
              <a:t>Urban Heat Island Mitigation</a:t>
            </a:r>
            <a:r>
              <a:rPr lang="en-US" dirty="0"/>
              <a:t>: Use landscaping and trees to combat heat buildup in downtown areas.</a:t>
            </a:r>
          </a:p>
          <a:p>
            <a:pPr>
              <a:buFont typeface="Arial" panose="020B0604020202020204" pitchFamily="34" charset="0"/>
              <a:buChar char="•"/>
            </a:pPr>
            <a:r>
              <a:rPr lang="en-US" b="1" dirty="0"/>
              <a:t>Economic Vitality</a:t>
            </a:r>
            <a:r>
              <a:rPr lang="en-US" dirty="0"/>
              <a:t>: Investing in sustainable infrastructure keeps Manchester competitive in attracting businesses.</a:t>
            </a:r>
          </a:p>
          <a:p>
            <a:pPr>
              <a:spcBef>
                <a:spcPct val="0"/>
              </a:spcBef>
              <a:spcAft>
                <a:spcPct val="0"/>
              </a:spcAft>
              <a:buFont typeface="Arial"/>
              <a:buChar char="•"/>
            </a:pPr>
            <a:endParaRPr lang="en-US" dirty="0">
              <a:ea typeface="Calibri"/>
              <a:cs typeface="+mn-lt"/>
            </a:endParaRPr>
          </a:p>
          <a:p>
            <a:pPr>
              <a:spcBef>
                <a:spcPct val="0"/>
              </a:spcBef>
              <a:spcAft>
                <a:spcPct val="0"/>
              </a:spcAft>
              <a:buFont typeface="Arial"/>
              <a:buChar char="•"/>
            </a:pPr>
            <a:endParaRPr lang="en-US" dirty="0">
              <a:ea typeface="Calibri"/>
              <a:cs typeface="+mn-lt"/>
            </a:endParaRPr>
          </a:p>
        </p:txBody>
      </p:sp>
      <p:sp>
        <p:nvSpPr>
          <p:cNvPr id="4" name="Slide Number Placeholder 3"/>
          <p:cNvSpPr>
            <a:spLocks noGrp="1"/>
          </p:cNvSpPr>
          <p:nvPr>
            <p:ph type="sldNum" sz="quarter" idx="5"/>
          </p:nvPr>
        </p:nvSpPr>
        <p:spPr/>
        <p:txBody>
          <a:bodyPr/>
          <a:lstStyle/>
          <a:p>
            <a:pPr defTabSz="966612"/>
            <a:fld id="{0E599094-9266-4E99-9182-99B776E8790B}" type="slidenum">
              <a:rPr lang="en-US" sz="1400">
                <a:solidFill>
                  <a:prstClr val="black"/>
                </a:solidFill>
                <a:latin typeface="Calibri" panose="020F0502020204030204"/>
              </a:rPr>
              <a:pPr defTabSz="966612"/>
              <a:t>15</a:t>
            </a:fld>
            <a:endParaRPr lang="en-US" sz="1400" dirty="0">
              <a:solidFill>
                <a:prstClr val="black"/>
              </a:solidFill>
              <a:latin typeface="Calibri" panose="020F0502020204030204"/>
            </a:endParaRPr>
          </a:p>
        </p:txBody>
      </p:sp>
    </p:spTree>
    <p:extLst>
      <p:ext uri="{BB962C8B-B14F-4D97-AF65-F5344CB8AC3E}">
        <p14:creationId xmlns:p14="http://schemas.microsoft.com/office/powerpoint/2010/main" val="1854358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90000"/>
              </a:lnSpc>
              <a:spcBef>
                <a:spcPct val="0"/>
              </a:spcBef>
            </a:pPr>
            <a:r>
              <a:rPr lang="en-US" dirty="0"/>
              <a:t>There will be 8 off-street public parking lots with over 600 stalls and 96 on-street, lined parking stalls within a quarter mile radius of the new library</a:t>
            </a:r>
            <a:r>
              <a:rPr lang="en-US" dirty="0">
                <a:cs typeface="+mn-lt"/>
              </a:rPr>
              <a:t> </a:t>
            </a:r>
            <a:r>
              <a:rPr lang="en-US" dirty="0"/>
              <a:t>To walk from one end of the </a:t>
            </a:r>
            <a:r>
              <a:rPr lang="en-US" i="1" dirty="0"/>
              <a:t>Shoppes at Buckland Hills to the other is one third of a mile</a:t>
            </a:r>
            <a:endParaRPr lang="en-US" dirty="0"/>
          </a:p>
          <a:p>
            <a:pPr algn="l">
              <a:lnSpc>
                <a:spcPct val="90000"/>
              </a:lnSpc>
              <a:spcBef>
                <a:spcPct val="0"/>
              </a:spcBef>
            </a:pPr>
            <a:endParaRPr lang="en-US" dirty="0"/>
          </a:p>
        </p:txBody>
      </p:sp>
      <p:sp>
        <p:nvSpPr>
          <p:cNvPr id="4" name="Slide Number Placeholder 3"/>
          <p:cNvSpPr>
            <a:spLocks noGrp="1"/>
          </p:cNvSpPr>
          <p:nvPr>
            <p:ph type="sldNum" sz="quarter" idx="5"/>
          </p:nvPr>
        </p:nvSpPr>
        <p:spPr/>
        <p:txBody>
          <a:bodyPr/>
          <a:lstStyle/>
          <a:p>
            <a:pPr defTabSz="966612"/>
            <a:fld id="{0E599094-9266-4E99-9182-99B776E8790B}" type="slidenum">
              <a:rPr lang="en-US">
                <a:solidFill>
                  <a:prstClr val="black"/>
                </a:solidFill>
                <a:latin typeface="Calibri" panose="020F0502020204030204"/>
              </a:rPr>
              <a:pPr defTabSz="966612"/>
              <a:t>16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29513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Connections to Key Areas:</a:t>
            </a:r>
          </a:p>
          <a:p>
            <a:pPr>
              <a:buFont typeface="Arial" panose="020B0604020202020204" pitchFamily="34" charset="0"/>
              <a:buChar char="•"/>
            </a:pPr>
            <a:r>
              <a:rPr lang="en-US" b="1" dirty="0"/>
              <a:t>East Coast Greenway</a:t>
            </a:r>
            <a:endParaRPr lang="en-US" dirty="0"/>
          </a:p>
          <a:p>
            <a:pPr>
              <a:buFont typeface="Arial" panose="020B0604020202020204" pitchFamily="34" charset="0"/>
              <a:buChar char="•"/>
            </a:pPr>
            <a:r>
              <a:rPr lang="en-US" b="1" dirty="0"/>
              <a:t>Charter Oak Park</a:t>
            </a:r>
            <a:endParaRPr lang="en-US" dirty="0"/>
          </a:p>
          <a:p>
            <a:pPr>
              <a:buFont typeface="Arial" panose="020B0604020202020204" pitchFamily="34" charset="0"/>
              <a:buChar char="•"/>
            </a:pPr>
            <a:r>
              <a:rPr lang="en-US" b="1" dirty="0"/>
              <a:t>Center Springs Park</a:t>
            </a:r>
            <a:endParaRPr lang="en-US" dirty="0"/>
          </a:p>
          <a:p>
            <a:pPr>
              <a:buFont typeface="Arial" panose="020B0604020202020204" pitchFamily="34" charset="0"/>
              <a:buChar char="•"/>
            </a:pPr>
            <a:r>
              <a:rPr lang="en-US" b="1" dirty="0"/>
              <a:t>Cheney District</a:t>
            </a:r>
            <a:endParaRPr lang="en-US" dirty="0"/>
          </a:p>
          <a:p>
            <a:pPr>
              <a:buFont typeface="Arial" panose="020B0604020202020204" pitchFamily="34" charset="0"/>
              <a:buChar char="•"/>
            </a:pPr>
            <a:r>
              <a:rPr lang="en-US" b="1" dirty="0"/>
              <a:t>Cheney Rail Trail</a:t>
            </a:r>
            <a:endParaRPr lang="en-US" dirty="0"/>
          </a:p>
          <a:p>
            <a:pPr>
              <a:buFont typeface="Arial" panose="020B0604020202020204" pitchFamily="34" charset="0"/>
              <a:buChar char="•"/>
            </a:pPr>
            <a:r>
              <a:rPr lang="en-US" b="1" dirty="0"/>
              <a:t>North End</a:t>
            </a:r>
            <a:endParaRPr lang="en-US" dirty="0"/>
          </a:p>
          <a:p>
            <a:pPr>
              <a:buFont typeface="Arial" panose="020B0604020202020204" pitchFamily="34" charset="0"/>
              <a:buChar char="•"/>
            </a:pPr>
            <a:r>
              <a:rPr lang="en-US" b="1" dirty="0"/>
              <a:t>East and West Sides</a:t>
            </a:r>
            <a:endParaRPr lang="en-US" dirty="0"/>
          </a:p>
          <a:p>
            <a:pPr>
              <a:buFont typeface="Arial" panose="020B0604020202020204" pitchFamily="34" charset="0"/>
              <a:buChar char="•"/>
            </a:pPr>
            <a:r>
              <a:rPr lang="en-US" b="1" dirty="0"/>
              <a:t>Cheney Bennett Academy</a:t>
            </a:r>
            <a:endParaRPr lang="en-US" dirty="0"/>
          </a:p>
          <a:p>
            <a:r>
              <a:rPr lang="en-US" b="1" dirty="0"/>
              <a:t>Bike/Pedestrian Enhancements:</a:t>
            </a:r>
          </a:p>
          <a:p>
            <a:pPr>
              <a:buFont typeface="Arial" panose="020B0604020202020204" pitchFamily="34" charset="0"/>
              <a:buChar char="•"/>
            </a:pPr>
            <a:r>
              <a:rPr lang="en-US" b="1" dirty="0"/>
              <a:t>Cycle Tracks and Wider Sidewalks</a:t>
            </a:r>
            <a:r>
              <a:rPr lang="en-US" dirty="0"/>
              <a:t>: Align with Complete Streets commitments to improve accessibility and safety.</a:t>
            </a:r>
          </a:p>
          <a:p>
            <a:pPr>
              <a:buFont typeface="Arial" panose="020B0604020202020204" pitchFamily="34" charset="0"/>
              <a:buChar char="•"/>
            </a:pPr>
            <a:r>
              <a:rPr lang="en-US" b="1" dirty="0"/>
              <a:t>Safety Focus</a:t>
            </a:r>
            <a:r>
              <a:rPr lang="en-US" dirty="0"/>
              <a:t>: Rising crashes downtown have increased vulnerability for vulnerable road users (VRUs), necessitating safer infrastructure.</a:t>
            </a:r>
          </a:p>
          <a:p>
            <a:pPr>
              <a:buFont typeface="Arial" panose="020B0604020202020204" pitchFamily="34" charset="0"/>
              <a:buChar char="•"/>
            </a:pPr>
            <a:r>
              <a:rPr lang="en-US" b="1" dirty="0"/>
              <a:t>Public Space Expansion</a:t>
            </a:r>
            <a:r>
              <a:rPr lang="en-US" dirty="0"/>
              <a:t>: A road diet will free up space for new pedestrian and bike areas, making downtown more walkable.</a:t>
            </a:r>
          </a:p>
          <a:p>
            <a:r>
              <a:rPr lang="en-US" b="1" dirty="0"/>
              <a:t>Transit and Access:</a:t>
            </a:r>
          </a:p>
          <a:p>
            <a:pPr>
              <a:buFont typeface="Arial" panose="020B0604020202020204" pitchFamily="34" charset="0"/>
              <a:buChar char="•"/>
            </a:pPr>
            <a:r>
              <a:rPr lang="en-US" b="1" dirty="0"/>
              <a:t>Major Bus Line</a:t>
            </a:r>
            <a:r>
              <a:rPr lang="en-US" dirty="0"/>
              <a:t> runs through downtown, serving the community.</a:t>
            </a:r>
          </a:p>
          <a:p>
            <a:pPr>
              <a:buFont typeface="Arial" panose="020B0604020202020204" pitchFamily="34" charset="0"/>
              <a:buChar char="•"/>
            </a:pPr>
            <a:r>
              <a:rPr lang="en-US" b="1" dirty="0"/>
              <a:t>12.5% of area households</a:t>
            </a:r>
            <a:r>
              <a:rPr lang="en-US" dirty="0"/>
              <a:t> do not have vehicle access.</a:t>
            </a:r>
          </a:p>
          <a:p>
            <a:pPr>
              <a:buFont typeface="Arial" panose="020B0604020202020204" pitchFamily="34" charset="0"/>
              <a:buChar char="•"/>
            </a:pPr>
            <a:r>
              <a:rPr lang="en-US" dirty="0"/>
              <a:t>Events draw </a:t>
            </a:r>
            <a:r>
              <a:rPr lang="en-US" b="1" dirty="0"/>
              <a:t>thousands of visitors</a:t>
            </a:r>
            <a:r>
              <a:rPr lang="en-US" dirty="0"/>
              <a:t> walking through downtown.</a:t>
            </a:r>
          </a:p>
          <a:p>
            <a:r>
              <a:rPr lang="en-US" b="1" dirty="0"/>
              <a:t>Complete Streets Policy Commitments:</a:t>
            </a:r>
          </a:p>
          <a:p>
            <a:pPr>
              <a:buFont typeface="Arial" panose="020B0604020202020204" pitchFamily="34" charset="0"/>
              <a:buChar char="•"/>
            </a:pPr>
            <a:r>
              <a:rPr lang="en-US" dirty="0"/>
              <a:t>Bike/ped enhancements align with the town’s </a:t>
            </a:r>
            <a:r>
              <a:rPr lang="en-US" b="1" dirty="0"/>
              <a:t>policy commitments</a:t>
            </a:r>
            <a:r>
              <a:rPr lang="en-US" dirty="0"/>
              <a:t> made nearly 10 years ago.</a:t>
            </a:r>
          </a:p>
          <a:p>
            <a:pPr>
              <a:buFont typeface="Arial" panose="020B0604020202020204" pitchFamily="34" charset="0"/>
              <a:buChar char="•"/>
            </a:pPr>
            <a:r>
              <a:rPr lang="en-US" b="1" dirty="0"/>
              <a:t>Cycle tracks</a:t>
            </a:r>
            <a:r>
              <a:rPr lang="en-US" dirty="0"/>
              <a:t> can be incorporated now, and a road diet will further enhance the public realm.</a:t>
            </a:r>
          </a:p>
          <a:p>
            <a:pPr>
              <a:buFont typeface="Arial" panose="020B0604020202020204" pitchFamily="34" charset="0"/>
              <a:buChar char="•"/>
            </a:pPr>
            <a:r>
              <a:rPr lang="en-US" b="1" dirty="0"/>
              <a:t>Crash data</a:t>
            </a:r>
            <a:r>
              <a:rPr lang="en-US" dirty="0"/>
              <a:t> shows that VRU crashes are on the rise downtown, highlighting the need for better protection.</a:t>
            </a:r>
          </a:p>
          <a:p>
            <a:r>
              <a:rPr lang="en-US" b="1" dirty="0"/>
              <a:t>Pedestrian and Cyclist Infrastructure Enhancements:</a:t>
            </a:r>
          </a:p>
          <a:p>
            <a:pPr>
              <a:buFont typeface="Arial" panose="020B0604020202020204" pitchFamily="34" charset="0"/>
              <a:buChar char="•"/>
            </a:pPr>
            <a:r>
              <a:rPr lang="en-US" b="1" dirty="0"/>
              <a:t>Separated Cycle Track</a:t>
            </a:r>
            <a:r>
              <a:rPr lang="en-US" dirty="0"/>
              <a:t>: A dedicated, protected space for cyclists to ensure safer biking.</a:t>
            </a:r>
          </a:p>
          <a:p>
            <a:pPr>
              <a:buFont typeface="Arial" panose="020B0604020202020204" pitchFamily="34" charset="0"/>
              <a:buChar char="•"/>
            </a:pPr>
            <a:r>
              <a:rPr lang="en-US" b="1" dirty="0"/>
              <a:t>Widened Sidewalks &amp; ADA-Compliant Features</a:t>
            </a:r>
            <a:r>
              <a:rPr lang="en-US" dirty="0"/>
              <a:t>: Enhancing accessibility for people with disabilities.</a:t>
            </a:r>
          </a:p>
          <a:p>
            <a:pPr>
              <a:buFont typeface="Arial" panose="020B0604020202020204" pitchFamily="34" charset="0"/>
              <a:buChar char="•"/>
            </a:pPr>
            <a:r>
              <a:rPr lang="en-US" b="1" dirty="0"/>
              <a:t>Accessible Pedestrian Signals (APS) &amp; Rectangular Rapid Flashing Beacons (RRFBs)</a:t>
            </a:r>
            <a:r>
              <a:rPr lang="en-US" dirty="0"/>
              <a:t>: Improving visibility at key intersections.</a:t>
            </a:r>
          </a:p>
          <a:p>
            <a:pPr>
              <a:buFont typeface="Arial" panose="020B0604020202020204" pitchFamily="34" charset="0"/>
              <a:buChar char="•"/>
            </a:pPr>
            <a:r>
              <a:rPr lang="en-US" b="1" dirty="0"/>
              <a:t>Additional Pedestrian Safety Features</a:t>
            </a:r>
            <a:r>
              <a:rPr lang="en-US" dirty="0"/>
              <a:t>: Enhanced crossings with RRFBs or other traffic-calming devices to improve safety.</a:t>
            </a:r>
          </a:p>
          <a:p>
            <a:r>
              <a:rPr lang="en-US" b="1" dirty="0"/>
              <a:t>Connectivity Beyond Main Street:</a:t>
            </a:r>
          </a:p>
          <a:p>
            <a:pPr>
              <a:buFont typeface="Arial" panose="020B0604020202020204" pitchFamily="34" charset="0"/>
              <a:buChar char="•"/>
            </a:pPr>
            <a:r>
              <a:rPr lang="en-US" dirty="0"/>
              <a:t>Expanding project boundaries to improve connections to adjacent areas, enhancing overall downtown accessibility.</a:t>
            </a:r>
          </a:p>
        </p:txBody>
      </p:sp>
      <p:sp>
        <p:nvSpPr>
          <p:cNvPr id="4" name="Slide Number Placeholder 3"/>
          <p:cNvSpPr>
            <a:spLocks noGrp="1"/>
          </p:cNvSpPr>
          <p:nvPr>
            <p:ph type="sldNum" sz="quarter" idx="5"/>
          </p:nvPr>
        </p:nvSpPr>
        <p:spPr/>
        <p:txBody>
          <a:bodyPr/>
          <a:lstStyle/>
          <a:p>
            <a:pPr defTabSz="966612"/>
            <a:fld id="{0E599094-9266-4E99-9182-99B776E8790B}" type="slidenum">
              <a:rPr lang="en-US" sz="1400">
                <a:solidFill>
                  <a:prstClr val="black"/>
                </a:solidFill>
                <a:latin typeface="Calibri" panose="020F0502020204030204"/>
              </a:rPr>
              <a:pPr defTabSz="966612"/>
              <a:t>17</a:t>
            </a:fld>
            <a:endParaRPr lang="en-US" sz="1400" dirty="0">
              <a:solidFill>
                <a:prstClr val="black"/>
              </a:solidFill>
              <a:latin typeface="Calibri" panose="020F0502020204030204"/>
            </a:endParaRPr>
          </a:p>
        </p:txBody>
      </p:sp>
    </p:spTree>
    <p:extLst>
      <p:ext uri="{BB962C8B-B14F-4D97-AF65-F5344CB8AC3E}">
        <p14:creationId xmlns:p14="http://schemas.microsoft.com/office/powerpoint/2010/main" val="2006853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dirty="0">
              <a:ea typeface="Calibri"/>
              <a:cs typeface="Calibri"/>
            </a:endParaRPr>
          </a:p>
        </p:txBody>
      </p:sp>
      <p:sp>
        <p:nvSpPr>
          <p:cNvPr id="4" name="Slide Number Placeholder 3"/>
          <p:cNvSpPr>
            <a:spLocks noGrp="1"/>
          </p:cNvSpPr>
          <p:nvPr>
            <p:ph type="sldNum" sz="quarter" idx="5"/>
          </p:nvPr>
        </p:nvSpPr>
        <p:spPr/>
        <p:txBody>
          <a:bodyPr/>
          <a:lstStyle/>
          <a:p>
            <a:pPr defTabSz="966612"/>
            <a:fld id="{0E599094-9266-4E99-9182-99B776E8790B}" type="slidenum">
              <a:rPr lang="en-US" sz="1400">
                <a:solidFill>
                  <a:prstClr val="black"/>
                </a:solidFill>
                <a:latin typeface="Calibri" panose="020F0502020204030204"/>
              </a:rPr>
              <a:pPr defTabSz="966612"/>
              <a:t>18</a:t>
            </a:fld>
            <a:endParaRPr lang="en-US" sz="1400" dirty="0">
              <a:solidFill>
                <a:prstClr val="black"/>
              </a:solidFill>
              <a:latin typeface="Calibri" panose="020F0502020204030204"/>
            </a:endParaRPr>
          </a:p>
        </p:txBody>
      </p:sp>
    </p:spTree>
    <p:extLst>
      <p:ext uri="{BB962C8B-B14F-4D97-AF65-F5344CB8AC3E}">
        <p14:creationId xmlns:p14="http://schemas.microsoft.com/office/powerpoint/2010/main" val="3714467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E28FE-8882-434D-5B3A-E3C54868D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5A2E0-9161-794E-A147-D0209D49F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D3F02-A9D6-EDD6-AE35-423E1374BAD7}"/>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20A6824C-AE7B-2972-8E44-2BEEEE440EF9}"/>
              </a:ext>
            </a:extLst>
          </p:cNvPr>
          <p:cNvSpPr>
            <a:spLocks noGrp="1"/>
          </p:cNvSpPr>
          <p:nvPr>
            <p:ph type="sldNum" sz="quarter" idx="5"/>
          </p:nvPr>
        </p:nvSpPr>
        <p:spPr/>
        <p:txBody>
          <a:bodyPr/>
          <a:lstStyle/>
          <a:p>
            <a:pPr defTabSz="966612"/>
            <a:fld id="{0E599094-9266-4E99-9182-99B776E8790B}" type="slidenum">
              <a:rPr lang="en-US" sz="1400">
                <a:solidFill>
                  <a:prstClr val="black"/>
                </a:solidFill>
                <a:latin typeface="Calibri" panose="020F0502020204030204"/>
              </a:rPr>
              <a:pPr defTabSz="966612"/>
              <a:t>19</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2067636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0544E-A6C9-BDEB-3C34-69253E6F8F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1E64D-AD09-1A07-B64D-216D515782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E9572-210E-E7C4-E816-A818A3BDCE90}"/>
              </a:ext>
            </a:extLst>
          </p:cNvPr>
          <p:cNvSpPr>
            <a:spLocks noGrp="1"/>
          </p:cNvSpPr>
          <p:nvPr>
            <p:ph type="body" idx="1"/>
          </p:nvPr>
        </p:nvSpPr>
        <p:spPr/>
        <p:txBody>
          <a:bodyPr/>
          <a:lstStyle/>
          <a:p>
            <a:pPr marL="0" indent="0">
              <a:buFont typeface="Arial" panose="020B0604020202020204" pitchFamily="34" charset="0"/>
              <a:buNone/>
            </a:pPr>
            <a:r>
              <a:rPr lang="en-US" sz="1300" b="0" dirty="0">
                <a:solidFill>
                  <a:schemeClr val="bg1"/>
                </a:solidFill>
              </a:rPr>
              <a:t>Optional Agenda Slide</a:t>
            </a:r>
          </a:p>
        </p:txBody>
      </p:sp>
      <p:sp>
        <p:nvSpPr>
          <p:cNvPr id="4" name="Slide Number Placeholder 3">
            <a:extLst>
              <a:ext uri="{FF2B5EF4-FFF2-40B4-BE49-F238E27FC236}">
                <a16:creationId xmlns:a16="http://schemas.microsoft.com/office/drawing/2014/main" id="{AA88A906-FBC2-B4DD-588B-16DB45038E1B}"/>
              </a:ext>
            </a:extLst>
          </p:cNvPr>
          <p:cNvSpPr>
            <a:spLocks noGrp="1"/>
          </p:cNvSpPr>
          <p:nvPr>
            <p:ph type="sldNum" sz="quarter" idx="5"/>
          </p:nvPr>
        </p:nvSpPr>
        <p:spPr/>
        <p:txBody>
          <a:bodyPr/>
          <a:lstStyle/>
          <a:p>
            <a:fld id="{0E599094-9266-4E99-9182-99B776E8790B}" type="slidenum">
              <a:rPr lang="en-US"/>
              <a:t>2</a:t>
            </a:fld>
            <a:endParaRPr lang="en-US" dirty="0"/>
          </a:p>
        </p:txBody>
      </p:sp>
    </p:spTree>
    <p:extLst>
      <p:ext uri="{BB962C8B-B14F-4D97-AF65-F5344CB8AC3E}">
        <p14:creationId xmlns:p14="http://schemas.microsoft.com/office/powerpoint/2010/main" val="1233905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F8DC-E3F5-159D-1AB1-D9F0E985B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8A20F-8FBB-E67B-0732-EDF9E613F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AA9F1-5BEB-46E7-1B44-06D3763486B8}"/>
              </a:ext>
            </a:extLst>
          </p:cNvPr>
          <p:cNvSpPr>
            <a:spLocks noGrp="1"/>
          </p:cNvSpPr>
          <p:nvPr>
            <p:ph type="body" idx="1"/>
          </p:nvPr>
        </p:nvSpPr>
        <p:spPr/>
        <p:txBody>
          <a:bodyPr/>
          <a:lstStyle/>
          <a:p>
            <a:pPr>
              <a:lnSpc>
                <a:spcPct val="150000"/>
              </a:lnSpc>
            </a:pPr>
            <a:endParaRPr lang="en-US" dirty="0"/>
          </a:p>
        </p:txBody>
      </p:sp>
      <p:sp>
        <p:nvSpPr>
          <p:cNvPr id="4" name="Slide Number Placeholder 3">
            <a:extLst>
              <a:ext uri="{FF2B5EF4-FFF2-40B4-BE49-F238E27FC236}">
                <a16:creationId xmlns:a16="http://schemas.microsoft.com/office/drawing/2014/main" id="{35DFF250-DBA0-91E7-92C3-958FA8B2509C}"/>
              </a:ext>
            </a:extLst>
          </p:cNvPr>
          <p:cNvSpPr>
            <a:spLocks noGrp="1"/>
          </p:cNvSpPr>
          <p:nvPr>
            <p:ph type="sldNum" sz="quarter" idx="5"/>
          </p:nvPr>
        </p:nvSpPr>
        <p:spPr/>
        <p:txBody>
          <a:bodyPr/>
          <a:lstStyle/>
          <a:p>
            <a:fld id="{0E599094-9266-4E99-9182-99B776E8790B}" type="slidenum">
              <a:rPr lang="en-US"/>
              <a:t>20</a:t>
            </a:fld>
            <a:endParaRPr lang="en-US" dirty="0"/>
          </a:p>
        </p:txBody>
      </p:sp>
    </p:spTree>
    <p:extLst>
      <p:ext uri="{BB962C8B-B14F-4D97-AF65-F5344CB8AC3E}">
        <p14:creationId xmlns:p14="http://schemas.microsoft.com/office/powerpoint/2010/main" val="3703796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99094-9266-4E99-9182-99B776E8790B}" type="slidenum">
              <a:rPr kumimoji="0"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339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30D57-E245-950A-0F7A-5D3336E11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4E71F-F65F-E5D7-8A47-438E4FE487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B51B5-15BA-B112-7BC9-C342803887BF}"/>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AD6A202F-6EC6-67F3-C946-CA94F3278F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99094-9266-4E99-9182-99B776E8790B}" type="slidenum">
              <a:rPr kumimoji="0"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1797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B6BA-1721-02BE-2F59-1E9ED44A6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80C57-1AE3-569A-2702-BF2FF20E5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859A99-58B9-F81F-AF8E-72C10D8913A5}"/>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1DC91505-E07C-E899-4CC6-58B6ACE7CD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99094-9266-4E99-9182-99B776E8790B}" type="slidenum">
              <a:rPr kumimoji="0"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043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FF45B-84E0-46D5-2861-8CA558C77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1036C-4438-A4DE-432D-8B674139D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3F25E-FA66-4754-F812-C3D12EF31448}"/>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C1499B55-FB1B-A113-0A9F-A828446D87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99094-9266-4E99-9182-99B776E8790B}" type="slidenum">
              <a:rPr kumimoji="0"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215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Briefly introduce the purpose of this presentation: to update the Board on the current status of the project, specifically regarding the design updates, phasing, and funding strategy.</a:t>
            </a:r>
            <a:br>
              <a:rPr lang="en-US" dirty="0">
                <a:cs typeface="+mn-lt"/>
              </a:rPr>
            </a:br>
            <a:br>
              <a:rPr lang="en-US" dirty="0">
                <a:cs typeface="+mn-lt"/>
              </a:rPr>
            </a:br>
            <a:r>
              <a:rPr lang="en-US" dirty="0"/>
              <a:t>"This project aims to enhance the safety of pedestrians and cyclists, reduce traffic congestion, and foster economic growth in Downtown Manchester. The project will include infrastructure improvements, including roundabouts, ADA-compliant sidewalks, separated bike lanes, and green landscaping."</a:t>
            </a:r>
            <a:endParaRPr lang="en-US" dirty="0">
              <a:cs typeface="Calibri"/>
            </a:endParaRPr>
          </a:p>
          <a:p>
            <a:pPr>
              <a:buFont typeface="Arial"/>
              <a:buChar char="•"/>
            </a:pPr>
            <a:r>
              <a:rPr lang="en-US" dirty="0"/>
              <a:t>"It’s a multi-year project, starting in 2026, and we’ve already secured $7.5 million in funding from the Connecticut Department of Economic and Community Development."</a:t>
            </a:r>
            <a:br>
              <a:rPr lang="en-US" dirty="0">
                <a:cs typeface="+mn-lt"/>
              </a:rPr>
            </a:br>
            <a:br>
              <a:rPr lang="en-US" dirty="0">
                <a:cs typeface="+mn-lt"/>
              </a:rPr>
            </a:br>
            <a:endParaRPr lang="en-US" dirty="0">
              <a:cs typeface="+mn-lt"/>
            </a:endParaRPr>
          </a:p>
          <a:p>
            <a:endParaRPr lang="en-US" dirty="0">
              <a:cs typeface="+mn-lt"/>
            </a:endParaRPr>
          </a:p>
        </p:txBody>
      </p:sp>
      <p:sp>
        <p:nvSpPr>
          <p:cNvPr id="4" name="Slide Number Placeholder 3"/>
          <p:cNvSpPr>
            <a:spLocks noGrp="1"/>
          </p:cNvSpPr>
          <p:nvPr>
            <p:ph type="sldNum" sz="quarter" idx="5"/>
          </p:nvPr>
        </p:nvSpPr>
        <p:spPr/>
        <p:txBody>
          <a:bodyPr/>
          <a:lstStyle/>
          <a:p>
            <a:fld id="{EF15F691-F192-41DC-8C33-03F4B304D543}" type="slidenum">
              <a:t>25</a:t>
            </a:fld>
            <a:endParaRPr lang="en-US"/>
          </a:p>
        </p:txBody>
      </p:sp>
    </p:spTree>
    <p:extLst>
      <p:ext uri="{BB962C8B-B14F-4D97-AF65-F5344CB8AC3E}">
        <p14:creationId xmlns:p14="http://schemas.microsoft.com/office/powerpoint/2010/main" val="21778031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50254-59D9-037D-B5D2-14607415A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25BE0-03F5-93CD-EA88-16CBE4A3DC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D6D59-E6DA-9320-8236-879DEE951F0B}"/>
              </a:ext>
            </a:extLst>
          </p:cNvPr>
          <p:cNvSpPr>
            <a:spLocks noGrp="1"/>
          </p:cNvSpPr>
          <p:nvPr>
            <p:ph type="body" idx="1"/>
          </p:nvPr>
        </p:nvSpPr>
        <p:spPr/>
        <p:txBody>
          <a:bodyPr/>
          <a:lstStyle/>
          <a:p>
            <a:pPr marL="483306" indent="-483306">
              <a:buFont typeface="Arial" panose="020B0604020202020204" pitchFamily="34" charset="0"/>
              <a:buChar char="•"/>
            </a:pPr>
            <a:r>
              <a:rPr lang="en-US" sz="1300" b="1" dirty="0">
                <a:solidFill>
                  <a:schemeClr val="bg1"/>
                </a:solidFill>
              </a:rPr>
              <a:t>Downtown is one of Manchester’s greatest assets</a:t>
            </a:r>
          </a:p>
          <a:p>
            <a:pPr marL="483306" indent="-483306">
              <a:buFont typeface="Arial" panose="020B0604020202020204" pitchFamily="34" charset="0"/>
              <a:buChar char="•"/>
            </a:pPr>
            <a:r>
              <a:rPr lang="en-US" sz="1300" b="1" dirty="0">
                <a:solidFill>
                  <a:schemeClr val="bg1"/>
                </a:solidFill>
              </a:rPr>
              <a:t>Downtown can be even better than it is today!- Safer and more inviting for people of all ages and abilities </a:t>
            </a:r>
          </a:p>
          <a:p>
            <a:pPr marL="483306" indent="-483306">
              <a:buFont typeface="Arial" panose="020B0604020202020204" pitchFamily="34" charset="0"/>
              <a:buChar char="•"/>
            </a:pPr>
            <a:r>
              <a:rPr lang="en-US" sz="1300" b="1" dirty="0">
                <a:solidFill>
                  <a:schemeClr val="bg1"/>
                </a:solidFill>
              </a:rPr>
              <a:t>Over the past 10-20 years the community has told us it wants an even more vibrant Downtown </a:t>
            </a:r>
          </a:p>
          <a:p>
            <a:pPr marL="483306" indent="-483306">
              <a:buFont typeface="Arial" panose="020B0604020202020204" pitchFamily="34" charset="0"/>
              <a:buChar char="•"/>
            </a:pPr>
            <a:r>
              <a:rPr lang="en-US" sz="1300" b="1" dirty="0">
                <a:solidFill>
                  <a:schemeClr val="bg1"/>
                </a:solidFill>
              </a:rPr>
              <a:t>Downtown’s infrastructure is aging </a:t>
            </a:r>
          </a:p>
          <a:p>
            <a:pPr marL="571500" indent="-571500">
              <a:buFont typeface="Arial" panose="020B0604020202020204" pitchFamily="34" charset="0"/>
              <a:buChar char="•"/>
            </a:pPr>
            <a:r>
              <a:rPr lang="en-US" sz="1300" b="1" dirty="0">
                <a:solidFill>
                  <a:schemeClr val="bg1"/>
                </a:solidFill>
              </a:rPr>
              <a:t>We want to support existing Downtown businesses and property owners while encouraging new investment and new business activity</a:t>
            </a:r>
            <a:br>
              <a:rPr lang="en-US" sz="1300" b="1" dirty="0">
                <a:solidFill>
                  <a:schemeClr val="bg1"/>
                </a:solidFill>
              </a:rPr>
            </a:br>
            <a:br>
              <a:rPr lang="en-US" sz="1300" b="1" dirty="0">
                <a:solidFill>
                  <a:schemeClr val="bg1"/>
                </a:solidFill>
              </a:rPr>
            </a:br>
            <a:r>
              <a:rPr lang="en-US" sz="1400" b="1" dirty="0">
                <a:solidFill>
                  <a:schemeClr val="bg1"/>
                </a:solidFill>
                <a:ea typeface="+mn-lt"/>
                <a:cs typeface="+mn-lt"/>
              </a:rPr>
              <a:t>Complete Streets Policy</a:t>
            </a:r>
            <a:r>
              <a:rPr lang="en-US" sz="1400" dirty="0">
                <a:solidFill>
                  <a:schemeClr val="bg1"/>
                </a:solidFill>
                <a:ea typeface="+mn-lt"/>
                <a:cs typeface="+mn-lt"/>
              </a:rPr>
              <a:t>: Adopted in 2017, prioritizes multi-modal safety and environmental sustainability.</a:t>
            </a:r>
          </a:p>
          <a:p>
            <a:pPr marL="571500" indent="-571500">
              <a:buFont typeface="Arial" panose="020B0604020202020204" pitchFamily="34" charset="0"/>
              <a:buChar char="•"/>
            </a:pPr>
            <a:r>
              <a:rPr lang="en-US" sz="1400" b="1" dirty="0">
                <a:solidFill>
                  <a:schemeClr val="bg1"/>
                </a:solidFill>
                <a:ea typeface="+mn-lt"/>
                <a:cs typeface="+mn-lt"/>
              </a:rPr>
              <a:t>Data-Driven Analysis</a:t>
            </a:r>
            <a:r>
              <a:rPr lang="en-US" sz="1400" dirty="0">
                <a:solidFill>
                  <a:schemeClr val="bg1"/>
                </a:solidFill>
                <a:ea typeface="+mn-lt"/>
                <a:cs typeface="+mn-lt"/>
              </a:rPr>
              <a:t>: Crash data, traffic flow models, and community input guided design decisions.</a:t>
            </a:r>
          </a:p>
          <a:p>
            <a:pPr marL="571500" indent="-571500">
              <a:buFont typeface="Arial" panose="020B0604020202020204" pitchFamily="34" charset="0"/>
              <a:buChar char="•"/>
            </a:pPr>
            <a:r>
              <a:rPr lang="en-US" sz="1400" b="1" dirty="0">
                <a:solidFill>
                  <a:schemeClr val="bg1"/>
                </a:solidFill>
                <a:ea typeface="+mn-lt"/>
                <a:cs typeface="+mn-lt"/>
              </a:rPr>
              <a:t>Best Practices</a:t>
            </a:r>
            <a:r>
              <a:rPr lang="en-US" sz="1400" dirty="0">
                <a:solidFill>
                  <a:schemeClr val="bg1"/>
                </a:solidFill>
                <a:ea typeface="+mn-lt"/>
                <a:cs typeface="+mn-lt"/>
              </a:rPr>
              <a:t>: Solutions based on proven approaches from successful projects in Connecticut and beyond.</a:t>
            </a:r>
          </a:p>
          <a:p>
            <a:pPr marL="571500" indent="-571500">
              <a:buFont typeface="Arial" panose="020B0604020202020204" pitchFamily="34" charset="0"/>
              <a:buChar char="•"/>
            </a:pPr>
            <a:endParaRPr lang="en-US" sz="1400" b="1" dirty="0">
              <a:solidFill>
                <a:schemeClr val="bg1"/>
              </a:solidFill>
              <a:cs typeface="Arial"/>
            </a:endParaRPr>
          </a:p>
          <a:p>
            <a:pPr marL="483306" indent="-483306">
              <a:buFont typeface="Arial" panose="020B0604020202020204" pitchFamily="34" charset="0"/>
              <a:buChar char="•"/>
            </a:pPr>
            <a:endParaRPr lang="en-US" sz="1300" b="1" dirty="0">
              <a:solidFill>
                <a:schemeClr val="bg1"/>
              </a:solidFill>
            </a:endParaRPr>
          </a:p>
        </p:txBody>
      </p:sp>
      <p:sp>
        <p:nvSpPr>
          <p:cNvPr id="4" name="Slide Number Placeholder 3">
            <a:extLst>
              <a:ext uri="{FF2B5EF4-FFF2-40B4-BE49-F238E27FC236}">
                <a16:creationId xmlns:a16="http://schemas.microsoft.com/office/drawing/2014/main" id="{8BC197EC-5F1A-1E6C-09DE-FB32BA6B13DE}"/>
              </a:ext>
            </a:extLst>
          </p:cNvPr>
          <p:cNvSpPr>
            <a:spLocks noGrp="1"/>
          </p:cNvSpPr>
          <p:nvPr>
            <p:ph type="sldNum" sz="quarter" idx="5"/>
          </p:nvPr>
        </p:nvSpPr>
        <p:spPr/>
        <p:txBody>
          <a:bodyPr/>
          <a:lstStyle/>
          <a:p>
            <a:fld id="{0E599094-9266-4E99-9182-99B776E8790B}" type="slidenum">
              <a:rPr lang="en-US"/>
              <a:t>26</a:t>
            </a:fld>
            <a:endParaRPr lang="en-US" dirty="0"/>
          </a:p>
        </p:txBody>
      </p:sp>
    </p:spTree>
    <p:extLst>
      <p:ext uri="{BB962C8B-B14F-4D97-AF65-F5344CB8AC3E}">
        <p14:creationId xmlns:p14="http://schemas.microsoft.com/office/powerpoint/2010/main" val="486835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92E02-3768-58AA-4F91-823B18BE6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4FB40-3E89-8E0D-E1DD-D54C216DDD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31B9B0-AA41-36D5-B061-65E275418BD9}"/>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0F2C52D-5557-FFB6-2241-5A7DA14A21EA}"/>
              </a:ext>
            </a:extLst>
          </p:cNvPr>
          <p:cNvSpPr>
            <a:spLocks noGrp="1"/>
          </p:cNvSpPr>
          <p:nvPr>
            <p:ph type="sldNum" sz="quarter" idx="5"/>
          </p:nvPr>
        </p:nvSpPr>
        <p:spPr/>
        <p:txBody>
          <a:bodyPr/>
          <a:lstStyle/>
          <a:p>
            <a:fld id="{EF15F691-F192-41DC-8C33-03F4B304D543}" type="slidenum">
              <a:t>28</a:t>
            </a:fld>
            <a:endParaRPr lang="en-US"/>
          </a:p>
        </p:txBody>
      </p:sp>
    </p:spTree>
    <p:extLst>
      <p:ext uri="{BB962C8B-B14F-4D97-AF65-F5344CB8AC3E}">
        <p14:creationId xmlns:p14="http://schemas.microsoft.com/office/powerpoint/2010/main" val="1924066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F8DC-E3F5-159D-1AB1-D9F0E985B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8A20F-8FBB-E67B-0732-EDF9E613F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AA9F1-5BEB-46E7-1B44-06D3763486B8}"/>
              </a:ext>
            </a:extLst>
          </p:cNvPr>
          <p:cNvSpPr>
            <a:spLocks noGrp="1"/>
          </p:cNvSpPr>
          <p:nvPr>
            <p:ph type="body" idx="1"/>
          </p:nvPr>
        </p:nvSpPr>
        <p:spPr/>
        <p:txBody>
          <a:bodyPr/>
          <a:lstStyle/>
          <a:p>
            <a:pPr>
              <a:lnSpc>
                <a:spcPct val="150000"/>
              </a:lnSpc>
            </a:pPr>
            <a:endParaRPr lang="en-US" dirty="0"/>
          </a:p>
        </p:txBody>
      </p:sp>
      <p:sp>
        <p:nvSpPr>
          <p:cNvPr id="4" name="Slide Number Placeholder 3">
            <a:extLst>
              <a:ext uri="{FF2B5EF4-FFF2-40B4-BE49-F238E27FC236}">
                <a16:creationId xmlns:a16="http://schemas.microsoft.com/office/drawing/2014/main" id="{35DFF250-DBA0-91E7-92C3-958FA8B2509C}"/>
              </a:ext>
            </a:extLst>
          </p:cNvPr>
          <p:cNvSpPr>
            <a:spLocks noGrp="1"/>
          </p:cNvSpPr>
          <p:nvPr>
            <p:ph type="sldNum" sz="quarter" idx="5"/>
          </p:nvPr>
        </p:nvSpPr>
        <p:spPr/>
        <p:txBody>
          <a:bodyPr/>
          <a:lstStyle/>
          <a:p>
            <a:fld id="{0E599094-9266-4E99-9182-99B776E8790B}" type="slidenum">
              <a:rPr lang="en-US"/>
              <a:t>29</a:t>
            </a:fld>
            <a:endParaRPr lang="en-US" dirty="0"/>
          </a:p>
        </p:txBody>
      </p:sp>
    </p:spTree>
    <p:extLst>
      <p:ext uri="{BB962C8B-B14F-4D97-AF65-F5344CB8AC3E}">
        <p14:creationId xmlns:p14="http://schemas.microsoft.com/office/powerpoint/2010/main" val="3993353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473C-CA56-19C6-4CEA-3A06BF58D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D7794-4F8A-671E-3194-CE92A4736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3558DB-5D91-FB4E-CC14-15A93A9E562C}"/>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D506E4FA-4B17-3F25-CE84-86BBEC4F53C8}"/>
              </a:ext>
            </a:extLst>
          </p:cNvPr>
          <p:cNvSpPr>
            <a:spLocks noGrp="1"/>
          </p:cNvSpPr>
          <p:nvPr>
            <p:ph type="sldNum" sz="quarter" idx="5"/>
          </p:nvPr>
        </p:nvSpPr>
        <p:spPr/>
        <p:txBody>
          <a:bodyPr/>
          <a:lstStyle/>
          <a:p>
            <a:fld id="{EF15F691-F192-41DC-8C33-03F4B304D543}" type="slidenum">
              <a:t>30</a:t>
            </a:fld>
            <a:endParaRPr lang="en-US"/>
          </a:p>
        </p:txBody>
      </p:sp>
    </p:spTree>
    <p:extLst>
      <p:ext uri="{BB962C8B-B14F-4D97-AF65-F5344CB8AC3E}">
        <p14:creationId xmlns:p14="http://schemas.microsoft.com/office/powerpoint/2010/main" val="3776512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B12E7-1BAD-4AB0-E406-6CC725656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840B5-7A6B-9CBE-9162-BD8135CCB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1CC33-8CC5-4206-B357-2F0590002F08}"/>
              </a:ext>
            </a:extLst>
          </p:cNvPr>
          <p:cNvSpPr>
            <a:spLocks noGrp="1"/>
          </p:cNvSpPr>
          <p:nvPr>
            <p:ph type="body" idx="1"/>
          </p:nvPr>
        </p:nvSpPr>
        <p:spPr/>
        <p:txBody>
          <a:bodyPr/>
          <a:lstStyle/>
          <a:p>
            <a:pPr marL="0" indent="0">
              <a:buFont typeface="Arial" panose="020B0604020202020204" pitchFamily="34" charset="0"/>
              <a:buNone/>
            </a:pPr>
            <a:r>
              <a:rPr lang="en-US" sz="1300" b="0" dirty="0">
                <a:solidFill>
                  <a:schemeClr val="bg1"/>
                </a:solidFill>
              </a:rPr>
              <a:t>Optional Agenda Slide</a:t>
            </a:r>
          </a:p>
        </p:txBody>
      </p:sp>
      <p:sp>
        <p:nvSpPr>
          <p:cNvPr id="4" name="Slide Number Placeholder 3">
            <a:extLst>
              <a:ext uri="{FF2B5EF4-FFF2-40B4-BE49-F238E27FC236}">
                <a16:creationId xmlns:a16="http://schemas.microsoft.com/office/drawing/2014/main" id="{E1F24719-7DCF-42FF-C63F-283952BA5E2E}"/>
              </a:ext>
            </a:extLst>
          </p:cNvPr>
          <p:cNvSpPr>
            <a:spLocks noGrp="1"/>
          </p:cNvSpPr>
          <p:nvPr>
            <p:ph type="sldNum" sz="quarter" idx="5"/>
          </p:nvPr>
        </p:nvSpPr>
        <p:spPr/>
        <p:txBody>
          <a:bodyPr/>
          <a:lstStyle/>
          <a:p>
            <a:fld id="{0E599094-9266-4E99-9182-99B776E8790B}" type="slidenum">
              <a:rPr lang="en-US"/>
              <a:t>3</a:t>
            </a:fld>
            <a:endParaRPr lang="en-US" dirty="0"/>
          </a:p>
        </p:txBody>
      </p:sp>
    </p:spTree>
    <p:extLst>
      <p:ext uri="{BB962C8B-B14F-4D97-AF65-F5344CB8AC3E}">
        <p14:creationId xmlns:p14="http://schemas.microsoft.com/office/powerpoint/2010/main" val="2443171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473C-CA56-19C6-4CEA-3A06BF58D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D7794-4F8A-671E-3194-CE92A4736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3558DB-5D91-FB4E-CC14-15A93A9E562C}"/>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D506E4FA-4B17-3F25-CE84-86BBEC4F53C8}"/>
              </a:ext>
            </a:extLst>
          </p:cNvPr>
          <p:cNvSpPr>
            <a:spLocks noGrp="1"/>
          </p:cNvSpPr>
          <p:nvPr>
            <p:ph type="sldNum" sz="quarter" idx="5"/>
          </p:nvPr>
        </p:nvSpPr>
        <p:spPr/>
        <p:txBody>
          <a:bodyPr/>
          <a:lstStyle/>
          <a:p>
            <a:fld id="{EF15F691-F192-41DC-8C33-03F4B304D543}" type="slidenum">
              <a:t>31</a:t>
            </a:fld>
            <a:endParaRPr lang="en-US"/>
          </a:p>
        </p:txBody>
      </p:sp>
    </p:spTree>
    <p:extLst>
      <p:ext uri="{BB962C8B-B14F-4D97-AF65-F5344CB8AC3E}">
        <p14:creationId xmlns:p14="http://schemas.microsoft.com/office/powerpoint/2010/main" val="8551157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BBF7C-730F-65BA-1BDA-B49094213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D9836-113D-D4E0-2E92-95BA1D47A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E3C7EA-A71A-F1B1-72E2-6352DD6B6D2C}"/>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5E9D738-A1B9-9A59-C143-2EDCB9E980EC}"/>
              </a:ext>
            </a:extLst>
          </p:cNvPr>
          <p:cNvSpPr>
            <a:spLocks noGrp="1"/>
          </p:cNvSpPr>
          <p:nvPr>
            <p:ph type="sldNum" sz="quarter" idx="5"/>
          </p:nvPr>
        </p:nvSpPr>
        <p:spPr/>
        <p:txBody>
          <a:bodyPr/>
          <a:lstStyle/>
          <a:p>
            <a:fld id="{EF15F691-F192-41DC-8C33-03F4B304D543}" type="slidenum">
              <a:t>32</a:t>
            </a:fld>
            <a:endParaRPr lang="en-US"/>
          </a:p>
        </p:txBody>
      </p:sp>
    </p:spTree>
    <p:extLst>
      <p:ext uri="{BB962C8B-B14F-4D97-AF65-F5344CB8AC3E}">
        <p14:creationId xmlns:p14="http://schemas.microsoft.com/office/powerpoint/2010/main" val="3011420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94891-6200-B0BE-9F90-BB593F0C9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A7BD2-F451-D6BE-80DD-58F06D002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043A5-36ED-9B91-CB3F-0072CF9C71C8}"/>
              </a:ext>
            </a:extLst>
          </p:cNvPr>
          <p:cNvSpPr>
            <a:spLocks noGrp="1"/>
          </p:cNvSpPr>
          <p:nvPr>
            <p:ph type="body" idx="1"/>
          </p:nvPr>
        </p:nvSpPr>
        <p:spPr/>
        <p:txBody>
          <a:bodyPr/>
          <a:lstStyle/>
          <a:p>
            <a:r>
              <a:rPr lang="en-US" dirty="0">
                <a:cs typeface="Calibri"/>
              </a:rPr>
              <a:t>Add image of accessible parallel space </a:t>
            </a:r>
          </a:p>
        </p:txBody>
      </p:sp>
      <p:sp>
        <p:nvSpPr>
          <p:cNvPr id="4" name="Slide Number Placeholder 3">
            <a:extLst>
              <a:ext uri="{FF2B5EF4-FFF2-40B4-BE49-F238E27FC236}">
                <a16:creationId xmlns:a16="http://schemas.microsoft.com/office/drawing/2014/main" id="{F3EC4338-A7BD-A08B-9660-0DD05318FE1E}"/>
              </a:ext>
            </a:extLst>
          </p:cNvPr>
          <p:cNvSpPr>
            <a:spLocks noGrp="1"/>
          </p:cNvSpPr>
          <p:nvPr>
            <p:ph type="sldNum" sz="quarter" idx="5"/>
          </p:nvPr>
        </p:nvSpPr>
        <p:spPr/>
        <p:txBody>
          <a:bodyPr/>
          <a:lstStyle/>
          <a:p>
            <a:fld id="{EF15F691-F192-41DC-8C33-03F4B304D543}" type="slidenum">
              <a:t>33</a:t>
            </a:fld>
            <a:endParaRPr lang="en-US"/>
          </a:p>
        </p:txBody>
      </p:sp>
    </p:spTree>
    <p:extLst>
      <p:ext uri="{BB962C8B-B14F-4D97-AF65-F5344CB8AC3E}">
        <p14:creationId xmlns:p14="http://schemas.microsoft.com/office/powerpoint/2010/main" val="7698866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89008-E7EF-3AEF-AAF0-42B35C7448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87BC7-40FE-FCD6-AD7B-C123F813B7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9B3CA-628D-7895-AC79-DD9FEAA60223}"/>
              </a:ext>
            </a:extLst>
          </p:cNvPr>
          <p:cNvSpPr>
            <a:spLocks noGrp="1"/>
          </p:cNvSpPr>
          <p:nvPr>
            <p:ph type="body" idx="1"/>
          </p:nvPr>
        </p:nvSpPr>
        <p:spPr/>
        <p:txBody>
          <a:bodyPr/>
          <a:lstStyle/>
          <a:p>
            <a:r>
              <a:rPr lang="en-US" dirty="0">
                <a:cs typeface="Calibri"/>
              </a:rPr>
              <a:t>Add image of accessible parallel space </a:t>
            </a:r>
          </a:p>
        </p:txBody>
      </p:sp>
      <p:sp>
        <p:nvSpPr>
          <p:cNvPr id="4" name="Slide Number Placeholder 3">
            <a:extLst>
              <a:ext uri="{FF2B5EF4-FFF2-40B4-BE49-F238E27FC236}">
                <a16:creationId xmlns:a16="http://schemas.microsoft.com/office/drawing/2014/main" id="{815DD608-B722-8CB2-1BA3-0EFF4EF6870C}"/>
              </a:ext>
            </a:extLst>
          </p:cNvPr>
          <p:cNvSpPr>
            <a:spLocks noGrp="1"/>
          </p:cNvSpPr>
          <p:nvPr>
            <p:ph type="sldNum" sz="quarter" idx="5"/>
          </p:nvPr>
        </p:nvSpPr>
        <p:spPr/>
        <p:txBody>
          <a:bodyPr/>
          <a:lstStyle/>
          <a:p>
            <a:fld id="{EF15F691-F192-41DC-8C33-03F4B304D543}" type="slidenum">
              <a:t>34</a:t>
            </a:fld>
            <a:endParaRPr lang="en-US"/>
          </a:p>
        </p:txBody>
      </p:sp>
    </p:spTree>
    <p:extLst>
      <p:ext uri="{BB962C8B-B14F-4D97-AF65-F5344CB8AC3E}">
        <p14:creationId xmlns:p14="http://schemas.microsoft.com/office/powerpoint/2010/main" val="925572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841F5-5AE4-1E9D-358B-5C013475A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F1EA7-7B1E-8599-C533-C33BCB790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36301-C438-368E-3AD7-ADF93A71FE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Bike Pods (tools, parking)</a:t>
            </a:r>
          </a:p>
          <a:p>
            <a:endParaRPr lang="en-US" dirty="0">
              <a:cs typeface="Calibri"/>
            </a:endParaRPr>
          </a:p>
        </p:txBody>
      </p:sp>
      <p:sp>
        <p:nvSpPr>
          <p:cNvPr id="4" name="Slide Number Placeholder 3">
            <a:extLst>
              <a:ext uri="{FF2B5EF4-FFF2-40B4-BE49-F238E27FC236}">
                <a16:creationId xmlns:a16="http://schemas.microsoft.com/office/drawing/2014/main" id="{7E47496A-ECE6-A02B-15FB-8D5BD2271B70}"/>
              </a:ext>
            </a:extLst>
          </p:cNvPr>
          <p:cNvSpPr>
            <a:spLocks noGrp="1"/>
          </p:cNvSpPr>
          <p:nvPr>
            <p:ph type="sldNum" sz="quarter" idx="5"/>
          </p:nvPr>
        </p:nvSpPr>
        <p:spPr/>
        <p:txBody>
          <a:bodyPr/>
          <a:lstStyle/>
          <a:p>
            <a:fld id="{EF15F691-F192-41DC-8C33-03F4B304D543}" type="slidenum">
              <a:t>35</a:t>
            </a:fld>
            <a:endParaRPr lang="en-US"/>
          </a:p>
        </p:txBody>
      </p:sp>
    </p:spTree>
    <p:extLst>
      <p:ext uri="{BB962C8B-B14F-4D97-AF65-F5344CB8AC3E}">
        <p14:creationId xmlns:p14="http://schemas.microsoft.com/office/powerpoint/2010/main" val="34973385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9EA29-2E37-6DC0-865C-E9474D249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D5AA9-8A7E-17D3-AA02-041566B895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FE4E82-841A-06CA-CB80-B271D0C64FEC}"/>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0E7B57D9-65A4-8472-A9A1-D1343BB65E07}"/>
              </a:ext>
            </a:extLst>
          </p:cNvPr>
          <p:cNvSpPr>
            <a:spLocks noGrp="1"/>
          </p:cNvSpPr>
          <p:nvPr>
            <p:ph type="sldNum" sz="quarter" idx="5"/>
          </p:nvPr>
        </p:nvSpPr>
        <p:spPr/>
        <p:txBody>
          <a:bodyPr/>
          <a:lstStyle/>
          <a:p>
            <a:fld id="{EF15F691-F192-41DC-8C33-03F4B304D543}" type="slidenum">
              <a:t>36</a:t>
            </a:fld>
            <a:endParaRPr lang="en-US"/>
          </a:p>
        </p:txBody>
      </p:sp>
    </p:spTree>
    <p:extLst>
      <p:ext uri="{BB962C8B-B14F-4D97-AF65-F5344CB8AC3E}">
        <p14:creationId xmlns:p14="http://schemas.microsoft.com/office/powerpoint/2010/main" val="34873760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spcAft>
                <a:spcPct val="0"/>
              </a:spcAft>
              <a:buFont typeface="Arial"/>
              <a:buChar char="•"/>
            </a:pPr>
            <a:endParaRPr lang="en-US" dirty="0">
              <a:ea typeface="Calibri"/>
              <a:cs typeface="+mn-lt"/>
            </a:endParaRPr>
          </a:p>
        </p:txBody>
      </p:sp>
      <p:sp>
        <p:nvSpPr>
          <p:cNvPr id="4" name="Slide Number Placeholder 3"/>
          <p:cNvSpPr>
            <a:spLocks noGrp="1"/>
          </p:cNvSpPr>
          <p:nvPr>
            <p:ph type="sldNum" sz="quarter" idx="5"/>
          </p:nvPr>
        </p:nvSpPr>
        <p:spPr/>
        <p:txBody>
          <a:bodyPr/>
          <a:lstStyle/>
          <a:p>
            <a:pPr defTabSz="966612"/>
            <a:fld id="{0E599094-9266-4E99-9182-99B776E8790B}" type="slidenum">
              <a:rPr lang="en-US" sz="1400">
                <a:solidFill>
                  <a:prstClr val="black"/>
                </a:solidFill>
                <a:latin typeface="Calibri" panose="020F0502020204030204"/>
              </a:rPr>
              <a:pPr defTabSz="966612"/>
              <a:t>37</a:t>
            </a:fld>
            <a:endParaRPr lang="en-US" sz="1400" dirty="0">
              <a:solidFill>
                <a:prstClr val="black"/>
              </a:solidFill>
              <a:latin typeface="Calibri" panose="020F0502020204030204"/>
            </a:endParaRPr>
          </a:p>
        </p:txBody>
      </p:sp>
    </p:spTree>
    <p:extLst>
      <p:ext uri="{BB962C8B-B14F-4D97-AF65-F5344CB8AC3E}">
        <p14:creationId xmlns:p14="http://schemas.microsoft.com/office/powerpoint/2010/main" val="18175513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F6AE-088E-9E70-E633-676120C09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462D6-72C0-CF63-2E92-819A1776E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A0F04-848B-8D58-6DAF-F39988132DDF}"/>
              </a:ext>
            </a:extLst>
          </p:cNvPr>
          <p:cNvSpPr>
            <a:spLocks noGrp="1"/>
          </p:cNvSpPr>
          <p:nvPr>
            <p:ph type="body" idx="1"/>
          </p:nvPr>
        </p:nvSpPr>
        <p:spPr/>
        <p:txBody>
          <a:bodyPr/>
          <a:lstStyle/>
          <a:p>
            <a:r>
              <a:rPr lang="en-US" dirty="0">
                <a:cs typeface="Calibri"/>
              </a:rPr>
              <a:t>Add image of accessible parallel space </a:t>
            </a:r>
          </a:p>
        </p:txBody>
      </p:sp>
      <p:sp>
        <p:nvSpPr>
          <p:cNvPr id="4" name="Slide Number Placeholder 3">
            <a:extLst>
              <a:ext uri="{FF2B5EF4-FFF2-40B4-BE49-F238E27FC236}">
                <a16:creationId xmlns:a16="http://schemas.microsoft.com/office/drawing/2014/main" id="{F903CC9A-8FA4-9ADD-963C-A89253232095}"/>
              </a:ext>
            </a:extLst>
          </p:cNvPr>
          <p:cNvSpPr>
            <a:spLocks noGrp="1"/>
          </p:cNvSpPr>
          <p:nvPr>
            <p:ph type="sldNum" sz="quarter" idx="5"/>
          </p:nvPr>
        </p:nvSpPr>
        <p:spPr/>
        <p:txBody>
          <a:bodyPr/>
          <a:lstStyle/>
          <a:p>
            <a:fld id="{EF15F691-F192-41DC-8C33-03F4B304D543}" type="slidenum">
              <a:t>38</a:t>
            </a:fld>
            <a:endParaRPr lang="en-US"/>
          </a:p>
        </p:txBody>
      </p:sp>
    </p:spTree>
    <p:extLst>
      <p:ext uri="{BB962C8B-B14F-4D97-AF65-F5344CB8AC3E}">
        <p14:creationId xmlns:p14="http://schemas.microsoft.com/office/powerpoint/2010/main" val="2213757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99094-9266-4E99-9182-99B776E8790B}" type="slidenum">
              <a:rPr lang="en-US" smtClean="0"/>
              <a:t>39</a:t>
            </a:fld>
            <a:endParaRPr lang="en-US"/>
          </a:p>
        </p:txBody>
      </p:sp>
    </p:spTree>
    <p:extLst>
      <p:ext uri="{BB962C8B-B14F-4D97-AF65-F5344CB8AC3E}">
        <p14:creationId xmlns:p14="http://schemas.microsoft.com/office/powerpoint/2010/main" val="1767020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RAISE Grant:</a:t>
            </a:r>
          </a:p>
          <a:p>
            <a:pPr>
              <a:buFont typeface="Arial" panose="020B0604020202020204" pitchFamily="34" charset="0"/>
              <a:buChar char="•"/>
            </a:pPr>
            <a:r>
              <a:rPr lang="en-US" dirty="0"/>
              <a:t>Present active grant opportunities being pursued to close the funding gap.</a:t>
            </a:r>
          </a:p>
          <a:p>
            <a:pPr>
              <a:buFont typeface="Arial" panose="020B0604020202020204" pitchFamily="34" charset="0"/>
              <a:buChar char="•"/>
            </a:pPr>
            <a:r>
              <a:rPr lang="en-US" dirty="0"/>
              <a:t>Emphasize the importance of these programs in funding critical project elements.</a:t>
            </a:r>
          </a:p>
          <a:p>
            <a:pPr>
              <a:buFont typeface="Arial" panose="020B0604020202020204" pitchFamily="34" charset="0"/>
              <a:buChar char="•"/>
            </a:pPr>
            <a:r>
              <a:rPr lang="en-US" dirty="0"/>
              <a:t>Stress the urgency of applying, especially for </a:t>
            </a:r>
            <a:r>
              <a:rPr lang="en-US" b="1" dirty="0"/>
              <a:t>RAISE</a:t>
            </a:r>
            <a:r>
              <a:rPr lang="en-US" dirty="0"/>
              <a:t>, with a fast-approaching deadline in </a:t>
            </a:r>
            <a:r>
              <a:rPr lang="en-US" b="1" dirty="0"/>
              <a:t>January 2025</a:t>
            </a:r>
            <a:r>
              <a:rPr lang="en-US" dirty="0"/>
              <a:t> (NT: </a:t>
            </a:r>
            <a:r>
              <a:rPr lang="en-US" b="1" dirty="0"/>
              <a:t>January 30, 2025</a:t>
            </a:r>
            <a:r>
              <a:rPr lang="en-US" dirty="0"/>
              <a:t>).</a:t>
            </a:r>
          </a:p>
          <a:p>
            <a:r>
              <a:rPr lang="en-US" b="1" dirty="0"/>
              <a:t>Commitment to Grants:</a:t>
            </a:r>
          </a:p>
          <a:p>
            <a:pPr>
              <a:buFont typeface="Arial" panose="020B0604020202020204" pitchFamily="34" charset="0"/>
              <a:buChar char="•"/>
            </a:pPr>
            <a:r>
              <a:rPr lang="en-US" dirty="0"/>
              <a:t>The town is fully committed to securing grants for the project.</a:t>
            </a:r>
          </a:p>
          <a:p>
            <a:r>
              <a:rPr lang="en-US" b="1" dirty="0"/>
              <a:t>Diversified Funding Approach:</a:t>
            </a:r>
          </a:p>
          <a:p>
            <a:pPr>
              <a:buFont typeface="Arial" panose="020B0604020202020204" pitchFamily="34" charset="0"/>
              <a:buChar char="•"/>
            </a:pPr>
            <a:r>
              <a:rPr lang="en-US" dirty="0"/>
              <a:t>Pursuing multiple competitive, localized grants for specific project components (e.g., active transportation, climate resilience).</a:t>
            </a:r>
          </a:p>
          <a:p>
            <a:r>
              <a:rPr lang="en-US" b="1" dirty="0"/>
              <a:t>Gap Funding:</a:t>
            </a:r>
          </a:p>
          <a:p>
            <a:pPr>
              <a:buFont typeface="Arial" panose="020B0604020202020204" pitchFamily="34" charset="0"/>
              <a:buChar char="•"/>
            </a:pPr>
            <a:r>
              <a:rPr lang="en-US" dirty="0"/>
              <a:t>Considering applying for gap funding in future </a:t>
            </a:r>
            <a:r>
              <a:rPr lang="en-US" b="1" dirty="0"/>
              <a:t>CIF</a:t>
            </a:r>
            <a:r>
              <a:rPr lang="en-US" dirty="0"/>
              <a:t> rounds to expedite construction while securing additional grants for later phases.</a:t>
            </a:r>
          </a:p>
          <a:p>
            <a:r>
              <a:rPr lang="en-US" b="1" dirty="0"/>
              <a:t>Other Grant Opportunities:</a:t>
            </a:r>
          </a:p>
          <a:p>
            <a:pPr>
              <a:buFont typeface="Arial" panose="020B0604020202020204" pitchFamily="34" charset="0"/>
              <a:buChar char="•"/>
            </a:pPr>
            <a:r>
              <a:rPr lang="en-US" b="1" dirty="0"/>
              <a:t>CMAQ (Congestion Mitigation &amp; Air Quality Improvement)</a:t>
            </a:r>
            <a:r>
              <a:rPr lang="en-US" dirty="0"/>
              <a:t>: New </a:t>
            </a:r>
            <a:r>
              <a:rPr lang="en-US" b="1" dirty="0"/>
              <a:t>NOFO</a:t>
            </a:r>
            <a:r>
              <a:rPr lang="en-US" dirty="0"/>
              <a:t> expected late 2024/early 2025.</a:t>
            </a:r>
          </a:p>
          <a:p>
            <a:pPr>
              <a:buFont typeface="Arial" panose="020B0604020202020204" pitchFamily="34" charset="0"/>
              <a:buChar char="•"/>
            </a:pPr>
            <a:r>
              <a:rPr lang="en-US" b="1" dirty="0"/>
              <a:t>LOTCIP (Local Transportation Capital Improvement Program)</a:t>
            </a:r>
            <a:r>
              <a:rPr lang="en-US" dirty="0"/>
              <a:t>: Regular communication with </a:t>
            </a:r>
            <a:r>
              <a:rPr lang="en-US" b="1" dirty="0"/>
              <a:t>CRCOG</a:t>
            </a:r>
            <a:r>
              <a:rPr lang="en-US" dirty="0"/>
              <a:t> for updates.</a:t>
            </a:r>
          </a:p>
          <a:p>
            <a:pPr>
              <a:buFont typeface="Arial" panose="020B0604020202020204" pitchFamily="34" charset="0"/>
              <a:buChar char="•"/>
            </a:pPr>
            <a:r>
              <a:rPr lang="en-US" b="1" dirty="0"/>
              <a:t>Urban Forest Equity Grant Program</a:t>
            </a:r>
            <a:r>
              <a:rPr lang="en-US" dirty="0"/>
              <a:t>: 2025 details expected by </a:t>
            </a:r>
            <a:r>
              <a:rPr lang="en-US" b="1" dirty="0"/>
              <a:t>December 2024</a:t>
            </a:r>
            <a:r>
              <a:rPr lang="en-US" dirty="0"/>
              <a:t>.</a:t>
            </a:r>
          </a:p>
          <a:p>
            <a:pPr>
              <a:buFont typeface="Arial" panose="020B0604020202020204" pitchFamily="34" charset="0"/>
              <a:buChar char="•"/>
            </a:pPr>
            <a:r>
              <a:rPr lang="en-US" b="1" dirty="0"/>
              <a:t>Community Connectivity Program</a:t>
            </a:r>
            <a:r>
              <a:rPr lang="en-US" dirty="0"/>
              <a:t>: Expected </a:t>
            </a:r>
            <a:r>
              <a:rPr lang="en-US" b="1" dirty="0"/>
              <a:t>NOFO</a:t>
            </a:r>
            <a:r>
              <a:rPr lang="en-US" dirty="0"/>
              <a:t> opening in early 2025.</a:t>
            </a:r>
          </a:p>
          <a:p>
            <a:pPr>
              <a:buFont typeface="Arial" panose="020B0604020202020204" pitchFamily="34" charset="0"/>
              <a:buChar char="•"/>
            </a:pPr>
            <a:r>
              <a:rPr lang="en-US" b="1" dirty="0"/>
              <a:t>Rebuilding American Infrastructure with Sustainability and Equity (RAISE)</a:t>
            </a:r>
            <a:r>
              <a:rPr lang="en-US" dirty="0"/>
              <a:t>: Deadline </a:t>
            </a:r>
            <a:r>
              <a:rPr lang="en-US" b="1" dirty="0"/>
              <a:t>January 30, 2025</a:t>
            </a:r>
            <a:r>
              <a:rPr lang="en-US" dirty="0"/>
              <a:t>.</a:t>
            </a:r>
          </a:p>
        </p:txBody>
      </p:sp>
      <p:sp>
        <p:nvSpPr>
          <p:cNvPr id="4" name="Slide Number Placeholder 3"/>
          <p:cNvSpPr>
            <a:spLocks noGrp="1"/>
          </p:cNvSpPr>
          <p:nvPr>
            <p:ph type="sldNum" sz="quarter" idx="5"/>
          </p:nvPr>
        </p:nvSpPr>
        <p:spPr/>
        <p:txBody>
          <a:bodyPr/>
          <a:lstStyle/>
          <a:p>
            <a:fld id="{EF15F691-F192-41DC-8C33-03F4B304D543}" type="slidenum">
              <a:t>40</a:t>
            </a:fld>
            <a:endParaRPr lang="en-US"/>
          </a:p>
        </p:txBody>
      </p:sp>
    </p:spTree>
    <p:extLst>
      <p:ext uri="{BB962C8B-B14F-4D97-AF65-F5344CB8AC3E}">
        <p14:creationId xmlns:p14="http://schemas.microsoft.com/office/powerpoint/2010/main" val="60822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36DC1-AC9A-2BEB-1232-8811B92F6F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05FB1-ED86-A1E9-1BB8-C522E3B98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ED303-FA4F-C403-619D-D8F095739B06}"/>
              </a:ext>
            </a:extLst>
          </p:cNvPr>
          <p:cNvSpPr>
            <a:spLocks noGrp="1"/>
          </p:cNvSpPr>
          <p:nvPr>
            <p:ph type="body" idx="1"/>
          </p:nvPr>
        </p:nvSpPr>
        <p:spPr/>
        <p:txBody>
          <a:bodyPr/>
          <a:lstStyle/>
          <a:p>
            <a:pPr marL="0" indent="0">
              <a:buFont typeface="Arial" panose="020B0604020202020204" pitchFamily="34" charset="0"/>
              <a:buNone/>
            </a:pPr>
            <a:r>
              <a:rPr lang="en-US" sz="1300" b="0" dirty="0">
                <a:solidFill>
                  <a:schemeClr val="bg1"/>
                </a:solidFill>
              </a:rPr>
              <a:t>Optional Agenda Slide</a:t>
            </a:r>
          </a:p>
        </p:txBody>
      </p:sp>
      <p:sp>
        <p:nvSpPr>
          <p:cNvPr id="4" name="Slide Number Placeholder 3">
            <a:extLst>
              <a:ext uri="{FF2B5EF4-FFF2-40B4-BE49-F238E27FC236}">
                <a16:creationId xmlns:a16="http://schemas.microsoft.com/office/drawing/2014/main" id="{D7D9C43B-8708-9CDD-5360-3D5EA2D51B64}"/>
              </a:ext>
            </a:extLst>
          </p:cNvPr>
          <p:cNvSpPr>
            <a:spLocks noGrp="1"/>
          </p:cNvSpPr>
          <p:nvPr>
            <p:ph type="sldNum" sz="quarter" idx="5"/>
          </p:nvPr>
        </p:nvSpPr>
        <p:spPr/>
        <p:txBody>
          <a:bodyPr/>
          <a:lstStyle/>
          <a:p>
            <a:fld id="{0E599094-9266-4E99-9182-99B776E8790B}" type="slidenum">
              <a:rPr lang="en-US"/>
              <a:t>4</a:t>
            </a:fld>
            <a:endParaRPr lang="en-US" dirty="0"/>
          </a:p>
        </p:txBody>
      </p:sp>
    </p:spTree>
    <p:extLst>
      <p:ext uri="{BB962C8B-B14F-4D97-AF65-F5344CB8AC3E}">
        <p14:creationId xmlns:p14="http://schemas.microsoft.com/office/powerpoint/2010/main" val="3896450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E8815-C176-B0E2-9D26-44D1EE09B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B6E88-7624-742B-32DF-5E90C0640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CC9020-5FDB-C3D3-1826-7C6D60E679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Alternative funding opportunities are being explored to avoid burdening residents with downtown infrastructure maintenance costs.</a:t>
            </a:r>
          </a:p>
          <a:p>
            <a:pPr marL="0" indent="0">
              <a:buFont typeface="Arial" panose="020B0604020202020204" pitchFamily="34" charset="0"/>
              <a:buNone/>
            </a:pPr>
            <a:r>
              <a:rPr lang="en-US" sz="1300" b="1" dirty="0">
                <a:solidFill>
                  <a:schemeClr val="bg1"/>
                </a:solidFill>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alibri"/>
                <a:ea typeface="Calibri"/>
                <a:cs typeface="Calibri"/>
              </a:rPr>
              <a:t>It’s critical that we get permission to pursue these immediate grant opportunities.</a:t>
            </a:r>
          </a:p>
          <a:p>
            <a:pPr marL="0" indent="0">
              <a:buFont typeface="Arial" panose="020B0604020202020204" pitchFamily="34" charset="0"/>
              <a:buNone/>
            </a:pPr>
            <a:endParaRPr lang="en-US" sz="1300" b="1" dirty="0">
              <a:solidFill>
                <a:schemeClr val="bg1"/>
              </a:solidFill>
            </a:endParaRPr>
          </a:p>
        </p:txBody>
      </p:sp>
      <p:sp>
        <p:nvSpPr>
          <p:cNvPr id="4" name="Slide Number Placeholder 3">
            <a:extLst>
              <a:ext uri="{FF2B5EF4-FFF2-40B4-BE49-F238E27FC236}">
                <a16:creationId xmlns:a16="http://schemas.microsoft.com/office/drawing/2014/main" id="{4F5B381D-E1CE-09DE-9316-83288B226D02}"/>
              </a:ext>
            </a:extLst>
          </p:cNvPr>
          <p:cNvSpPr>
            <a:spLocks noGrp="1"/>
          </p:cNvSpPr>
          <p:nvPr>
            <p:ph type="sldNum" sz="quarter" idx="5"/>
          </p:nvPr>
        </p:nvSpPr>
        <p:spPr/>
        <p:txBody>
          <a:bodyPr/>
          <a:lstStyle/>
          <a:p>
            <a:fld id="{0E599094-9266-4E99-9182-99B776E8790B}" type="slidenum">
              <a:rPr lang="en-US"/>
              <a:t>41</a:t>
            </a:fld>
            <a:endParaRPr lang="en-US" dirty="0"/>
          </a:p>
        </p:txBody>
      </p:sp>
    </p:spTree>
    <p:extLst>
      <p:ext uri="{BB962C8B-B14F-4D97-AF65-F5344CB8AC3E}">
        <p14:creationId xmlns:p14="http://schemas.microsoft.com/office/powerpoint/2010/main" val="22786322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7A317-7844-DB61-BB64-EAD4460C7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2E394-A8BD-42EB-E8C2-A8FCF77DC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D25A78-917E-A47D-6859-7DF6965A0E68}"/>
              </a:ext>
            </a:extLst>
          </p:cNvPr>
          <p:cNvSpPr>
            <a:spLocks noGrp="1"/>
          </p:cNvSpPr>
          <p:nvPr>
            <p:ph type="body" idx="1"/>
          </p:nvPr>
        </p:nvSpPr>
        <p:spPr/>
        <p:txBody>
          <a:bodyPr/>
          <a:lstStyle/>
          <a:p>
            <a:pPr marL="0" indent="0">
              <a:buFont typeface="Arial"/>
              <a:buNone/>
            </a:pPr>
            <a:r>
              <a:rPr lang="en-US" sz="2800" dirty="0"/>
              <a:t>Request board approval of the plan to demonstrate unity and commitment to potential grantors based on preliminary work to date.</a:t>
            </a:r>
          </a:p>
          <a:p>
            <a:pPr marL="0" indent="0">
              <a:buFont typeface="Arial"/>
              <a:buNone/>
            </a:pPr>
            <a:endParaRPr lang="en-US" sz="2800" dirty="0"/>
          </a:p>
          <a:p>
            <a:pPr marL="0" indent="0">
              <a:buFont typeface="Arial"/>
              <a:buNone/>
            </a:pPr>
            <a:r>
              <a:rPr lang="en-US" sz="2800" dirty="0"/>
              <a:t>Emphasize that obtaining permission to pursue grants is a crucial step in securing additional funding.</a:t>
            </a:r>
          </a:p>
          <a:p>
            <a:pPr marL="0" indent="0">
              <a:buFont typeface="Arial"/>
              <a:buNone/>
            </a:pPr>
            <a:endParaRPr lang="en-US" sz="2800" dirty="0"/>
          </a:p>
          <a:p>
            <a:pPr marL="0" indent="0">
              <a:buFont typeface="Arial"/>
              <a:buNone/>
            </a:pPr>
            <a:r>
              <a:rPr lang="en-US" sz="2800" dirty="0"/>
              <a:t>Reinforce that maintaining project momentum is vital for avoiding taxpayer burden. </a:t>
            </a:r>
            <a:endParaRPr lang="en-US" sz="2000" b="0" i="0" dirty="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D9414107-7A1B-9B24-F1DF-A5C01BB23988}"/>
              </a:ext>
            </a:extLst>
          </p:cNvPr>
          <p:cNvSpPr>
            <a:spLocks noGrp="1"/>
          </p:cNvSpPr>
          <p:nvPr>
            <p:ph type="sldNum" sz="quarter" idx="5"/>
          </p:nvPr>
        </p:nvSpPr>
        <p:spPr/>
        <p:txBody>
          <a:bodyPr/>
          <a:lstStyle/>
          <a:p>
            <a:fld id="{0E599094-9266-4E99-9182-99B776E8790B}" type="slidenum">
              <a:rPr lang="en-US"/>
              <a:t>42</a:t>
            </a:fld>
            <a:endParaRPr lang="en-US" dirty="0"/>
          </a:p>
        </p:txBody>
      </p:sp>
    </p:spTree>
    <p:extLst>
      <p:ext uri="{BB962C8B-B14F-4D97-AF65-F5344CB8AC3E}">
        <p14:creationId xmlns:p14="http://schemas.microsoft.com/office/powerpoint/2010/main" val="1471617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a:p>
            <a:pPr marL="628650" lvl="1" indent="-171450">
              <a:buFont typeface="Arial"/>
              <a:buChar char="•"/>
            </a:pPr>
            <a:r>
              <a:rPr lang="en-US" dirty="0"/>
              <a:t>Discuss what can be accomplished in Phase 1 with the available funding (emphasize the road diet and traffic signal replacements).</a:t>
            </a:r>
            <a:endParaRPr lang="en-US" dirty="0">
              <a:cs typeface="Calibri"/>
            </a:endParaRPr>
          </a:p>
          <a:p>
            <a:pPr marL="628650" lvl="1" indent="-171450">
              <a:buFont typeface="Arial"/>
              <a:buChar char="•"/>
            </a:pPr>
            <a:r>
              <a:rPr lang="en-US" dirty="0"/>
              <a:t>Highlight the importance of starting with these core components for the success of the project.</a:t>
            </a:r>
            <a:endParaRPr lang="en-US" dirty="0">
              <a:cs typeface="Calibri"/>
            </a:endParaRPr>
          </a:p>
          <a:p>
            <a:br>
              <a:rPr lang="en-US" dirty="0">
                <a:cs typeface="+mn-lt"/>
              </a:rPr>
            </a:br>
            <a:r>
              <a:rPr lang="en-US" dirty="0"/>
              <a:t>Construction of separated cycle tracks and expanded pedestrian pathways, deferred to future phases if additional funding is secured.</a:t>
            </a:r>
            <a:br>
              <a:rPr lang="en-US" dirty="0"/>
            </a:br>
            <a:br>
              <a:rPr lang="en-US" dirty="0"/>
            </a:br>
            <a:r>
              <a:rPr lang="en-US" b="1" dirty="0">
                <a:ea typeface="+mn-lt"/>
                <a:cs typeface="+mn-lt"/>
              </a:rPr>
              <a:t>Priority without Additional Funding:</a:t>
            </a:r>
            <a:endParaRPr lang="en-US" dirty="0">
              <a:ea typeface="+mn-lt"/>
              <a:cs typeface="+mn-lt"/>
            </a:endParaRPr>
          </a:p>
          <a:p>
            <a:r>
              <a:rPr lang="en-US" b="1" dirty="0">
                <a:ea typeface="+mn-lt"/>
                <a:cs typeface="+mn-lt"/>
              </a:rPr>
              <a:t>Road Diet:</a:t>
            </a:r>
            <a:r>
              <a:rPr lang="en-US" dirty="0">
                <a:ea typeface="+mn-lt"/>
                <a:cs typeface="+mn-lt"/>
              </a:rPr>
              <a:t> Replacing outdated signals, improving intersection safety.</a:t>
            </a:r>
          </a:p>
          <a:p>
            <a:r>
              <a:rPr lang="en-US" b="1" dirty="0">
                <a:ea typeface="+mn-lt"/>
                <a:cs typeface="+mn-lt"/>
              </a:rPr>
              <a:t>Roundabouts:</a:t>
            </a:r>
            <a:r>
              <a:rPr lang="en-US" dirty="0">
                <a:ea typeface="+mn-lt"/>
                <a:cs typeface="+mn-lt"/>
              </a:rPr>
              <a:t> Conversion of high-crash intersections at Hartford Road and Center Street.</a:t>
            </a:r>
          </a:p>
          <a:p>
            <a:r>
              <a:rPr lang="en-US" b="1" dirty="0">
                <a:ea typeface="+mn-lt"/>
                <a:cs typeface="+mn-lt"/>
              </a:rPr>
              <a:t>Traffic Coordination:</a:t>
            </a:r>
            <a:r>
              <a:rPr lang="en-US" dirty="0">
                <a:ea typeface="+mn-lt"/>
                <a:cs typeface="+mn-lt"/>
              </a:rPr>
              <a:t> Improved traffic flow and reduced greenhouse gas emissions.</a:t>
            </a:r>
          </a:p>
          <a:p>
            <a:r>
              <a:rPr lang="en-US" b="1" dirty="0">
                <a:ea typeface="+mn-lt"/>
                <a:cs typeface="+mn-lt"/>
              </a:rPr>
              <a:t>Future Phases:</a:t>
            </a:r>
            <a:r>
              <a:rPr lang="en-US" dirty="0">
                <a:ea typeface="+mn-lt"/>
                <a:cs typeface="+mn-lt"/>
              </a:rPr>
              <a:t> Smaller funding opportunities to enhance cycle tracks and public spaces post-foundational improvements.</a:t>
            </a:r>
          </a:p>
          <a:p>
            <a:endParaRPr lang="en-US" dirty="0">
              <a:cs typeface="Calibri"/>
            </a:endParaRPr>
          </a:p>
        </p:txBody>
      </p:sp>
      <p:sp>
        <p:nvSpPr>
          <p:cNvPr id="4" name="Slide Number Placeholder 3"/>
          <p:cNvSpPr>
            <a:spLocks noGrp="1"/>
          </p:cNvSpPr>
          <p:nvPr>
            <p:ph type="sldNum" sz="quarter" idx="5"/>
          </p:nvPr>
        </p:nvSpPr>
        <p:spPr/>
        <p:txBody>
          <a:bodyPr/>
          <a:lstStyle/>
          <a:p>
            <a:fld id="{EF15F691-F192-41DC-8C33-03F4B304D543}" type="slidenum">
              <a:t>43</a:t>
            </a:fld>
            <a:endParaRPr lang="en-US"/>
          </a:p>
        </p:txBody>
      </p:sp>
    </p:spTree>
    <p:extLst>
      <p:ext uri="{BB962C8B-B14F-4D97-AF65-F5344CB8AC3E}">
        <p14:creationId xmlns:p14="http://schemas.microsoft.com/office/powerpoint/2010/main" val="26580931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15F691-F192-41DC-8C33-03F4B304D543}" type="slidenum">
              <a:t>44</a:t>
            </a:fld>
            <a:endParaRPr lang="en-US"/>
          </a:p>
        </p:txBody>
      </p:sp>
    </p:spTree>
    <p:extLst>
      <p:ext uri="{BB962C8B-B14F-4D97-AF65-F5344CB8AC3E}">
        <p14:creationId xmlns:p14="http://schemas.microsoft.com/office/powerpoint/2010/main" val="329760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Briefly introduce the project.</a:t>
            </a:r>
            <a:endParaRPr lang="en-US" dirty="0">
              <a:cs typeface="Calibri"/>
            </a:endParaRPr>
          </a:p>
          <a:p>
            <a:pPr marL="171450" indent="-171450">
              <a:buFont typeface="Arial"/>
              <a:buChar char="•"/>
            </a:pPr>
            <a:r>
              <a:rPr lang="en-US" dirty="0"/>
              <a:t>Mention the goal: improving safety, accessibility, and economic vitality in the downtown area.</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EF15F691-F192-41DC-8C33-03F4B304D543}" type="slidenum">
              <a:rPr lang="en-US"/>
              <a:t>5</a:t>
            </a:fld>
            <a:endParaRPr lang="en-US"/>
          </a:p>
        </p:txBody>
      </p:sp>
    </p:spTree>
    <p:extLst>
      <p:ext uri="{BB962C8B-B14F-4D97-AF65-F5344CB8AC3E}">
        <p14:creationId xmlns:p14="http://schemas.microsoft.com/office/powerpoint/2010/main" val="4140407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50254-59D9-037D-B5D2-14607415A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25BE0-03F5-93CD-EA88-16CBE4A3DC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D6D59-E6DA-9320-8236-879DEE951F0B}"/>
              </a:ext>
            </a:extLst>
          </p:cNvPr>
          <p:cNvSpPr>
            <a:spLocks noGrp="1"/>
          </p:cNvSpPr>
          <p:nvPr>
            <p:ph type="body" idx="1"/>
          </p:nvPr>
        </p:nvSpPr>
        <p:spPr/>
        <p:txBody>
          <a:bodyPr/>
          <a:lstStyle/>
          <a:p>
            <a:pPr marL="0" indent="0">
              <a:buFont typeface="Arial" panose="020B0604020202020204" pitchFamily="34" charset="0"/>
              <a:buNone/>
            </a:pPr>
            <a:r>
              <a:rPr lang="en-US" sz="1300" b="0" dirty="0">
                <a:solidFill>
                  <a:schemeClr val="bg1"/>
                </a:solidFill>
              </a:rPr>
              <a:t>Optional Agenda Slide</a:t>
            </a:r>
          </a:p>
        </p:txBody>
      </p:sp>
      <p:sp>
        <p:nvSpPr>
          <p:cNvPr id="4" name="Slide Number Placeholder 3">
            <a:extLst>
              <a:ext uri="{FF2B5EF4-FFF2-40B4-BE49-F238E27FC236}">
                <a16:creationId xmlns:a16="http://schemas.microsoft.com/office/drawing/2014/main" id="{8BC197EC-5F1A-1E6C-09DE-FB32BA6B13DE}"/>
              </a:ext>
            </a:extLst>
          </p:cNvPr>
          <p:cNvSpPr>
            <a:spLocks noGrp="1"/>
          </p:cNvSpPr>
          <p:nvPr>
            <p:ph type="sldNum" sz="quarter" idx="5"/>
          </p:nvPr>
        </p:nvSpPr>
        <p:spPr/>
        <p:txBody>
          <a:bodyPr/>
          <a:lstStyle/>
          <a:p>
            <a:fld id="{0E599094-9266-4E99-9182-99B776E8790B}" type="slidenum">
              <a:rPr lang="en-US"/>
              <a:t>6</a:t>
            </a:fld>
            <a:endParaRPr lang="en-US" dirty="0"/>
          </a:p>
        </p:txBody>
      </p:sp>
    </p:spTree>
    <p:extLst>
      <p:ext uri="{BB962C8B-B14F-4D97-AF65-F5344CB8AC3E}">
        <p14:creationId xmlns:p14="http://schemas.microsoft.com/office/powerpoint/2010/main" val="3159841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This section of Main Street is ranked </a:t>
            </a:r>
            <a:r>
              <a:rPr lang="en-US" b="1" dirty="0"/>
              <a:t>#1 in the Capitol Region</a:t>
            </a:r>
            <a:r>
              <a:rPr lang="en-US" dirty="0"/>
              <a:t> (out of 38 municipalities) for non-motorized crashes (involving bikes/pedestrians) in CRCOG’s Regional Transportation Safety Plan.</a:t>
            </a:r>
          </a:p>
          <a:p>
            <a:pPr>
              <a:buFont typeface="Arial" panose="020B0604020202020204" pitchFamily="34" charset="0"/>
              <a:buChar char="•"/>
            </a:pPr>
            <a:r>
              <a:rPr lang="en-US" dirty="0"/>
              <a:t>The intersections at </a:t>
            </a:r>
            <a:r>
              <a:rPr lang="en-US" b="1" dirty="0"/>
              <a:t>Main Street/Center Street</a:t>
            </a:r>
            <a:r>
              <a:rPr lang="en-US" dirty="0"/>
              <a:t> and </a:t>
            </a:r>
            <a:r>
              <a:rPr lang="en-US" b="1" dirty="0"/>
              <a:t>Main Street/Hartford Road</a:t>
            </a:r>
            <a:r>
              <a:rPr lang="en-US" dirty="0"/>
              <a:t> are in the </a:t>
            </a:r>
            <a:r>
              <a:rPr lang="en-US" b="1" dirty="0"/>
              <a:t>top 3%</a:t>
            </a:r>
            <a:r>
              <a:rPr lang="en-US" dirty="0"/>
              <a:t> of the region’s intersections (ranked #260 and #264 out of 8,000) in the CRCOG Roundabout Screening Study.</a:t>
            </a:r>
          </a:p>
          <a:p>
            <a:pPr>
              <a:buFont typeface="Arial" panose="020B0604020202020204" pitchFamily="34" charset="0"/>
              <a:buChar char="•"/>
            </a:pPr>
            <a:r>
              <a:rPr lang="en-US" dirty="0"/>
              <a:t>Ranking factors included:</a:t>
            </a:r>
          </a:p>
          <a:p>
            <a:pPr marL="742950" lvl="1" indent="-285750">
              <a:buFont typeface="Arial" panose="020B0604020202020204" pitchFamily="34" charset="0"/>
              <a:buChar char="•"/>
            </a:pPr>
            <a:r>
              <a:rPr lang="en-US" dirty="0"/>
              <a:t>Injurious and fatal crashes</a:t>
            </a:r>
          </a:p>
          <a:p>
            <a:pPr marL="742950" lvl="1" indent="-285750">
              <a:buFont typeface="Arial" panose="020B0604020202020204" pitchFamily="34" charset="0"/>
              <a:buChar char="•"/>
            </a:pPr>
            <a:r>
              <a:rPr lang="en-US" dirty="0"/>
              <a:t>Traffic volumes</a:t>
            </a:r>
          </a:p>
          <a:p>
            <a:pPr marL="742950" lvl="1" indent="-285750">
              <a:buFont typeface="Arial" panose="020B0604020202020204" pitchFamily="34" charset="0"/>
              <a:buChar char="•"/>
            </a:pPr>
            <a:r>
              <a:rPr lang="en-US" dirty="0"/>
              <a:t>Available right of way</a:t>
            </a:r>
          </a:p>
          <a:p>
            <a:pPr marL="742950" lvl="1" indent="-285750">
              <a:buFont typeface="Arial" panose="020B0604020202020204" pitchFamily="34" charset="0"/>
              <a:buChar char="•"/>
            </a:pPr>
            <a:endParaRPr lang="en-US" dirty="0"/>
          </a:p>
          <a:p>
            <a:r>
              <a:rPr lang="en-US" b="1" dirty="0"/>
              <a:t>Safety Improvements:</a:t>
            </a:r>
          </a:p>
          <a:p>
            <a:pPr>
              <a:buFont typeface="Arial" panose="020B0604020202020204" pitchFamily="34" charset="0"/>
              <a:buChar char="•"/>
            </a:pPr>
            <a:r>
              <a:rPr lang="en-US" b="1" dirty="0"/>
              <a:t>Road Diet</a:t>
            </a:r>
            <a:r>
              <a:rPr lang="en-US" dirty="0"/>
              <a:t>: Can reduce crashes by </a:t>
            </a:r>
            <a:r>
              <a:rPr lang="en-US" b="1" dirty="0"/>
              <a:t>19-47%</a:t>
            </a:r>
            <a:endParaRPr lang="en-US" dirty="0"/>
          </a:p>
          <a:p>
            <a:pPr>
              <a:buFont typeface="Arial" panose="020B0604020202020204" pitchFamily="34" charset="0"/>
              <a:buChar char="•"/>
            </a:pPr>
            <a:r>
              <a:rPr lang="en-US" b="1" dirty="0"/>
              <a:t>Dedicated Turn Lanes</a:t>
            </a:r>
            <a:r>
              <a:rPr lang="en-US" dirty="0"/>
              <a:t>: Can reduce crashes by </a:t>
            </a:r>
            <a:r>
              <a:rPr lang="en-US" b="1" dirty="0"/>
              <a:t>28-48%</a:t>
            </a:r>
            <a:endParaRPr lang="en-US" dirty="0"/>
          </a:p>
          <a:p>
            <a:pPr>
              <a:buFont typeface="Arial" panose="020B0604020202020204" pitchFamily="34" charset="0"/>
              <a:buChar char="•"/>
            </a:pPr>
            <a:r>
              <a:rPr lang="en-US" b="1" dirty="0"/>
              <a:t>Roundabouts</a:t>
            </a:r>
            <a:r>
              <a:rPr lang="en-US" dirty="0"/>
              <a:t> (not rotaries): Can decrease severe crashes by </a:t>
            </a:r>
            <a:r>
              <a:rPr lang="en-US" b="1" dirty="0"/>
              <a:t>~78%</a:t>
            </a:r>
            <a:endParaRPr lang="en-US" dirty="0"/>
          </a:p>
          <a:p>
            <a:pPr>
              <a:buFont typeface="Arial" panose="020B0604020202020204" pitchFamily="34" charset="0"/>
              <a:buChar char="•"/>
            </a:pPr>
            <a:r>
              <a:rPr lang="en-US" b="1" dirty="0"/>
              <a:t>High-Visibility Crosswalks</a:t>
            </a:r>
            <a:r>
              <a:rPr lang="en-US" dirty="0"/>
              <a:t>: Can reduce pedestrian injury crashes by up to </a:t>
            </a:r>
            <a:r>
              <a:rPr lang="en-US" b="1" dirty="0"/>
              <a:t>40%</a:t>
            </a:r>
            <a:endParaRPr lang="en-US" dirty="0"/>
          </a:p>
        </p:txBody>
      </p:sp>
      <p:sp>
        <p:nvSpPr>
          <p:cNvPr id="4" name="Slide Number Placeholder 3"/>
          <p:cNvSpPr>
            <a:spLocks noGrp="1"/>
          </p:cNvSpPr>
          <p:nvPr>
            <p:ph type="sldNum" sz="quarter" idx="5"/>
          </p:nvPr>
        </p:nvSpPr>
        <p:spPr/>
        <p:txBody>
          <a:bodyPr/>
          <a:lstStyle/>
          <a:p>
            <a:pPr defTabSz="966612"/>
            <a:fld id="{0E599094-9266-4E99-9182-99B776E8790B}" type="slidenum">
              <a:rPr lang="en-US" sz="1400">
                <a:solidFill>
                  <a:prstClr val="black"/>
                </a:solidFill>
                <a:latin typeface="Calibri" panose="020F0502020204030204"/>
              </a:rPr>
              <a:pPr defTabSz="966612"/>
              <a:t>7</a:t>
            </a:fld>
            <a:endParaRPr lang="en-US" sz="1400" dirty="0">
              <a:solidFill>
                <a:prstClr val="black"/>
              </a:solidFill>
              <a:latin typeface="Calibri" panose="020F0502020204030204"/>
            </a:endParaRPr>
          </a:p>
        </p:txBody>
      </p:sp>
    </p:spTree>
    <p:extLst>
      <p:ext uri="{BB962C8B-B14F-4D97-AF65-F5344CB8AC3E}">
        <p14:creationId xmlns:p14="http://schemas.microsoft.com/office/powerpoint/2010/main" val="2697308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D4168-D597-8C9E-302E-C87895BC5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60E8E-B078-B2BB-0811-1C16CCC42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2E151-B2D9-5EA2-EFFC-83AE085DC68C}"/>
              </a:ext>
            </a:extLst>
          </p:cNvPr>
          <p:cNvSpPr>
            <a:spLocks noGrp="1"/>
          </p:cNvSpPr>
          <p:nvPr>
            <p:ph type="body" idx="1"/>
          </p:nvPr>
        </p:nvSpPr>
        <p:spPr/>
        <p:txBody>
          <a:bodyPr/>
          <a:lstStyle/>
          <a:p>
            <a:endParaRPr lang="en-US" dirty="0">
              <a:ea typeface="Calibri"/>
              <a:cs typeface="+mn-lt"/>
            </a:endParaRPr>
          </a:p>
        </p:txBody>
      </p:sp>
      <p:sp>
        <p:nvSpPr>
          <p:cNvPr id="4" name="Slide Number Placeholder 3">
            <a:extLst>
              <a:ext uri="{FF2B5EF4-FFF2-40B4-BE49-F238E27FC236}">
                <a16:creationId xmlns:a16="http://schemas.microsoft.com/office/drawing/2014/main" id="{8CFC74E1-05A0-BAD4-FCA2-E081AE391123}"/>
              </a:ext>
            </a:extLst>
          </p:cNvPr>
          <p:cNvSpPr>
            <a:spLocks noGrp="1"/>
          </p:cNvSpPr>
          <p:nvPr>
            <p:ph type="sldNum" sz="quarter" idx="5"/>
          </p:nvPr>
        </p:nvSpPr>
        <p:spPr/>
        <p:txBody>
          <a:bodyPr/>
          <a:lstStyle/>
          <a:p>
            <a:pPr defTabSz="966612"/>
            <a:fld id="{0E599094-9266-4E99-9182-99B776E8790B}" type="slidenum">
              <a:rPr lang="en-US">
                <a:solidFill>
                  <a:prstClr val="black"/>
                </a:solidFill>
                <a:latin typeface="Calibri" panose="020F0502020204030204"/>
              </a:rPr>
              <a:pPr defTabSz="966612"/>
              <a:t>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7172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they are DESIGNED FOR PEOPLE, NOT CARS!</a:t>
            </a:r>
          </a:p>
          <a:p>
            <a:pPr>
              <a:spcBef>
                <a:spcPct val="0"/>
              </a:spcBef>
              <a:spcAft>
                <a:spcPct val="0"/>
              </a:spcAft>
              <a:buFont typeface="Arial"/>
              <a:buChar char="•"/>
            </a:pPr>
            <a:r>
              <a:rPr lang="en-US" dirty="0"/>
              <a:t>(While flipping through these slides, I would describe how the design of the street intentionally creates a sense of place and makes people want to spend time there, which is what actually makes a downtown successful.) </a:t>
            </a:r>
            <a:br>
              <a:rPr lang="en-US" dirty="0">
                <a:ea typeface="Calibri"/>
                <a:cs typeface="+mn-lt"/>
              </a:rPr>
            </a:br>
            <a:br>
              <a:rPr lang="en-US" dirty="0">
                <a:ea typeface="Calibri"/>
                <a:cs typeface="+mn-lt"/>
              </a:rPr>
            </a:br>
            <a:r>
              <a:rPr lang="en-US" b="1" dirty="0"/>
              <a:t>Safety Focus:</a:t>
            </a:r>
            <a:r>
              <a:rPr lang="en-US" dirty="0"/>
              <a:t> Reducing lanes from four to two, adding dedicated left-turn lanes to slow vehicle speeds.</a:t>
            </a:r>
          </a:p>
          <a:p>
            <a:pPr>
              <a:spcBef>
                <a:spcPct val="0"/>
              </a:spcBef>
              <a:spcAft>
                <a:spcPct val="0"/>
              </a:spcAft>
            </a:pPr>
            <a:endParaRPr lang="en-US" dirty="0"/>
          </a:p>
          <a:p>
            <a:pPr>
              <a:spcBef>
                <a:spcPct val="0"/>
              </a:spcBef>
              <a:spcAft>
                <a:spcPct val="0"/>
              </a:spcAft>
              <a:buFont typeface="Arial"/>
              <a:buChar char="•"/>
            </a:pPr>
            <a:r>
              <a:rPr lang="en-US" b="1" dirty="0"/>
              <a:t>Benefits:</a:t>
            </a:r>
            <a:r>
              <a:rPr lang="en-US" dirty="0"/>
              <a:t> Improved traffic flow, opportunity for safer spaces for pedestrians and cyclists, fostering foot traffic and private investment. </a:t>
            </a:r>
          </a:p>
          <a:p>
            <a:endParaRPr lang="en-US" dirty="0">
              <a:ea typeface="Calibri"/>
              <a:cs typeface="+mn-lt"/>
            </a:endParaRPr>
          </a:p>
        </p:txBody>
      </p:sp>
      <p:sp>
        <p:nvSpPr>
          <p:cNvPr id="4" name="Slide Number Placeholder 3"/>
          <p:cNvSpPr>
            <a:spLocks noGrp="1"/>
          </p:cNvSpPr>
          <p:nvPr>
            <p:ph type="sldNum" sz="quarter" idx="5"/>
          </p:nvPr>
        </p:nvSpPr>
        <p:spPr/>
        <p:txBody>
          <a:bodyPr/>
          <a:lstStyle/>
          <a:p>
            <a:pPr defTabSz="966612"/>
            <a:fld id="{0E599094-9266-4E99-9182-99B776E8790B}" type="slidenum">
              <a:rPr lang="en-US">
                <a:solidFill>
                  <a:prstClr val="black"/>
                </a:solidFill>
                <a:latin typeface="Calibri" panose="020F0502020204030204"/>
              </a:rPr>
              <a:pPr defTabSz="966612"/>
              <a:t>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07796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F5A46-1888-99E1-8267-934AAA13D2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C04F30-B258-0E1D-0DB9-CB785B54AF5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E11BB8-4658-67AA-A86D-29DFE152812F}"/>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FB8092AB-E930-E76E-9377-12A9697C5C0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Tree>
    <p:extLst>
      <p:ext uri="{BB962C8B-B14F-4D97-AF65-F5344CB8AC3E}">
        <p14:creationId xmlns:p14="http://schemas.microsoft.com/office/powerpoint/2010/main" val="3826284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A6DB2-7AC9-865A-C989-1E27D89C1C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57ACD7-F2C2-3658-26DE-8E0B5E3A689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6E788F-07A4-96BF-EE2D-DAF39B655B1E}"/>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205E703C-6FBF-976F-AA07-9A8024DE4B6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FB2B9C7-5D07-C109-1B5B-337DFC9B67D5}"/>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927853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5067CB-0702-21B7-1170-153844EBE2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D71DD9-1AD3-BA68-559C-BEA46B2F5AF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950E70-E369-D203-56DD-B197D665ADA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1ECA417C-BC6F-DA0F-AD91-C615E1F3811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4A86AB1-16F4-298D-B4A4-7557662C2F38}"/>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819866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92ECC-EFB2-ED7E-4E2C-4239458A75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A0769B-A0DA-CBFD-D691-056EA06CE49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691193-B720-52E1-7BBC-904FB53DA68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E783C02D-36F1-8A1E-8E28-6B62C6C39B6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4E29306-C384-FCC1-54D9-934D578D233B}"/>
              </a:ext>
            </a:extLst>
          </p:cNvPr>
          <p:cNvSpPr>
            <a:spLocks noGrp="1"/>
          </p:cNvSpPr>
          <p:nvPr>
            <p:ph type="sldNum" sz="quarter" idx="12"/>
          </p:nvPr>
        </p:nvSpPr>
        <p:spPr/>
        <p:txBody>
          <a:bodyPr/>
          <a:lstStyle>
            <a:lvl1pPr>
              <a:defRPr/>
            </a:lvl1pPr>
          </a:lstStyle>
          <a:p>
            <a:fld id="{70F4D56A-BF20-4F95-A93C-9AFD8FFF51DA}" type="slidenum">
              <a:rPr lang="en-US" smtClean="0"/>
              <a:pPr/>
              <a:t>‹#›</a:t>
            </a:fld>
            <a:endParaRPr lang="en-US" dirty="0"/>
          </a:p>
        </p:txBody>
      </p:sp>
    </p:spTree>
    <p:extLst>
      <p:ext uri="{BB962C8B-B14F-4D97-AF65-F5344CB8AC3E}">
        <p14:creationId xmlns:p14="http://schemas.microsoft.com/office/powerpoint/2010/main" val="3800416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B97B-00AC-F38B-71A3-17DA39872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18CEA6-31F1-7EB1-4CCF-66950681DF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6FD17B-4A27-C466-EE8E-D61F20032CA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7551234-D8C2-C1BD-BC44-8C642B0A093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5434DEE-BDFE-62E7-DE9D-A36A417ED3F4}"/>
              </a:ext>
            </a:extLst>
          </p:cNvPr>
          <p:cNvSpPr>
            <a:spLocks noGrp="1"/>
          </p:cNvSpPr>
          <p:nvPr>
            <p:ph type="sldNum" sz="quarter" idx="12"/>
          </p:nvPr>
        </p:nvSpPr>
        <p:spPr/>
        <p:txBody>
          <a:bodyPr/>
          <a:lstStyle>
            <a:lvl1pPr>
              <a:defRPr/>
            </a:lvl1pPr>
          </a:lstStyle>
          <a:p>
            <a:fld id="{1413EAF1-1A16-41C4-BC6C-1F0B06C68608}" type="slidenum">
              <a:rPr lang="en-US" smtClean="0"/>
              <a:pPr/>
              <a:t>‹#›</a:t>
            </a:fld>
            <a:endParaRPr lang="en-US" dirty="0"/>
          </a:p>
        </p:txBody>
      </p:sp>
    </p:spTree>
    <p:extLst>
      <p:ext uri="{BB962C8B-B14F-4D97-AF65-F5344CB8AC3E}">
        <p14:creationId xmlns:p14="http://schemas.microsoft.com/office/powerpoint/2010/main" val="3287501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71FE-2BA8-F1A8-18F1-4B81572309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8296F0-C80A-5231-75C8-D59D7A43DDE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C929EA-EABB-52F7-2BCB-C5F22E1A75A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7F069D-AF0D-0D46-F9BF-B6EF24EFCCE5}"/>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251D7172-7129-2518-BF74-534FD381BCF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6D609432-27DB-955E-6B10-7B54268DCA4B}"/>
              </a:ext>
            </a:extLst>
          </p:cNvPr>
          <p:cNvSpPr>
            <a:spLocks noGrp="1"/>
          </p:cNvSpPr>
          <p:nvPr>
            <p:ph type="sldNum" sz="quarter" idx="12"/>
          </p:nvPr>
        </p:nvSpPr>
        <p:spPr/>
        <p:txBody>
          <a:bodyPr/>
          <a:lstStyle>
            <a:lvl1pPr>
              <a:defRPr/>
            </a:lvl1pPr>
          </a:lstStyle>
          <a:p>
            <a:fld id="{B64698CF-0893-435D-BCCE-79BF96589812}" type="slidenum">
              <a:rPr lang="en-US" smtClean="0"/>
              <a:pPr/>
              <a:t>‹#›</a:t>
            </a:fld>
            <a:endParaRPr lang="en-US" dirty="0"/>
          </a:p>
        </p:txBody>
      </p:sp>
    </p:spTree>
    <p:extLst>
      <p:ext uri="{BB962C8B-B14F-4D97-AF65-F5344CB8AC3E}">
        <p14:creationId xmlns:p14="http://schemas.microsoft.com/office/powerpoint/2010/main" val="4276198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2B607-BFF4-C450-1DC8-A03712E460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CC53D9-0C94-9E6B-7B3C-1E98C6B8B9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BC8D7A-FC80-661F-2BD0-5EF385B1343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729D96-D1CA-9A64-2DE1-0B6E7A7769D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82FC6B-5654-AE16-1DE4-02311762ABB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4A54F7-3637-8972-1FE3-C44A919C9CA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5A119FAA-B9E3-D5EF-D628-EC567869D7A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4B929BD4-50D2-A188-FFCA-A1EEA964506A}"/>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997808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125FF-5767-88AC-9BDD-ECB00DA5E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B1B0E6-C628-04E6-646F-1A7554D902AE}"/>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AF463202-5624-189D-0BC3-8410320F8F3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E170A804-2C63-10F8-52A0-45EE50170E26}"/>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596370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4189FF-554A-F71F-6D8F-A52423DAF3A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3EFE46D4-C2CD-C744-AC31-5613C629C7F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06EC9FC2-06D1-B514-56DA-45EAD47CCD43}"/>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89517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7FD84-1579-A57B-FEEE-ECA3FF0B36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6362E4-663A-7718-9DC7-D0A8E5EC2F3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E46893-6C28-1097-473A-42A0E1D804E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D11586-C123-8E2B-9091-57FA46EA9F6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3850A86A-5CA0-FF1A-125D-D91A58EBA70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F954098-17D6-C197-6B44-A7EC4113E88F}"/>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94308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4D908-301B-D33A-283B-483C36C015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1141D6-59C7-F238-0F7C-AC12C5F31A7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41F6D6B-6CA5-6C77-83DE-FCCD146CC75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343A2-6A45-C70F-0E41-31E24F8D937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8CAA68FE-1D21-189E-6243-16F42D9EF97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9C702377-4DD4-7B49-D56F-C4FD01A5E67D}"/>
              </a:ext>
            </a:extLst>
          </p:cNvPr>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585834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DF2B62-496C-2EDE-D42E-C409D032D5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6" name="Slide Number Placeholder 5">
            <a:extLst>
              <a:ext uri="{FF2B5EF4-FFF2-40B4-BE49-F238E27FC236}">
                <a16:creationId xmlns:a16="http://schemas.microsoft.com/office/drawing/2014/main" id="{6F92EA4A-D328-098D-754A-CABC099EA909}"/>
              </a:ext>
            </a:extLst>
          </p:cNvPr>
          <p:cNvSpPr>
            <a:spLocks noGrp="1"/>
          </p:cNvSpPr>
          <p:nvPr>
            <p:ph type="sldNum" sz="quarter" idx="4"/>
          </p:nvPr>
        </p:nvSpPr>
        <p:spPr>
          <a:xfrm>
            <a:off x="8610600" y="631031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dirty="0"/>
          </a:p>
        </p:txBody>
      </p:sp>
    </p:spTree>
    <p:extLst>
      <p:ext uri="{BB962C8B-B14F-4D97-AF65-F5344CB8AC3E}">
        <p14:creationId xmlns:p14="http://schemas.microsoft.com/office/powerpoint/2010/main" val="40237583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tiff"/><Relationship Id="rId5" Type="http://schemas.openxmlformats.org/officeDocument/2006/relationships/image" Target="../media/image1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2.tiff"/></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13" Type="http://schemas.openxmlformats.org/officeDocument/2006/relationships/image" Target="../media/image24.png"/><Relationship Id="rId3" Type="http://schemas.microsoft.com/office/2007/relationships/media" Target="../media/media3.mp4"/><Relationship Id="rId7" Type="http://schemas.openxmlformats.org/officeDocument/2006/relationships/slideLayout" Target="../slideLayouts/slideLayout2.xml"/><Relationship Id="rId12" Type="http://schemas.openxmlformats.org/officeDocument/2006/relationships/image" Target="../media/image2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video" Target="../media/media4.mp4"/><Relationship Id="rId11" Type="http://schemas.openxmlformats.org/officeDocument/2006/relationships/image" Target="../media/image22.png"/><Relationship Id="rId5" Type="http://schemas.microsoft.com/office/2007/relationships/media" Target="../media/media4.mp4"/><Relationship Id="rId10" Type="http://schemas.openxmlformats.org/officeDocument/2006/relationships/image" Target="../media/image21.jpeg"/><Relationship Id="rId4" Type="http://schemas.openxmlformats.org/officeDocument/2006/relationships/video" Target="../media/media3.mp4"/><Relationship Id="rId9" Type="http://schemas.openxmlformats.org/officeDocument/2006/relationships/image" Target="../media/image2.tiff"/><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5.wdp"/><Relationship Id="rId11" Type="http://schemas.openxmlformats.org/officeDocument/2006/relationships/image" Target="../media/image2.tiff"/><Relationship Id="rId5" Type="http://schemas.openxmlformats.org/officeDocument/2006/relationships/image" Target="../media/image27.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tiff"/><Relationship Id="rId7"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tiff"/></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2.tiff"/></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tiff"/><Relationship Id="rId7" Type="http://schemas.openxmlformats.org/officeDocument/2006/relationships/image" Target="../media/image15.png"/><Relationship Id="rId12"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1.svg"/><Relationship Id="rId11" Type="http://schemas.openxmlformats.org/officeDocument/2006/relationships/image" Target="../media/image42.jpeg"/><Relationship Id="rId5" Type="http://schemas.openxmlformats.org/officeDocument/2006/relationships/image" Target="../media/image40.png"/><Relationship Id="rId10" Type="http://schemas.openxmlformats.org/officeDocument/2006/relationships/image" Target="../media/image20.jpeg"/><Relationship Id="rId4" Type="http://schemas.openxmlformats.org/officeDocument/2006/relationships/image" Target="../media/image39.jpeg"/><Relationship Id="rId9"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tiff"/><Relationship Id="rId5" Type="http://schemas.openxmlformats.org/officeDocument/2006/relationships/hyperlink" Target="https://www.pinterest.com/pin/498421883734225995/" TargetMode="External"/><Relationship Id="rId4"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tiff"/><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2.tiff"/><Relationship Id="rId5" Type="http://schemas.openxmlformats.org/officeDocument/2006/relationships/image" Target="../media/image51.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2.tiff"/><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image" Target="../media/image55.png"/><Relationship Id="rId7" Type="http://schemas.openxmlformats.org/officeDocument/2006/relationships/hyperlink" Target="https://openclipart.org/detail/7248/sign_disabled%20parking"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microsoft.com/office/2007/relationships/hdphoto" Target="../media/hdphoto9.wdp"/></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2.tiff"/><Relationship Id="rId3" Type="http://schemas.openxmlformats.org/officeDocument/2006/relationships/image" Target="../media/image64.png"/><Relationship Id="rId7" Type="http://schemas.microsoft.com/office/2007/relationships/hdphoto" Target="../media/hdphoto11.wdp"/><Relationship Id="rId12" Type="http://schemas.openxmlformats.org/officeDocument/2006/relationships/hyperlink" Target="https://www.flickr.com/photos/javaturtle/10969199263/"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5.png"/><Relationship Id="rId11" Type="http://schemas.microsoft.com/office/2007/relationships/hdphoto" Target="../media/hdphoto13.wdp"/><Relationship Id="rId5" Type="http://schemas.openxmlformats.org/officeDocument/2006/relationships/hyperlink" Target="https://pxhere.com/id/photo/137" TargetMode="External"/><Relationship Id="rId10" Type="http://schemas.openxmlformats.org/officeDocument/2006/relationships/image" Target="../media/image67.png"/><Relationship Id="rId4" Type="http://schemas.microsoft.com/office/2007/relationships/hdphoto" Target="../media/hdphoto10.wdp"/><Relationship Id="rId9" Type="http://schemas.microsoft.com/office/2007/relationships/hdphoto" Target="../media/hdphoto12.wdp"/></Relationships>
</file>

<file path=ppt/slides/_rels/slide3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chart" Target="../charts/chart1.xml"/><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s://saferoutes.utah.gov/each-type-signals-to-pedestrians-and-drivers-a-different-process-for-use/" TargetMode="External"/><Relationship Id="rId4" Type="http://schemas.openxmlformats.org/officeDocument/2006/relationships/image" Target="../media/image70.jpg"/></Relationships>
</file>

<file path=ppt/slides/_rels/slide3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tiff"/></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40.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hyperlink" Target="https://downtownmanchester.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10" Type="http://schemas.openxmlformats.org/officeDocument/2006/relationships/image" Target="../media/image12.svg"/><Relationship Id="rId4" Type="http://schemas.openxmlformats.org/officeDocument/2006/relationships/image" Target="../media/image2.tiff"/><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4.png"/><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782361F-D657-37C7-F04A-E2844783D031}"/>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8936DC14-9A51-8104-7528-CE09A6B10FC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4A2787DC-4965-9AAE-0CB6-52E2274C24EF}"/>
              </a:ext>
            </a:extLst>
          </p:cNvPr>
          <p:cNvSpPr/>
          <p:nvPr/>
        </p:nvSpPr>
        <p:spPr>
          <a:xfrm>
            <a:off x="14378"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58F543DD-21AB-BDD3-A975-034682752AED}"/>
              </a:ext>
            </a:extLst>
          </p:cNvPr>
          <p:cNvSpPr>
            <a:spLocks noGrp="1"/>
          </p:cNvSpPr>
          <p:nvPr>
            <p:ph type="sldNum" sz="quarter" idx="12"/>
          </p:nvPr>
        </p:nvSpPr>
        <p:spPr/>
        <p:txBody>
          <a:bodyPr/>
          <a:lstStyle/>
          <a:p>
            <a:fld id="{70F4D56A-BF20-4F95-A93C-9AFD8FFF51DA}" type="slidenum">
              <a:rPr lang="en-US" smtClean="0"/>
              <a:pPr/>
              <a:t>1</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0FC86C75-EB49-A3E6-C409-6AFC00EDD5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3" name="TextBox 2">
            <a:extLst>
              <a:ext uri="{FF2B5EF4-FFF2-40B4-BE49-F238E27FC236}">
                <a16:creationId xmlns:a16="http://schemas.microsoft.com/office/drawing/2014/main" id="{CFDF1D72-9947-1FBD-768D-F3BC869F1106}"/>
              </a:ext>
            </a:extLst>
          </p:cNvPr>
          <p:cNvSpPr txBox="1"/>
          <p:nvPr/>
        </p:nvSpPr>
        <p:spPr>
          <a:xfrm>
            <a:off x="553250" y="461042"/>
            <a:ext cx="10919012" cy="646331"/>
          </a:xfrm>
          <a:prstGeom prst="rect">
            <a:avLst/>
          </a:prstGeom>
          <a:noFill/>
        </p:spPr>
        <p:txBody>
          <a:bodyPr wrap="square" rtlCol="0">
            <a:spAutoFit/>
          </a:bodyPr>
          <a:lstStyle/>
          <a:p>
            <a:pPr algn="ctr"/>
            <a:r>
              <a:rPr lang="en-US" sz="3600" dirty="0">
                <a:solidFill>
                  <a:schemeClr val="bg1"/>
                </a:solidFill>
              </a:rPr>
              <a:t>Project Purpose</a:t>
            </a:r>
          </a:p>
        </p:txBody>
      </p:sp>
      <p:sp>
        <p:nvSpPr>
          <p:cNvPr id="6" name="TextBox 5">
            <a:extLst>
              <a:ext uri="{FF2B5EF4-FFF2-40B4-BE49-F238E27FC236}">
                <a16:creationId xmlns:a16="http://schemas.microsoft.com/office/drawing/2014/main" id="{E48F5C69-DAED-3BEE-7FEA-C99D216F768F}"/>
              </a:ext>
            </a:extLst>
          </p:cNvPr>
          <p:cNvSpPr txBox="1"/>
          <p:nvPr/>
        </p:nvSpPr>
        <p:spPr>
          <a:xfrm>
            <a:off x="2857622" y="1943946"/>
            <a:ext cx="8718973" cy="1938992"/>
          </a:xfrm>
          <a:prstGeom prst="rect">
            <a:avLst/>
          </a:prstGeom>
          <a:noFill/>
        </p:spPr>
        <p:txBody>
          <a:bodyPr wrap="square" rtlCol="0">
            <a:spAutoFit/>
          </a:bodyPr>
          <a:lstStyle/>
          <a:p>
            <a:pPr marL="342900" indent="-342900">
              <a:buFont typeface="+mj-lt"/>
              <a:buAutoNum type="arabicPeriod"/>
            </a:pPr>
            <a:r>
              <a:rPr lang="en-US" sz="2400" dirty="0">
                <a:solidFill>
                  <a:schemeClr val="bg1"/>
                </a:solidFill>
              </a:rPr>
              <a:t>Public Safety </a:t>
            </a:r>
          </a:p>
          <a:p>
            <a:pPr marL="342900" indent="-342900">
              <a:buFont typeface="+mj-lt"/>
              <a:buAutoNum type="arabicPeriod"/>
            </a:pPr>
            <a:endParaRPr lang="en-US" sz="2400" dirty="0">
              <a:solidFill>
                <a:schemeClr val="bg1"/>
              </a:solidFill>
            </a:endParaRPr>
          </a:p>
          <a:p>
            <a:pPr marL="342900" indent="-342900">
              <a:buFont typeface="+mj-lt"/>
              <a:buAutoNum type="arabicPeriod"/>
            </a:pPr>
            <a:r>
              <a:rPr lang="en-US" sz="2400" dirty="0">
                <a:solidFill>
                  <a:schemeClr val="bg1"/>
                </a:solidFill>
              </a:rPr>
              <a:t>Economic Impact and Vibrancy</a:t>
            </a:r>
          </a:p>
          <a:p>
            <a:pPr marL="342900" indent="-342900">
              <a:buFont typeface="+mj-lt"/>
              <a:buAutoNum type="arabicPeriod"/>
            </a:pPr>
            <a:endParaRPr lang="en-US" sz="2400" dirty="0">
              <a:solidFill>
                <a:schemeClr val="bg1"/>
              </a:solidFill>
            </a:endParaRPr>
          </a:p>
          <a:p>
            <a:pPr marL="342900" indent="-342900">
              <a:buFont typeface="+mj-lt"/>
              <a:buAutoNum type="arabicPeriod"/>
            </a:pPr>
            <a:r>
              <a:rPr lang="en-US" sz="2400" dirty="0">
                <a:solidFill>
                  <a:schemeClr val="bg1"/>
                </a:solidFill>
              </a:rPr>
              <a:t>Costs not borne by Manchester taxpayer</a:t>
            </a:r>
            <a:r>
              <a:rPr lang="en-US" sz="2400" dirty="0"/>
              <a:t> </a:t>
            </a:r>
          </a:p>
        </p:txBody>
      </p:sp>
    </p:spTree>
    <p:extLst>
      <p:ext uri="{BB962C8B-B14F-4D97-AF65-F5344CB8AC3E}">
        <p14:creationId xmlns:p14="http://schemas.microsoft.com/office/powerpoint/2010/main" val="466853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a:extLst>
            <a:ext uri="{FF2B5EF4-FFF2-40B4-BE49-F238E27FC236}">
              <a16:creationId xmlns:a16="http://schemas.microsoft.com/office/drawing/2014/main" id="{190C6D82-F0B4-6D42-CD32-CF4B0634C048}"/>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DB8173D-F5B8-439C-F2B3-44D5AB1BD9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1AD5E59B-72C9-4C6F-CBD7-B8EBC030CC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5" name="Title 1">
            <a:extLst>
              <a:ext uri="{FF2B5EF4-FFF2-40B4-BE49-F238E27FC236}">
                <a16:creationId xmlns:a16="http://schemas.microsoft.com/office/drawing/2014/main" id="{D7515EE4-C804-79DA-CD91-EFC6FC2DF8B3}"/>
              </a:ext>
            </a:extLst>
          </p:cNvPr>
          <p:cNvSpPr>
            <a:spLocks noGrp="1"/>
          </p:cNvSpPr>
          <p:nvPr>
            <p:ph type="title"/>
          </p:nvPr>
        </p:nvSpPr>
        <p:spPr>
          <a:xfrm>
            <a:off x="362087" y="5404626"/>
            <a:ext cx="5565128" cy="1270811"/>
          </a:xfrm>
        </p:spPr>
        <p:txBody>
          <a:bodyPr vert="horz" lIns="91440" tIns="45720" rIns="91440" bIns="45720" rtlCol="0" anchor="t">
            <a:normAutofit/>
          </a:bodyPr>
          <a:lstStyle/>
          <a:p>
            <a:pPr algn="ctr"/>
            <a:r>
              <a:rPr lang="en-US" sz="2500" b="1" dirty="0">
                <a:solidFill>
                  <a:schemeClr val="bg1"/>
                </a:solidFill>
                <a:latin typeface="Arial Black" panose="020B0A04020102020204" pitchFamily="34" charset="0"/>
              </a:rPr>
              <a:t>“Truck Apron” designed to accommodate large vehicles.</a:t>
            </a:r>
          </a:p>
        </p:txBody>
      </p:sp>
      <p:pic>
        <p:nvPicPr>
          <p:cNvPr id="12" name="Picture 11">
            <a:extLst>
              <a:ext uri="{FF2B5EF4-FFF2-40B4-BE49-F238E27FC236}">
                <a16:creationId xmlns:a16="http://schemas.microsoft.com/office/drawing/2014/main" id="{8AF4BA88-2137-2E89-1F03-A1A709C7A356}"/>
              </a:ext>
            </a:extLst>
          </p:cNvPr>
          <p:cNvPicPr>
            <a:picLocks noChangeAspect="1"/>
          </p:cNvPicPr>
          <p:nvPr/>
        </p:nvPicPr>
        <p:blipFill>
          <a:blip r:embed="rId4">
            <a:extLst>
              <a:ext uri="{28A0092B-C50C-407E-A947-70E740481C1C}">
                <a14:useLocalDpi xmlns:a14="http://schemas.microsoft.com/office/drawing/2010/main" val="0"/>
              </a:ext>
            </a:extLst>
          </a:blip>
          <a:srcRect t="1455"/>
          <a:stretch/>
        </p:blipFill>
        <p:spPr>
          <a:xfrm>
            <a:off x="6321881" y="358135"/>
            <a:ext cx="5624047" cy="4605770"/>
          </a:xfrm>
          <a:prstGeom prst="rect">
            <a:avLst/>
          </a:prstGeom>
        </p:spPr>
      </p:pic>
      <p:pic>
        <p:nvPicPr>
          <p:cNvPr id="4" name="Picture 3">
            <a:extLst>
              <a:ext uri="{FF2B5EF4-FFF2-40B4-BE49-F238E27FC236}">
                <a16:creationId xmlns:a16="http://schemas.microsoft.com/office/drawing/2014/main" id="{991FA190-D06A-D351-62FD-86C91D38AB73}"/>
              </a:ext>
            </a:extLst>
          </p:cNvPr>
          <p:cNvPicPr>
            <a:picLocks noChangeAspect="1"/>
          </p:cNvPicPr>
          <p:nvPr/>
        </p:nvPicPr>
        <p:blipFill>
          <a:blip r:embed="rId5"/>
          <a:stretch>
            <a:fillRect/>
          </a:stretch>
        </p:blipFill>
        <p:spPr>
          <a:xfrm>
            <a:off x="246072" y="361813"/>
            <a:ext cx="5797159" cy="4605770"/>
          </a:xfrm>
          <a:prstGeom prst="rect">
            <a:avLst/>
          </a:prstGeom>
        </p:spPr>
      </p:pic>
      <p:sp>
        <p:nvSpPr>
          <p:cNvPr id="6" name="Title 1">
            <a:extLst>
              <a:ext uri="{FF2B5EF4-FFF2-40B4-BE49-F238E27FC236}">
                <a16:creationId xmlns:a16="http://schemas.microsoft.com/office/drawing/2014/main" id="{AC83D2A9-105F-BDB8-A650-CC87AEA6E10A}"/>
              </a:ext>
            </a:extLst>
          </p:cNvPr>
          <p:cNvSpPr txBox="1">
            <a:spLocks/>
          </p:cNvSpPr>
          <p:nvPr/>
        </p:nvSpPr>
        <p:spPr>
          <a:xfrm>
            <a:off x="6579746" y="5404626"/>
            <a:ext cx="5108316" cy="77463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ea typeface="+mj-ea"/>
                <a:cs typeface="+mj-cs"/>
              </a:rPr>
              <a:t>Design is simple </a:t>
            </a:r>
            <a:r>
              <a:rPr lang="en-US" sz="2500" dirty="0">
                <a:solidFill>
                  <a:prstClr val="white"/>
                </a:solidFill>
              </a:rPr>
              <a:t>to navigate as traffic moves slowly.</a:t>
            </a:r>
            <a:endParaRPr kumimoji="0" lang="en-US" sz="2500" b="0" i="0" u="none" strike="noStrike" kern="1200" cap="none" spc="0" normalizeH="0" baseline="0" noProof="0" dirty="0">
              <a:ln>
                <a:noFill/>
              </a:ln>
              <a:solidFill>
                <a:prstClr val="white"/>
              </a:solidFill>
              <a:effectLst/>
              <a:uLnTx/>
              <a:uFillTx/>
              <a:ea typeface="+mj-ea"/>
              <a:cs typeface="+mj-cs"/>
            </a:endParaRPr>
          </a:p>
        </p:txBody>
      </p:sp>
      <p:sp>
        <p:nvSpPr>
          <p:cNvPr id="2" name="TextBox 1">
            <a:extLst>
              <a:ext uri="{FF2B5EF4-FFF2-40B4-BE49-F238E27FC236}">
                <a16:creationId xmlns:a16="http://schemas.microsoft.com/office/drawing/2014/main" id="{7C5CEBFD-B164-8E78-3727-4A028016FCFD}"/>
              </a:ext>
            </a:extLst>
          </p:cNvPr>
          <p:cNvSpPr txBox="1"/>
          <p:nvPr/>
        </p:nvSpPr>
        <p:spPr>
          <a:xfrm>
            <a:off x="10110328" y="5027353"/>
            <a:ext cx="1674684" cy="246221"/>
          </a:xfrm>
          <a:prstGeom prst="rect">
            <a:avLst/>
          </a:prstGeom>
          <a:noFill/>
        </p:spPr>
        <p:txBody>
          <a:bodyPr wrap="square" lIns="91440" tIns="45720" rIns="91440" bIns="45720" rtlCol="0" anchor="t">
            <a:spAutoFit/>
          </a:bodyPr>
          <a:lstStyle/>
          <a:p>
            <a:r>
              <a:rPr lang="en-US" sz="1000" i="1" dirty="0">
                <a:solidFill>
                  <a:schemeClr val="bg1"/>
                </a:solidFill>
              </a:rPr>
              <a:t>Photo: Watch for Me CT</a:t>
            </a:r>
          </a:p>
        </p:txBody>
      </p:sp>
      <p:sp>
        <p:nvSpPr>
          <p:cNvPr id="7" name="TextBox 6">
            <a:extLst>
              <a:ext uri="{FF2B5EF4-FFF2-40B4-BE49-F238E27FC236}">
                <a16:creationId xmlns:a16="http://schemas.microsoft.com/office/drawing/2014/main" id="{70F0F78A-C36E-61F6-F686-87FC5B7E5DA9}"/>
              </a:ext>
            </a:extLst>
          </p:cNvPr>
          <p:cNvSpPr txBox="1"/>
          <p:nvPr/>
        </p:nvSpPr>
        <p:spPr>
          <a:xfrm>
            <a:off x="4802069" y="5058926"/>
            <a:ext cx="1293931" cy="246221"/>
          </a:xfrm>
          <a:prstGeom prst="rect">
            <a:avLst/>
          </a:prstGeom>
          <a:noFill/>
        </p:spPr>
        <p:txBody>
          <a:bodyPr wrap="square" lIns="91440" tIns="45720" rIns="91440" bIns="45720" rtlCol="0" anchor="t">
            <a:spAutoFit/>
          </a:bodyPr>
          <a:lstStyle/>
          <a:p>
            <a:r>
              <a:rPr lang="en-US" sz="1000" i="1" dirty="0">
                <a:solidFill>
                  <a:schemeClr val="bg1"/>
                </a:solidFill>
              </a:rPr>
              <a:t>Photo: CTDOT</a:t>
            </a:r>
          </a:p>
        </p:txBody>
      </p:sp>
    </p:spTree>
    <p:extLst>
      <p:ext uri="{BB962C8B-B14F-4D97-AF65-F5344CB8AC3E}">
        <p14:creationId xmlns:p14="http://schemas.microsoft.com/office/powerpoint/2010/main" val="2572213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9" name="AQOlGz6siHei0X1WK--nc6q0jnQPLhsaJwE32B1UiJGyNzcApLhW2Sd-v-Rstt_F7um7dpS1ZyxehsgWjFfCIxkK">
            <a:hlinkClick r:id="" action="ppaction://media"/>
            <a:extLst>
              <a:ext uri="{FF2B5EF4-FFF2-40B4-BE49-F238E27FC236}">
                <a16:creationId xmlns:a16="http://schemas.microsoft.com/office/drawing/2014/main" id="{C1F154DB-9122-0796-9D24-A708676B330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207525" cy="6840537"/>
          </a:xfrm>
          <a:prstGeom prst="rect">
            <a:avLst/>
          </a:prstGeom>
        </p:spPr>
      </p:pic>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6" name="Title 1">
            <a:extLst>
              <a:ext uri="{FF2B5EF4-FFF2-40B4-BE49-F238E27FC236}">
                <a16:creationId xmlns:a16="http://schemas.microsoft.com/office/drawing/2014/main" id="{F34157B3-B0A0-51AE-C232-641D6EAF8DF5}"/>
              </a:ext>
            </a:extLst>
          </p:cNvPr>
          <p:cNvSpPr txBox="1">
            <a:spLocks/>
          </p:cNvSpPr>
          <p:nvPr/>
        </p:nvSpPr>
        <p:spPr>
          <a:xfrm>
            <a:off x="8610600" y="6404725"/>
            <a:ext cx="2556035" cy="4358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900" i="1" u="none" strike="noStrike" kern="1200" cap="none" spc="0" normalizeH="0" baseline="0" noProof="0" dirty="0">
                <a:ln>
                  <a:noFill/>
                </a:ln>
                <a:solidFill>
                  <a:prstClr val="white"/>
                </a:solidFill>
                <a:effectLst/>
                <a:uLnTx/>
                <a:uFillTx/>
                <a:latin typeface="+mn-lt"/>
                <a:ea typeface="+mj-ea"/>
                <a:cs typeface="+mj-cs"/>
              </a:rPr>
              <a:t>Five Corners Roundabout (Ellington, CT)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900" i="1" u="none" strike="noStrike" kern="1200" cap="none" spc="0" normalizeH="0" baseline="0" noProof="0" dirty="0">
                <a:ln>
                  <a:noFill/>
                </a:ln>
                <a:solidFill>
                  <a:prstClr val="white"/>
                </a:solidFill>
                <a:effectLst/>
                <a:uLnTx/>
                <a:uFillTx/>
                <a:latin typeface="+mn-lt"/>
                <a:ea typeface="+mj-ea"/>
                <a:cs typeface="+mj-cs"/>
              </a:rPr>
              <a:t>Source: Manchester Resident</a:t>
            </a:r>
          </a:p>
        </p:txBody>
      </p:sp>
    </p:spTree>
    <p:extLst>
      <p:ext uri="{BB962C8B-B14F-4D97-AF65-F5344CB8AC3E}">
        <p14:creationId xmlns:p14="http://schemas.microsoft.com/office/powerpoint/2010/main" val="234413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0">
                <p:cTn id="12" fill="hold" display="0">
                  <p:stCondLst>
                    <p:cond delay="indefinite"/>
                  </p:stCondLst>
                </p:cTn>
                <p:tgtEl>
                  <p:spTgt spid="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l="-7000" r="-7000"/>
          </a:stretch>
        </a:blipFill>
        <a:effectLst/>
      </p:bgPr>
    </p:bg>
    <p:spTree>
      <p:nvGrpSpPr>
        <p:cNvPr id="1" name="">
          <a:extLst>
            <a:ext uri="{FF2B5EF4-FFF2-40B4-BE49-F238E27FC236}">
              <a16:creationId xmlns:a16="http://schemas.microsoft.com/office/drawing/2014/main" id="{2502A46A-1D10-625A-2A5A-B023AF11CB1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F468CAC-559F-859B-C0FA-26EFCB013C95}"/>
              </a:ext>
            </a:extLst>
          </p:cNvPr>
          <p:cNvSpPr/>
          <p:nvPr/>
        </p:nvSpPr>
        <p:spPr>
          <a:xfrm>
            <a:off x="0" y="-1695"/>
            <a:ext cx="12192000" cy="6859695"/>
          </a:xfrm>
          <a:prstGeom prst="rect">
            <a:avLst/>
          </a:prstGeom>
          <a:solidFill>
            <a:srgbClr val="0000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BDF44347-3B92-007B-82B2-3CA37D753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E75ED0C9-7689-2E45-0C22-AD22B8AEC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2" name="Rectangle 1">
            <a:extLst>
              <a:ext uri="{FF2B5EF4-FFF2-40B4-BE49-F238E27FC236}">
                <a16:creationId xmlns:a16="http://schemas.microsoft.com/office/drawing/2014/main" id="{4A07AA88-E426-A3CF-DAB0-499CCA5F8913}"/>
              </a:ext>
            </a:extLst>
          </p:cNvPr>
          <p:cNvSpPr/>
          <p:nvPr/>
        </p:nvSpPr>
        <p:spPr>
          <a:xfrm>
            <a:off x="256039" y="5532120"/>
            <a:ext cx="10690773" cy="1064012"/>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4" name="TextBox 3">
            <a:extLst>
              <a:ext uri="{FF2B5EF4-FFF2-40B4-BE49-F238E27FC236}">
                <a16:creationId xmlns:a16="http://schemas.microsoft.com/office/drawing/2014/main" id="{B61AD1DE-9454-3725-77B9-113868705D69}"/>
              </a:ext>
            </a:extLst>
          </p:cNvPr>
          <p:cNvSpPr txBox="1"/>
          <p:nvPr/>
        </p:nvSpPr>
        <p:spPr>
          <a:xfrm>
            <a:off x="331513" y="5631100"/>
            <a:ext cx="10539824" cy="861774"/>
          </a:xfrm>
          <a:prstGeom prst="rect">
            <a:avLst/>
          </a:prstGeom>
          <a:noFill/>
        </p:spPr>
        <p:txBody>
          <a:bodyPr wrap="square" rtlCol="0">
            <a:spAutoFit/>
          </a:bodyPr>
          <a:lstStyle/>
          <a:p>
            <a:r>
              <a:rPr lang="en-US" sz="2500" b="1" kern="1100" spc="270" dirty="0"/>
              <a:t>Cycle track further reduces traffic conflicts &amp; supports economic growth by connecting neighborhoods &amp; trails.</a:t>
            </a:r>
          </a:p>
        </p:txBody>
      </p:sp>
      <p:pic>
        <p:nvPicPr>
          <p:cNvPr id="9" name="Picture 8" descr="A picture containing road&#10;&#10;Description automatically generated">
            <a:extLst>
              <a:ext uri="{FF2B5EF4-FFF2-40B4-BE49-F238E27FC236}">
                <a16:creationId xmlns:a16="http://schemas.microsoft.com/office/drawing/2014/main" id="{996B818B-8368-A2F1-B67D-3DDE722D89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15254" y="182563"/>
            <a:ext cx="2720707" cy="1530398"/>
          </a:xfrm>
          <a:prstGeom prst="rect">
            <a:avLst/>
          </a:prstGeom>
          <a:effectLst>
            <a:glow rad="101600">
              <a:schemeClr val="accent3">
                <a:satMod val="175000"/>
                <a:alpha val="40000"/>
              </a:schemeClr>
            </a:glow>
          </a:effectLst>
        </p:spPr>
      </p:pic>
      <p:sp>
        <p:nvSpPr>
          <p:cNvPr id="11" name="Callout: Line with Accent Bar 10">
            <a:extLst>
              <a:ext uri="{FF2B5EF4-FFF2-40B4-BE49-F238E27FC236}">
                <a16:creationId xmlns:a16="http://schemas.microsoft.com/office/drawing/2014/main" id="{F1C492B1-6D5E-62B2-9502-8D20D50B9F00}"/>
              </a:ext>
            </a:extLst>
          </p:cNvPr>
          <p:cNvSpPr/>
          <p:nvPr/>
        </p:nvSpPr>
        <p:spPr>
          <a:xfrm flipH="1">
            <a:off x="6095999" y="883821"/>
            <a:ext cx="2313828" cy="271879"/>
          </a:xfrm>
          <a:prstGeom prst="accentCallout1">
            <a:avLst/>
          </a:prstGeom>
          <a:solidFill>
            <a:srgbClr val="FFFF00"/>
          </a:solidFill>
          <a:ln w="12700">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300" b="1" dirty="0">
                <a:solidFill>
                  <a:schemeClr val="tx1"/>
                </a:solidFill>
              </a:rPr>
              <a:t>New Library Construction</a:t>
            </a:r>
          </a:p>
        </p:txBody>
      </p:sp>
    </p:spTree>
    <p:extLst>
      <p:ext uri="{BB962C8B-B14F-4D97-AF65-F5344CB8AC3E}">
        <p14:creationId xmlns:p14="http://schemas.microsoft.com/office/powerpoint/2010/main" val="4270312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rgbClr val="262626"/>
        </a:solidFill>
        <a:effectLst/>
      </p:bgPr>
    </p:bg>
    <p:spTree>
      <p:nvGrpSpPr>
        <p:cNvPr id="1" name="">
          <a:extLst>
            <a:ext uri="{FF2B5EF4-FFF2-40B4-BE49-F238E27FC236}">
              <a16:creationId xmlns:a16="http://schemas.microsoft.com/office/drawing/2014/main" id="{82D0D8FD-459D-F564-3FD1-ECF11A406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3BF32-CC88-3D0F-371B-772D1DD5E3D4}"/>
              </a:ext>
            </a:extLst>
          </p:cNvPr>
          <p:cNvSpPr>
            <a:spLocks noGrp="1"/>
          </p:cNvSpPr>
          <p:nvPr>
            <p:ph type="title"/>
          </p:nvPr>
        </p:nvSpPr>
        <p:spPr>
          <a:xfrm>
            <a:off x="321983" y="285105"/>
            <a:ext cx="11548033" cy="952201"/>
          </a:xfrm>
        </p:spPr>
        <p:txBody>
          <a:bodyPr vert="horz" lIns="91440" tIns="45720" rIns="91440" bIns="45720" rtlCol="0" anchor="t">
            <a:noAutofit/>
          </a:bodyPr>
          <a:lstStyle/>
          <a:p>
            <a:pPr algn="r"/>
            <a:r>
              <a:rPr lang="en-US" sz="5000" dirty="0">
                <a:solidFill>
                  <a:schemeClr val="bg1"/>
                </a:solidFill>
              </a:rPr>
              <a:t>Who Might Use the Cycle Track?</a:t>
            </a:r>
          </a:p>
        </p:txBody>
      </p:sp>
      <p:sp>
        <p:nvSpPr>
          <p:cNvPr id="8" name="Slide Number Placeholder 7">
            <a:extLst>
              <a:ext uri="{FF2B5EF4-FFF2-40B4-BE49-F238E27FC236}">
                <a16:creationId xmlns:a16="http://schemas.microsoft.com/office/drawing/2014/main" id="{31B8D696-7F52-8554-15C6-172D220922B8}"/>
              </a:ext>
            </a:extLst>
          </p:cNvPr>
          <p:cNvSpPr>
            <a:spLocks noGrp="1"/>
          </p:cNvSpPr>
          <p:nvPr>
            <p:ph type="sldNum" sz="quarter" idx="12"/>
          </p:nvPr>
        </p:nvSpPr>
        <p:spPr/>
        <p:txBody>
          <a:bodyPr/>
          <a:lstStyle/>
          <a:p>
            <a:fld id="{70F4D56A-BF20-4F95-A93C-9AFD8FFF51DA}" type="slidenum">
              <a:rPr lang="en-US" smtClean="0"/>
              <a:pPr/>
              <a:t>13</a:t>
            </a:fld>
            <a:endParaRPr lang="en-US" dirty="0"/>
          </a:p>
        </p:txBody>
      </p:sp>
      <p:pic>
        <p:nvPicPr>
          <p:cNvPr id="10" name="Picture 9" descr="A gold tree with leaves on a black background&#10;&#10;Description automatically generated">
            <a:extLst>
              <a:ext uri="{FF2B5EF4-FFF2-40B4-BE49-F238E27FC236}">
                <a16:creationId xmlns:a16="http://schemas.microsoft.com/office/drawing/2014/main" id="{9E561AC2-5B64-7575-08DE-9D3346A33E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11" name="Picture 10">
            <a:extLst>
              <a:ext uri="{FF2B5EF4-FFF2-40B4-BE49-F238E27FC236}">
                <a16:creationId xmlns:a16="http://schemas.microsoft.com/office/drawing/2014/main" id="{25368991-D987-2092-E298-5D44B06AF5E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5070465" y="3980074"/>
            <a:ext cx="2788543" cy="2048073"/>
          </a:xfrm>
          <a:prstGeom prst="rect">
            <a:avLst/>
          </a:prstGeom>
        </p:spPr>
      </p:pic>
      <p:sp>
        <p:nvSpPr>
          <p:cNvPr id="13" name="Rectangle 12">
            <a:extLst>
              <a:ext uri="{FF2B5EF4-FFF2-40B4-BE49-F238E27FC236}">
                <a16:creationId xmlns:a16="http://schemas.microsoft.com/office/drawing/2014/main" id="{80D4895F-4E22-BA7C-BF9C-E686CB5FA5ED}"/>
              </a:ext>
            </a:extLst>
          </p:cNvPr>
          <p:cNvSpPr/>
          <p:nvPr/>
        </p:nvSpPr>
        <p:spPr>
          <a:xfrm>
            <a:off x="6415401" y="5736575"/>
            <a:ext cx="1864343" cy="53625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14" name="TextBox 13">
            <a:extLst>
              <a:ext uri="{FF2B5EF4-FFF2-40B4-BE49-F238E27FC236}">
                <a16:creationId xmlns:a16="http://schemas.microsoft.com/office/drawing/2014/main" id="{098E5613-5FED-D2D2-E964-906DF1691A3F}"/>
              </a:ext>
            </a:extLst>
          </p:cNvPr>
          <p:cNvSpPr txBox="1"/>
          <p:nvPr/>
        </p:nvSpPr>
        <p:spPr>
          <a:xfrm>
            <a:off x="6448461" y="5670162"/>
            <a:ext cx="1798224" cy="574453"/>
          </a:xfrm>
          <a:prstGeom prst="rect">
            <a:avLst/>
          </a:prstGeom>
          <a:noFill/>
        </p:spPr>
        <p:txBody>
          <a:bodyPr wrap="square" lIns="91440" tIns="45720" rIns="91440" bIns="45720" rtlCol="0" anchor="t">
            <a:spAutoFit/>
          </a:bodyPr>
          <a:lstStyle/>
          <a:p>
            <a:pPr>
              <a:lnSpc>
                <a:spcPct val="150000"/>
              </a:lnSpc>
            </a:pPr>
            <a:r>
              <a:rPr lang="en-US" sz="1300" b="1" i="1" kern="1100" dirty="0"/>
              <a:t>Bike Meet Up Group</a:t>
            </a:r>
            <a:endParaRPr lang="en-US" dirty="0">
              <a:cs typeface="Arial" panose="020B0604020202020204"/>
            </a:endParaRPr>
          </a:p>
          <a:p>
            <a:pPr>
              <a:lnSpc>
                <a:spcPct val="150000"/>
              </a:lnSpc>
            </a:pPr>
            <a:r>
              <a:rPr lang="en-US" sz="900" b="1" i="1" kern="1100" dirty="0"/>
              <a:t>Source: Improve Main Street</a:t>
            </a:r>
            <a:endParaRPr lang="en-US" sz="900" b="1" i="1" kern="1100" dirty="0">
              <a:cs typeface="Arial"/>
            </a:endParaRPr>
          </a:p>
        </p:txBody>
      </p:sp>
      <p:pic>
        <p:nvPicPr>
          <p:cNvPr id="4" name="AQOypESn6w--4Tt7fIs5lNBjMuf0QFbAhuE6u-Jz9ssD4U6lOKvd7FqKm0f6bW5lnxXyRqikNR6xA-ByfgEN24jW">
            <a:hlinkClick r:id="" action="ppaction://media"/>
            <a:extLst>
              <a:ext uri="{FF2B5EF4-FFF2-40B4-BE49-F238E27FC236}">
                <a16:creationId xmlns:a16="http://schemas.microsoft.com/office/drawing/2014/main" id="{993CB064-9302-F53C-F593-59BC73147501}"/>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386614" y="1650869"/>
            <a:ext cx="2904757" cy="1930401"/>
          </a:xfrm>
          <a:prstGeom prst="rect">
            <a:avLst/>
          </a:prstGeom>
        </p:spPr>
      </p:pic>
      <p:sp>
        <p:nvSpPr>
          <p:cNvPr id="3" name="Rectangle 2">
            <a:extLst>
              <a:ext uri="{FF2B5EF4-FFF2-40B4-BE49-F238E27FC236}">
                <a16:creationId xmlns:a16="http://schemas.microsoft.com/office/drawing/2014/main" id="{16351BDF-93A8-BB63-BB9A-C82D66E06363}"/>
              </a:ext>
            </a:extLst>
          </p:cNvPr>
          <p:cNvSpPr/>
          <p:nvPr/>
        </p:nvSpPr>
        <p:spPr>
          <a:xfrm>
            <a:off x="1714087" y="3147033"/>
            <a:ext cx="1841913" cy="47566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9" name="TextBox 8">
            <a:extLst>
              <a:ext uri="{FF2B5EF4-FFF2-40B4-BE49-F238E27FC236}">
                <a16:creationId xmlns:a16="http://schemas.microsoft.com/office/drawing/2014/main" id="{CECDD086-FFB1-52A4-8FE6-E1EF50B68AD4}"/>
              </a:ext>
            </a:extLst>
          </p:cNvPr>
          <p:cNvSpPr txBox="1"/>
          <p:nvPr/>
        </p:nvSpPr>
        <p:spPr>
          <a:xfrm>
            <a:off x="1714087" y="3177177"/>
            <a:ext cx="1841913" cy="430887"/>
          </a:xfrm>
          <a:prstGeom prst="rect">
            <a:avLst/>
          </a:prstGeom>
          <a:noFill/>
        </p:spPr>
        <p:txBody>
          <a:bodyPr wrap="square" lIns="91440" tIns="45720" rIns="91440" bIns="45720" rtlCol="0" anchor="t">
            <a:spAutoFit/>
          </a:bodyPr>
          <a:lstStyle/>
          <a:p>
            <a:r>
              <a:rPr lang="en-US" sz="1300" b="1" i="1" kern="1100" dirty="0"/>
              <a:t>Regional Cyclists</a:t>
            </a:r>
          </a:p>
          <a:p>
            <a:r>
              <a:rPr lang="en-US" sz="900" b="1" i="1" kern="1100" dirty="0"/>
              <a:t>Source: UR Community Cares</a:t>
            </a:r>
            <a:endParaRPr lang="en-US" sz="900" b="1" i="1" kern="1100" dirty="0">
              <a:cs typeface="Arial"/>
            </a:endParaRPr>
          </a:p>
        </p:txBody>
      </p:sp>
      <p:pic>
        <p:nvPicPr>
          <p:cNvPr id="16" name="AQMNlIv8orlpDiUUEKPgeCPZ-0HyRj5WRXlVq4hq9XHog7wCFwg7rpS8OCB6IckgazohyR9qAwhqNXL9cTWz-7aR">
            <a:hlinkClick r:id="" action="ppaction://media"/>
            <a:extLst>
              <a:ext uri="{FF2B5EF4-FFF2-40B4-BE49-F238E27FC236}">
                <a16:creationId xmlns:a16="http://schemas.microsoft.com/office/drawing/2014/main" id="{806323BB-6639-FA2B-9C72-D3D075BFB541}"/>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369322" y="3980075"/>
            <a:ext cx="3431824" cy="1950497"/>
          </a:xfrm>
          <a:prstGeom prst="rect">
            <a:avLst/>
          </a:prstGeom>
        </p:spPr>
      </p:pic>
      <p:pic>
        <p:nvPicPr>
          <p:cNvPr id="19" name="AQN203s9QQ8m04eydv0HqCclzLZwK-SkPZhkTR36HTudt4CiDZby31te6nB0HBtZN8QI3G2L3gPLWCEP3hOuaBZ5 (1)">
            <a:hlinkClick r:id="" action="ppaction://media"/>
            <a:extLst>
              <a:ext uri="{FF2B5EF4-FFF2-40B4-BE49-F238E27FC236}">
                <a16:creationId xmlns:a16="http://schemas.microsoft.com/office/drawing/2014/main" id="{5E344F50-3813-485B-4332-A6C53B940C3A}"/>
              </a:ext>
            </a:extLst>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9388980" y="1714368"/>
            <a:ext cx="2381907" cy="4057261"/>
          </a:xfrm>
          <a:prstGeom prst="rect">
            <a:avLst/>
          </a:prstGeom>
        </p:spPr>
      </p:pic>
      <p:sp>
        <p:nvSpPr>
          <p:cNvPr id="21" name="Rectangle 20">
            <a:extLst>
              <a:ext uri="{FF2B5EF4-FFF2-40B4-BE49-F238E27FC236}">
                <a16:creationId xmlns:a16="http://schemas.microsoft.com/office/drawing/2014/main" id="{81D9996B-FE82-6E1B-22A1-6C5499AABC4D}"/>
              </a:ext>
            </a:extLst>
          </p:cNvPr>
          <p:cNvSpPr/>
          <p:nvPr/>
        </p:nvSpPr>
        <p:spPr>
          <a:xfrm>
            <a:off x="9220200" y="5682308"/>
            <a:ext cx="2743200" cy="53625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23" name="TextBox 22">
            <a:extLst>
              <a:ext uri="{FF2B5EF4-FFF2-40B4-BE49-F238E27FC236}">
                <a16:creationId xmlns:a16="http://schemas.microsoft.com/office/drawing/2014/main" id="{1FCBE9D8-3DBD-E5F9-2C5C-14D4748576A7}"/>
              </a:ext>
            </a:extLst>
          </p:cNvPr>
          <p:cNvSpPr txBox="1"/>
          <p:nvPr/>
        </p:nvSpPr>
        <p:spPr>
          <a:xfrm>
            <a:off x="9283163" y="5633877"/>
            <a:ext cx="2727583" cy="574453"/>
          </a:xfrm>
          <a:prstGeom prst="rect">
            <a:avLst/>
          </a:prstGeom>
          <a:noFill/>
        </p:spPr>
        <p:txBody>
          <a:bodyPr wrap="square" lIns="91440" tIns="45720" rIns="91440" bIns="45720" rtlCol="0" anchor="t">
            <a:spAutoFit/>
          </a:bodyPr>
          <a:lstStyle/>
          <a:p>
            <a:pPr>
              <a:lnSpc>
                <a:spcPct val="150000"/>
              </a:lnSpc>
            </a:pPr>
            <a:r>
              <a:rPr lang="en-US" sz="1300" b="1" i="1" kern="1100" dirty="0"/>
              <a:t>Elementary School “BIKE BUS” </a:t>
            </a:r>
            <a:endParaRPr lang="en-US" dirty="0">
              <a:cs typeface="Arial" panose="020B0604020202020204"/>
            </a:endParaRPr>
          </a:p>
          <a:p>
            <a:pPr>
              <a:lnSpc>
                <a:spcPct val="150000"/>
              </a:lnSpc>
            </a:pPr>
            <a:r>
              <a:rPr lang="en-US" sz="900" b="1" i="1" kern="1100" dirty="0"/>
              <a:t>Source: Manchester Public Schools</a:t>
            </a:r>
            <a:endParaRPr lang="en-US" sz="900" b="1" i="1" kern="1100" dirty="0">
              <a:cs typeface="Arial"/>
            </a:endParaRPr>
          </a:p>
        </p:txBody>
      </p:sp>
      <p:pic>
        <p:nvPicPr>
          <p:cNvPr id="26" name="Picture 25">
            <a:extLst>
              <a:ext uri="{FF2B5EF4-FFF2-40B4-BE49-F238E27FC236}">
                <a16:creationId xmlns:a16="http://schemas.microsoft.com/office/drawing/2014/main" id="{244B0676-B7A5-6637-1A58-903B0AADB65D}"/>
              </a:ext>
            </a:extLst>
          </p:cNvPr>
          <p:cNvPicPr>
            <a:picLocks noChangeAspect="1"/>
          </p:cNvPicPr>
          <p:nvPr/>
        </p:nvPicPr>
        <p:blipFill>
          <a:blip r:embed="rId14"/>
          <a:stretch>
            <a:fillRect/>
          </a:stretch>
        </p:blipFill>
        <p:spPr>
          <a:xfrm>
            <a:off x="3707706" y="1714368"/>
            <a:ext cx="5524500" cy="1950497"/>
          </a:xfrm>
          <a:prstGeom prst="rect">
            <a:avLst/>
          </a:prstGeom>
          <a:ln w="28575">
            <a:solidFill>
              <a:srgbClr val="92D050"/>
            </a:solidFill>
          </a:ln>
          <a:effectLst/>
        </p:spPr>
      </p:pic>
      <p:sp>
        <p:nvSpPr>
          <p:cNvPr id="5" name="Rectangle 4">
            <a:extLst>
              <a:ext uri="{FF2B5EF4-FFF2-40B4-BE49-F238E27FC236}">
                <a16:creationId xmlns:a16="http://schemas.microsoft.com/office/drawing/2014/main" id="{81D9996B-FE82-6E1B-22A1-6C5499AABC4D}"/>
              </a:ext>
            </a:extLst>
          </p:cNvPr>
          <p:cNvSpPr/>
          <p:nvPr/>
        </p:nvSpPr>
        <p:spPr>
          <a:xfrm>
            <a:off x="1786447" y="5708361"/>
            <a:ext cx="2326270" cy="53625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22" name="TextBox 21">
            <a:extLst>
              <a:ext uri="{FF2B5EF4-FFF2-40B4-BE49-F238E27FC236}">
                <a16:creationId xmlns:a16="http://schemas.microsoft.com/office/drawing/2014/main" id="{1FCBE9D8-3DBD-E5F9-2C5C-14D4748576A7}"/>
              </a:ext>
            </a:extLst>
          </p:cNvPr>
          <p:cNvSpPr txBox="1"/>
          <p:nvPr/>
        </p:nvSpPr>
        <p:spPr>
          <a:xfrm>
            <a:off x="1786447" y="5756255"/>
            <a:ext cx="2326270" cy="430887"/>
          </a:xfrm>
          <a:prstGeom prst="rect">
            <a:avLst/>
          </a:prstGeom>
          <a:noFill/>
        </p:spPr>
        <p:txBody>
          <a:bodyPr wrap="square" lIns="91440" tIns="45720" rIns="91440" bIns="45720" rtlCol="0" anchor="t">
            <a:spAutoFit/>
          </a:bodyPr>
          <a:lstStyle/>
          <a:p>
            <a:r>
              <a:rPr lang="en-US" sz="1300" b="1" i="1" kern="1100" dirty="0"/>
              <a:t>International “Thru-Bikers” </a:t>
            </a:r>
          </a:p>
          <a:p>
            <a:r>
              <a:rPr lang="en-US" sz="900" b="1" i="1" kern="1100" dirty="0"/>
              <a:t>Source: Improve Main Street</a:t>
            </a:r>
            <a:endParaRPr lang="en-US" sz="900" b="1" i="1" kern="1100" dirty="0">
              <a:cs typeface="Arial"/>
            </a:endParaRPr>
          </a:p>
        </p:txBody>
      </p:sp>
    </p:spTree>
    <p:extLst>
      <p:ext uri="{BB962C8B-B14F-4D97-AF65-F5344CB8AC3E}">
        <p14:creationId xmlns:p14="http://schemas.microsoft.com/office/powerpoint/2010/main" val="316290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2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994" fill="hold"/>
                                        <p:tgtEl>
                                          <p:spTgt spid="1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088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4"/>
                                        </p:tgtEl>
                                      </p:cBhvr>
                                    </p:cmd>
                                  </p:childTnLst>
                                </p:cTn>
                              </p:par>
                            </p:childTnLst>
                          </p:cTn>
                        </p:par>
                      </p:childTnLst>
                    </p:cTn>
                  </p:par>
                </p:childTnLst>
              </p:cTn>
              <p:nextCondLst>
                <p:cond evt="onClick" delay="0">
                  <p:tgtEl>
                    <p:spTgt spid="4"/>
                  </p:tgtEl>
                </p:cond>
              </p:nextCondLst>
            </p:seq>
            <p:video>
              <p:cMediaNode>
                <p:cTn id="20" fill="hold" display="0">
                  <p:stCondLst>
                    <p:cond delay="indefinite"/>
                  </p:stCondLst>
                </p:cTn>
                <p:tgtEl>
                  <p:spTgt spid="4"/>
                </p:tgtEl>
              </p:cMediaNode>
            </p:video>
            <p:video>
              <p:cMediaNode vol="80000">
                <p:cTn id="21" fill="hold" display="0">
                  <p:stCondLst>
                    <p:cond delay="indefinite"/>
                  </p:stCondLst>
                </p:cTn>
                <p:tgtEl>
                  <p:spTgt spid="16"/>
                </p:tgtEl>
              </p:cMediaNode>
            </p:video>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6"/>
                                        </p:tgtEl>
                                      </p:cBhvr>
                                    </p:cmd>
                                  </p:childTnLst>
                                </p:cTn>
                              </p:par>
                            </p:childTnLst>
                          </p:cTn>
                        </p:par>
                      </p:childTnLst>
                    </p:cTn>
                  </p:par>
                </p:childTnLst>
              </p:cTn>
              <p:nextCondLst>
                <p:cond evt="onClick" delay="0">
                  <p:tgtEl>
                    <p:spTgt spid="16"/>
                  </p:tgtEl>
                </p:cond>
              </p:nextCondLst>
            </p:seq>
            <p:video>
              <p:cMediaNode vol="80000">
                <p:cTn id="27" fill="hold" display="0">
                  <p:stCondLst>
                    <p:cond delay="indefinite"/>
                  </p:stCondLst>
                </p:cTn>
                <p:tgtEl>
                  <p:spTgt spid="19"/>
                </p:tgtEl>
              </p:cMediaNode>
            </p:video>
            <p:seq concurrent="1" nextAc="seek">
              <p:cTn id="28" restart="whenNotActive" fill="hold" evtFilter="cancelBubble" nodeType="interactiveSeq">
                <p:stCondLst>
                  <p:cond evt="onClick" delay="0">
                    <p:tgtEl>
                      <p:spTgt spid="19"/>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F9245063-363B-2ECD-E242-692643297EDE}"/>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6E7962C9-734A-8CBA-F3C0-1686E37005CD}"/>
              </a:ext>
            </a:extLst>
          </p:cNvPr>
          <p:cNvSpPr>
            <a:spLocks noGrp="1"/>
          </p:cNvSpPr>
          <p:nvPr>
            <p:ph type="title"/>
          </p:nvPr>
        </p:nvSpPr>
        <p:spPr>
          <a:xfrm>
            <a:off x="344434" y="294352"/>
            <a:ext cx="11100638" cy="700973"/>
          </a:xfrm>
        </p:spPr>
        <p:txBody>
          <a:bodyPr>
            <a:noAutofit/>
          </a:bodyPr>
          <a:lstStyle/>
          <a:p>
            <a:r>
              <a:rPr lang="en-US" sz="3600" b="1" dirty="0">
                <a:solidFill>
                  <a:schemeClr val="bg1"/>
                </a:solidFill>
              </a:rPr>
              <a:t>Updated Downtown Infrastructure Needed.</a:t>
            </a:r>
            <a:endParaRPr lang="en-US" sz="3600" dirty="0">
              <a:solidFill>
                <a:schemeClr val="bg1"/>
              </a:solidFill>
            </a:endParaRPr>
          </a:p>
        </p:txBody>
      </p:sp>
      <p:pic>
        <p:nvPicPr>
          <p:cNvPr id="12" name="Picture 11">
            <a:extLst>
              <a:ext uri="{FF2B5EF4-FFF2-40B4-BE49-F238E27FC236}">
                <a16:creationId xmlns:a16="http://schemas.microsoft.com/office/drawing/2014/main" id="{8CD7A572-414A-11DB-52DD-1AD62242041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110000"/>
                    </a14:imgEffect>
                    <a14:imgEffect>
                      <a14:brightnessContrast contrast="20000"/>
                    </a14:imgEffect>
                  </a14:imgLayer>
                </a14:imgProps>
              </a:ext>
            </a:extLst>
          </a:blip>
          <a:srcRect l="894" t="8650" r="265" b="33683"/>
          <a:stretch/>
        </p:blipFill>
        <p:spPr>
          <a:xfrm>
            <a:off x="344434" y="1981229"/>
            <a:ext cx="2767825" cy="3681217"/>
          </a:xfrm>
          <a:prstGeom prst="rect">
            <a:avLst/>
          </a:prstGeom>
        </p:spPr>
      </p:pic>
      <p:pic>
        <p:nvPicPr>
          <p:cNvPr id="13" name="Picture 12">
            <a:extLst>
              <a:ext uri="{FF2B5EF4-FFF2-40B4-BE49-F238E27FC236}">
                <a16:creationId xmlns:a16="http://schemas.microsoft.com/office/drawing/2014/main" id="{425456A7-C418-86BA-C7FA-DDEE4838A157}"/>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120000"/>
                    </a14:imgEffect>
                    <a14:imgEffect>
                      <a14:brightnessContrast bright="20000"/>
                    </a14:imgEffect>
                  </a14:imgLayer>
                </a14:imgProps>
              </a:ext>
            </a:extLst>
          </a:blip>
          <a:srcRect l="6160" t="-1" r="619" b="4"/>
          <a:stretch/>
        </p:blipFill>
        <p:spPr>
          <a:xfrm>
            <a:off x="3260142" y="1994431"/>
            <a:ext cx="2770454" cy="3677708"/>
          </a:xfrm>
          <a:prstGeom prst="rect">
            <a:avLst/>
          </a:prstGeom>
        </p:spPr>
      </p:pic>
      <p:pic>
        <p:nvPicPr>
          <p:cNvPr id="14" name="Picture 13">
            <a:extLst>
              <a:ext uri="{FF2B5EF4-FFF2-40B4-BE49-F238E27FC236}">
                <a16:creationId xmlns:a16="http://schemas.microsoft.com/office/drawing/2014/main" id="{11E7665B-C98F-97A6-8491-69CE1C170B81}"/>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10000"/>
                    </a14:imgEffect>
                    <a14:imgEffect>
                      <a14:saturation sat="110000"/>
                    </a14:imgEffect>
                    <a14:imgEffect>
                      <a14:brightnessContrast bright="20000" contrast="20000"/>
                    </a14:imgEffect>
                  </a14:imgLayer>
                </a14:imgProps>
              </a:ext>
            </a:extLst>
          </a:blip>
          <a:srcRect l="22291" t="654" r="22291"/>
          <a:stretch/>
        </p:blipFill>
        <p:spPr>
          <a:xfrm>
            <a:off x="6177849" y="1977097"/>
            <a:ext cx="2792341" cy="3677707"/>
          </a:xfrm>
          <a:prstGeom prst="rect">
            <a:avLst/>
          </a:prstGeom>
        </p:spPr>
      </p:pic>
      <p:pic>
        <p:nvPicPr>
          <p:cNvPr id="15" name="Picture 14">
            <a:extLst>
              <a:ext uri="{FF2B5EF4-FFF2-40B4-BE49-F238E27FC236}">
                <a16:creationId xmlns:a16="http://schemas.microsoft.com/office/drawing/2014/main" id="{85C081F4-7634-90CE-71B5-44532A473C3E}"/>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7200"/>
                    </a14:imgEffect>
                    <a14:imgEffect>
                      <a14:saturation sat="110000"/>
                    </a14:imgEffect>
                    <a14:imgEffect>
                      <a14:brightnessContrast contrast="20000"/>
                    </a14:imgEffect>
                  </a14:imgLayer>
                </a14:imgProps>
              </a:ext>
              <a:ext uri="{28A0092B-C50C-407E-A947-70E740481C1C}">
                <a14:useLocalDpi xmlns:a14="http://schemas.microsoft.com/office/drawing/2010/main" val="0"/>
              </a:ext>
            </a:extLst>
          </a:blip>
          <a:srcRect l="21699" t="413" r="39597" b="-413"/>
          <a:stretch/>
        </p:blipFill>
        <p:spPr>
          <a:xfrm>
            <a:off x="9097189" y="1981229"/>
            <a:ext cx="2789288" cy="3673575"/>
          </a:xfrm>
          <a:prstGeom prst="rect">
            <a:avLst/>
          </a:prstGeom>
        </p:spPr>
      </p:pic>
      <p:sp>
        <p:nvSpPr>
          <p:cNvPr id="9" name="Slide Number Placeholder 8">
            <a:extLst>
              <a:ext uri="{FF2B5EF4-FFF2-40B4-BE49-F238E27FC236}">
                <a16:creationId xmlns:a16="http://schemas.microsoft.com/office/drawing/2014/main" id="{416F2CE8-80B7-1968-BD21-12E52F10E32B}"/>
              </a:ext>
            </a:extLst>
          </p:cNvPr>
          <p:cNvSpPr>
            <a:spLocks noGrp="1"/>
          </p:cNvSpPr>
          <p:nvPr>
            <p:ph type="sldNum" sz="quarter" idx="12"/>
          </p:nvPr>
        </p:nvSpPr>
        <p:spPr/>
        <p:txBody>
          <a:bodyPr/>
          <a:lstStyle/>
          <a:p>
            <a:fld id="{70F4D56A-BF20-4F95-A93C-9AFD8FFF51DA}" type="slidenum">
              <a:rPr lang="en-US" smtClean="0"/>
              <a:pPr/>
              <a:t>14</a:t>
            </a:fld>
            <a:endParaRPr lang="en-US" dirty="0"/>
          </a:p>
        </p:txBody>
      </p:sp>
      <p:pic>
        <p:nvPicPr>
          <p:cNvPr id="11" name="Picture 10" descr="A gold tree with leaves on a black background&#10;&#10;Description automatically generated">
            <a:extLst>
              <a:ext uri="{FF2B5EF4-FFF2-40B4-BE49-F238E27FC236}">
                <a16:creationId xmlns:a16="http://schemas.microsoft.com/office/drawing/2014/main" id="{8D1E7DA6-704E-920E-3034-F5088493B42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343217" y="6249942"/>
            <a:ext cx="431212" cy="435812"/>
          </a:xfrm>
          <a:prstGeom prst="rect">
            <a:avLst/>
          </a:prstGeom>
        </p:spPr>
      </p:pic>
      <p:sp>
        <p:nvSpPr>
          <p:cNvPr id="23" name="TextBox 22">
            <a:extLst>
              <a:ext uri="{FF2B5EF4-FFF2-40B4-BE49-F238E27FC236}">
                <a16:creationId xmlns:a16="http://schemas.microsoft.com/office/drawing/2014/main" id="{20ADDC95-3BAA-8A04-65EC-547CF1A66A96}"/>
              </a:ext>
            </a:extLst>
          </p:cNvPr>
          <p:cNvSpPr txBox="1"/>
          <p:nvPr/>
        </p:nvSpPr>
        <p:spPr>
          <a:xfrm>
            <a:off x="612949" y="1209212"/>
            <a:ext cx="8197519" cy="553998"/>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3000" b="1" i="1" dirty="0">
                <a:solidFill>
                  <a:srgbClr val="FFFF00"/>
                </a:solidFill>
                <a:latin typeface="Aptos Narrow"/>
                <a:ea typeface="+mn-lt"/>
                <a:cs typeface="+mn-lt"/>
              </a:rPr>
              <a:t>Downtown infrastructure is now over 30 years old!</a:t>
            </a:r>
            <a:endParaRPr lang="en-US" sz="3000" b="1" i="1" dirty="0">
              <a:solidFill>
                <a:srgbClr val="FFFF00"/>
              </a:solidFill>
              <a:latin typeface="Aptos Narrow"/>
              <a:cs typeface="Arial"/>
            </a:endParaRPr>
          </a:p>
        </p:txBody>
      </p:sp>
      <p:sp>
        <p:nvSpPr>
          <p:cNvPr id="10" name="TextBox 9">
            <a:extLst>
              <a:ext uri="{FF2B5EF4-FFF2-40B4-BE49-F238E27FC236}">
                <a16:creationId xmlns:a16="http://schemas.microsoft.com/office/drawing/2014/main" id="{96B07BD5-DB6A-0293-7EAA-E25FAC4A743E}"/>
              </a:ext>
            </a:extLst>
          </p:cNvPr>
          <p:cNvSpPr txBox="1"/>
          <p:nvPr/>
        </p:nvSpPr>
        <p:spPr>
          <a:xfrm>
            <a:off x="748095" y="5858108"/>
            <a:ext cx="10706064" cy="400110"/>
          </a:xfrm>
          <a:prstGeom prst="rect">
            <a:avLst/>
          </a:prstGeom>
          <a:noFill/>
        </p:spPr>
        <p:txBody>
          <a:bodyPr wrap="square" lIns="91440" tIns="45720" rIns="91440" bIns="45720" anchor="t">
            <a:spAutoFit/>
          </a:bodyPr>
          <a:lstStyle/>
          <a:p>
            <a:r>
              <a:rPr lang="en-US" sz="2000" b="1" dirty="0">
                <a:solidFill>
                  <a:srgbClr val="FFFF00"/>
                </a:solidFill>
                <a:ea typeface="+mn-lt"/>
                <a:cs typeface="+mn-lt"/>
              </a:rPr>
              <a:t>… and needs major upgrades to maintain functionality, stabilize maintenance costs.</a:t>
            </a:r>
            <a:endParaRPr lang="en-US" sz="2000" b="1">
              <a:solidFill>
                <a:srgbClr val="FFFF00"/>
              </a:solidFill>
              <a:cs typeface="Arial"/>
            </a:endParaRPr>
          </a:p>
        </p:txBody>
      </p:sp>
    </p:spTree>
    <p:extLst>
      <p:ext uri="{BB962C8B-B14F-4D97-AF65-F5344CB8AC3E}">
        <p14:creationId xmlns:p14="http://schemas.microsoft.com/office/powerpoint/2010/main" val="3297092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CDD57-B934-CB30-4971-F658A213F31F}"/>
              </a:ext>
            </a:extLst>
          </p:cNvPr>
          <p:cNvSpPr>
            <a:spLocks noGrp="1"/>
          </p:cNvSpPr>
          <p:nvPr>
            <p:ph type="title"/>
          </p:nvPr>
        </p:nvSpPr>
        <p:spPr>
          <a:xfrm>
            <a:off x="266904" y="382353"/>
            <a:ext cx="11658192" cy="569372"/>
          </a:xfrm>
        </p:spPr>
        <p:txBody>
          <a:bodyPr vert="horz" lIns="91440" tIns="45720" rIns="91440" bIns="45720" rtlCol="0" anchor="t">
            <a:noAutofit/>
          </a:bodyPr>
          <a:lstStyle/>
          <a:p>
            <a:r>
              <a:rPr lang="en-US" sz="3300" dirty="0">
                <a:solidFill>
                  <a:schemeClr val="bg1"/>
                </a:solidFill>
              </a:rPr>
              <a:t>Replacing infrastructure opens opportunities to...</a:t>
            </a:r>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grpSp>
        <p:nvGrpSpPr>
          <p:cNvPr id="20" name="Group 19">
            <a:extLst>
              <a:ext uri="{FF2B5EF4-FFF2-40B4-BE49-F238E27FC236}">
                <a16:creationId xmlns:a16="http://schemas.microsoft.com/office/drawing/2014/main" id="{83ECBD42-49DD-E956-1295-84ECF7257639}"/>
              </a:ext>
            </a:extLst>
          </p:cNvPr>
          <p:cNvGrpSpPr/>
          <p:nvPr/>
        </p:nvGrpSpPr>
        <p:grpSpPr>
          <a:xfrm>
            <a:off x="5253907" y="1445031"/>
            <a:ext cx="6713385" cy="4372310"/>
            <a:chOff x="5546360" y="1368612"/>
            <a:chExt cx="6438566" cy="4234900"/>
          </a:xfrm>
        </p:grpSpPr>
        <p:pic>
          <p:nvPicPr>
            <p:cNvPr id="14" name="Picture 13">
              <a:extLst>
                <a:ext uri="{FF2B5EF4-FFF2-40B4-BE49-F238E27FC236}">
                  <a16:creationId xmlns:a16="http://schemas.microsoft.com/office/drawing/2014/main" id="{832FCA41-3FE3-A592-D8CA-868FE585865A}"/>
                </a:ext>
              </a:extLst>
            </p:cNvPr>
            <p:cNvPicPr>
              <a:picLocks noChangeAspect="1"/>
            </p:cNvPicPr>
            <p:nvPr/>
          </p:nvPicPr>
          <p:blipFill>
            <a:blip r:embed="rId4"/>
            <a:stretch>
              <a:fillRect/>
            </a:stretch>
          </p:blipFill>
          <p:spPr>
            <a:xfrm>
              <a:off x="9125527" y="3541878"/>
              <a:ext cx="2859399" cy="2061634"/>
            </a:xfrm>
            <a:prstGeom prst="rect">
              <a:avLst/>
            </a:prstGeom>
          </p:spPr>
        </p:pic>
        <p:pic>
          <p:nvPicPr>
            <p:cNvPr id="17" name="Picture 16" descr="How to Talk About Low Impact Development | DeepRoot Blog">
              <a:extLst>
                <a:ext uri="{FF2B5EF4-FFF2-40B4-BE49-F238E27FC236}">
                  <a16:creationId xmlns:a16="http://schemas.microsoft.com/office/drawing/2014/main" id="{A1080F50-D7D3-1DF6-598F-7D1D7229F380}"/>
                </a:ext>
              </a:extLst>
            </p:cNvPr>
            <p:cNvPicPr>
              <a:picLocks noChangeAspect="1"/>
            </p:cNvPicPr>
            <p:nvPr/>
          </p:nvPicPr>
          <p:blipFill>
            <a:blip r:embed="rId5"/>
            <a:stretch>
              <a:fillRect/>
            </a:stretch>
          </p:blipFill>
          <p:spPr>
            <a:xfrm>
              <a:off x="5546360" y="1368612"/>
              <a:ext cx="3260362" cy="2072117"/>
            </a:xfrm>
            <a:prstGeom prst="rect">
              <a:avLst/>
            </a:prstGeom>
          </p:spPr>
        </p:pic>
        <p:pic>
          <p:nvPicPr>
            <p:cNvPr id="18" name="Picture 17">
              <a:extLst>
                <a:ext uri="{FF2B5EF4-FFF2-40B4-BE49-F238E27FC236}">
                  <a16:creationId xmlns:a16="http://schemas.microsoft.com/office/drawing/2014/main" id="{EE4BB6F5-A0B4-BAA1-FD34-0DDAA271403E}"/>
                </a:ext>
              </a:extLst>
            </p:cNvPr>
            <p:cNvPicPr>
              <a:picLocks noChangeAspect="1"/>
            </p:cNvPicPr>
            <p:nvPr/>
          </p:nvPicPr>
          <p:blipFill>
            <a:blip r:embed="rId6"/>
            <a:srcRect l="3590" t="5757" r="4686" b="5455"/>
            <a:stretch/>
          </p:blipFill>
          <p:spPr>
            <a:xfrm>
              <a:off x="8931639" y="1371600"/>
              <a:ext cx="3045943" cy="2066991"/>
            </a:xfrm>
            <a:prstGeom prst="rect">
              <a:avLst/>
            </a:prstGeom>
          </p:spPr>
        </p:pic>
        <p:pic>
          <p:nvPicPr>
            <p:cNvPr id="19" name="Picture 18">
              <a:extLst>
                <a:ext uri="{FF2B5EF4-FFF2-40B4-BE49-F238E27FC236}">
                  <a16:creationId xmlns:a16="http://schemas.microsoft.com/office/drawing/2014/main" id="{8A6E272C-EDF7-2174-F85F-066A1489220F}"/>
                </a:ext>
              </a:extLst>
            </p:cNvPr>
            <p:cNvPicPr>
              <a:picLocks noChangeAspect="1"/>
            </p:cNvPicPr>
            <p:nvPr/>
          </p:nvPicPr>
          <p:blipFill>
            <a:blip r:embed="rId7"/>
            <a:srcRect l="9404" t="6939" r="3135" b="6673"/>
            <a:stretch/>
          </p:blipFill>
          <p:spPr>
            <a:xfrm>
              <a:off x="5546361" y="3541878"/>
              <a:ext cx="3487867" cy="2061310"/>
            </a:xfrm>
            <a:prstGeom prst="rect">
              <a:avLst/>
            </a:prstGeom>
          </p:spPr>
        </p:pic>
      </p:grpSp>
      <p:pic>
        <p:nvPicPr>
          <p:cNvPr id="21" name="Picture 20">
            <a:extLst>
              <a:ext uri="{FF2B5EF4-FFF2-40B4-BE49-F238E27FC236}">
                <a16:creationId xmlns:a16="http://schemas.microsoft.com/office/drawing/2014/main" id="{E3FC1799-2DB2-350E-3AFA-B7A44601CA64}"/>
              </a:ext>
            </a:extLst>
          </p:cNvPr>
          <p:cNvPicPr>
            <a:picLocks noChangeAspect="1"/>
          </p:cNvPicPr>
          <p:nvPr/>
        </p:nvPicPr>
        <p:blipFill>
          <a:blip r:embed="rId8"/>
          <a:stretch>
            <a:fillRect/>
          </a:stretch>
        </p:blipFill>
        <p:spPr>
          <a:xfrm>
            <a:off x="306585" y="1446279"/>
            <a:ext cx="4675910" cy="2999510"/>
          </a:xfrm>
          <a:prstGeom prst="rect">
            <a:avLst/>
          </a:prstGeom>
        </p:spPr>
      </p:pic>
      <p:pic>
        <p:nvPicPr>
          <p:cNvPr id="4" name="Picture 3">
            <a:extLst>
              <a:ext uri="{FF2B5EF4-FFF2-40B4-BE49-F238E27FC236}">
                <a16:creationId xmlns:a16="http://schemas.microsoft.com/office/drawing/2014/main" id="{F5568921-1A3B-EA27-C286-7ABF2D47718C}"/>
              </a:ext>
            </a:extLst>
          </p:cNvPr>
          <p:cNvPicPr>
            <a:picLocks noChangeAspect="1"/>
          </p:cNvPicPr>
          <p:nvPr/>
        </p:nvPicPr>
        <p:blipFill>
          <a:blip r:embed="rId9"/>
          <a:stretch>
            <a:fillRect/>
          </a:stretch>
        </p:blipFill>
        <p:spPr>
          <a:xfrm>
            <a:off x="329642" y="4607162"/>
            <a:ext cx="4629796" cy="1209844"/>
          </a:xfrm>
          <a:prstGeom prst="rect">
            <a:avLst/>
          </a:prstGeom>
          <a:ln w="38100">
            <a:solidFill>
              <a:srgbClr val="92D050"/>
            </a:solidFill>
          </a:ln>
        </p:spPr>
      </p:pic>
    </p:spTree>
    <p:extLst>
      <p:ext uri="{BB962C8B-B14F-4D97-AF65-F5344CB8AC3E}">
        <p14:creationId xmlns:p14="http://schemas.microsoft.com/office/powerpoint/2010/main" val="2037246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00C06FEB-0A4E-5124-9C08-FC61D05D1B70}"/>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900" b="1153"/>
          <a:stretch/>
        </p:blipFill>
        <p:spPr>
          <a:xfrm>
            <a:off x="5852319" y="381553"/>
            <a:ext cx="5894388" cy="5458881"/>
          </a:xfrm>
        </p:spPr>
      </p:pic>
      <p:sp>
        <p:nvSpPr>
          <p:cNvPr id="5" name="Text Placeholder 4">
            <a:extLst>
              <a:ext uri="{FF2B5EF4-FFF2-40B4-BE49-F238E27FC236}">
                <a16:creationId xmlns:a16="http://schemas.microsoft.com/office/drawing/2014/main" id="{BE7528FB-E7A1-49B1-DD0E-C64475C1ABBB}"/>
              </a:ext>
            </a:extLst>
          </p:cNvPr>
          <p:cNvSpPr>
            <a:spLocks noGrp="1"/>
          </p:cNvSpPr>
          <p:nvPr>
            <p:ph type="body" sz="half" idx="2"/>
          </p:nvPr>
        </p:nvSpPr>
        <p:spPr>
          <a:xfrm>
            <a:off x="451453" y="2268606"/>
            <a:ext cx="5065506" cy="3207936"/>
          </a:xfrm>
        </p:spPr>
        <p:txBody>
          <a:bodyPr/>
          <a:lstStyle/>
          <a:p>
            <a:pPr marR="0" lvl="0" algn="l" defTabSz="914400" rtl="0" eaLnBrk="0" fontAlgn="base" latinLnBrk="0" hangingPunct="0">
              <a:lnSpc>
                <a:spcPct val="100000"/>
              </a:lnSpc>
              <a:spcBef>
                <a:spcPct val="0"/>
              </a:spcBef>
              <a:spcAft>
                <a:spcPct val="0"/>
              </a:spcAft>
              <a:buClrTx/>
              <a:buSzTx/>
              <a:tabLst/>
            </a:pPr>
            <a:r>
              <a:rPr kumimoji="0" lang="en-US" altLang="en-US" sz="2500" b="1" i="0" u="none" strike="noStrike" cap="none" normalizeH="0" baseline="0" dirty="0">
                <a:ln>
                  <a:noFill/>
                </a:ln>
                <a:solidFill>
                  <a:schemeClr val="bg1"/>
                </a:solidFill>
                <a:effectLst/>
                <a:latin typeface="Arial" panose="020B0604020202020204" pitchFamily="34" charset="0"/>
              </a:rPr>
              <a:t>8 public off-street lots</a:t>
            </a:r>
          </a:p>
          <a:p>
            <a:pPr marR="0" lvl="0" algn="l" defTabSz="914400" rtl="0" eaLnBrk="0" fontAlgn="base" latinLnBrk="0" hangingPunct="0">
              <a:lnSpc>
                <a:spcPct val="100000"/>
              </a:lnSpc>
              <a:spcBef>
                <a:spcPct val="0"/>
              </a:spcBef>
              <a:spcAft>
                <a:spcPct val="0"/>
              </a:spcAft>
              <a:buClrTx/>
              <a:buSzTx/>
              <a:tabLst/>
            </a:pPr>
            <a:endParaRPr kumimoji="0" lang="en-US" altLang="en-US" sz="1500" b="1" i="0" u="none" strike="noStrike" cap="none" normalizeH="0" baseline="0" dirty="0">
              <a:ln>
                <a:noFill/>
              </a:ln>
              <a:solidFill>
                <a:schemeClr val="bg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2500" b="1" i="0" u="none" strike="noStrike" cap="none" normalizeH="0" baseline="0" dirty="0">
                <a:ln>
                  <a:noFill/>
                </a:ln>
                <a:solidFill>
                  <a:schemeClr val="bg1"/>
                </a:solidFill>
                <a:effectLst/>
                <a:latin typeface="Arial" panose="020B0604020202020204" pitchFamily="34" charset="0"/>
              </a:rPr>
              <a:t>96 on-street parking spaces</a:t>
            </a:r>
          </a:p>
          <a:p>
            <a:pPr marR="0" lvl="0" algn="l" defTabSz="914400" rtl="0" eaLnBrk="0" fontAlgn="base" latinLnBrk="0" hangingPunct="0">
              <a:lnSpc>
                <a:spcPct val="100000"/>
              </a:lnSpc>
              <a:spcBef>
                <a:spcPct val="0"/>
              </a:spcBef>
              <a:spcAft>
                <a:spcPct val="0"/>
              </a:spcAft>
              <a:buClrTx/>
              <a:buSzTx/>
              <a:tabLst/>
            </a:pPr>
            <a:endParaRPr kumimoji="0" lang="en-US" altLang="en-US" sz="1500" b="1" i="0" u="none" strike="noStrike" cap="none" normalizeH="0" baseline="0" dirty="0">
              <a:ln>
                <a:noFill/>
              </a:ln>
              <a:solidFill>
                <a:schemeClr val="bg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2500" b="1" i="0" u="none" strike="noStrike" cap="none" normalizeH="0" baseline="0" dirty="0">
                <a:ln>
                  <a:noFill/>
                </a:ln>
                <a:solidFill>
                  <a:schemeClr val="bg1"/>
                </a:solidFill>
                <a:effectLst/>
                <a:latin typeface="Arial" panose="020B0604020202020204" pitchFamily="34" charset="0"/>
              </a:rPr>
              <a:t>3 bus routes</a:t>
            </a:r>
          </a:p>
          <a:p>
            <a:pPr marR="0" lvl="0" algn="l" defTabSz="914400" rtl="0" eaLnBrk="0" fontAlgn="base" latinLnBrk="0" hangingPunct="0">
              <a:lnSpc>
                <a:spcPct val="100000"/>
              </a:lnSpc>
              <a:spcBef>
                <a:spcPct val="0"/>
              </a:spcBef>
              <a:spcAft>
                <a:spcPct val="0"/>
              </a:spcAft>
              <a:buClrTx/>
              <a:buSzTx/>
              <a:tabLst/>
            </a:pPr>
            <a:endParaRPr kumimoji="0" lang="en-US" altLang="en-US" sz="1500" b="1" i="0" u="none" strike="noStrike" cap="none" normalizeH="0" baseline="0" dirty="0">
              <a:ln>
                <a:noFill/>
              </a:ln>
              <a:solidFill>
                <a:schemeClr val="bg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2500" b="1" i="0" u="none" strike="noStrike" cap="none" normalizeH="0" baseline="0" dirty="0">
                <a:ln>
                  <a:noFill/>
                </a:ln>
                <a:solidFill>
                  <a:schemeClr val="bg1"/>
                </a:solidFill>
                <a:effectLst/>
                <a:latin typeface="Arial" panose="020B0604020202020204" pitchFamily="34" charset="0"/>
              </a:rPr>
              <a:t>Minutes from Hartford, off I-384</a:t>
            </a:r>
          </a:p>
          <a:p>
            <a:pPr marR="0" lvl="0" algn="l" defTabSz="914400" rtl="0" eaLnBrk="0" fontAlgn="base" latinLnBrk="0" hangingPunct="0">
              <a:lnSpc>
                <a:spcPct val="100000"/>
              </a:lnSpc>
              <a:spcBef>
                <a:spcPct val="0"/>
              </a:spcBef>
              <a:spcAft>
                <a:spcPct val="0"/>
              </a:spcAft>
              <a:buClrTx/>
              <a:buSzTx/>
              <a:tabLst/>
            </a:pPr>
            <a:endParaRPr kumimoji="0" lang="en-US" altLang="en-US" sz="1500" b="1" i="0" u="none" strike="noStrike" cap="none" normalizeH="0" baseline="0" dirty="0">
              <a:ln>
                <a:noFill/>
              </a:ln>
              <a:solidFill>
                <a:schemeClr val="bg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2500" b="1" i="0" u="none" strike="noStrike" cap="none" normalizeH="0" baseline="0" dirty="0">
                <a:ln>
                  <a:noFill/>
                </a:ln>
                <a:solidFill>
                  <a:schemeClr val="bg1"/>
                </a:solidFill>
                <a:effectLst/>
                <a:latin typeface="Arial" panose="020B0604020202020204" pitchFamily="34" charset="0"/>
              </a:rPr>
              <a:t>Between the East Coast Greenway &amp; Cheney Rail Trail </a:t>
            </a:r>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9" name="Title 3">
            <a:extLst>
              <a:ext uri="{FF2B5EF4-FFF2-40B4-BE49-F238E27FC236}">
                <a16:creationId xmlns:a16="http://schemas.microsoft.com/office/drawing/2014/main" id="{6016A4DC-5C03-5DD4-7C73-5BA0B7AE1A80}"/>
              </a:ext>
            </a:extLst>
          </p:cNvPr>
          <p:cNvSpPr txBox="1">
            <a:spLocks/>
          </p:cNvSpPr>
          <p:nvPr/>
        </p:nvSpPr>
        <p:spPr>
          <a:xfrm>
            <a:off x="445293" y="3315283"/>
            <a:ext cx="4530725" cy="7373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sz="2300" b="1" i="1" dirty="0">
              <a:solidFill>
                <a:srgbClr val="FFFF00"/>
              </a:solidFill>
              <a:latin typeface="+mn-lt"/>
            </a:endParaRPr>
          </a:p>
        </p:txBody>
      </p:sp>
      <p:sp>
        <p:nvSpPr>
          <p:cNvPr id="14" name="Callout: Line with Accent Bar 13">
            <a:extLst>
              <a:ext uri="{FF2B5EF4-FFF2-40B4-BE49-F238E27FC236}">
                <a16:creationId xmlns:a16="http://schemas.microsoft.com/office/drawing/2014/main" id="{A5040B3B-58A3-DB82-F8FB-C53084DE339F}"/>
              </a:ext>
            </a:extLst>
          </p:cNvPr>
          <p:cNvSpPr/>
          <p:nvPr/>
        </p:nvSpPr>
        <p:spPr>
          <a:xfrm flipH="1">
            <a:off x="445291" y="381553"/>
            <a:ext cx="4835369" cy="1509864"/>
          </a:xfrm>
          <a:prstGeom prst="accentCallout1">
            <a:avLst>
              <a:gd name="adj1" fmla="val 18750"/>
              <a:gd name="adj2" fmla="val -8333"/>
              <a:gd name="adj3" fmla="val 191877"/>
              <a:gd name="adj4" fmla="val -65809"/>
            </a:avLst>
          </a:prstGeom>
          <a:solidFill>
            <a:srgbClr val="FFFF00"/>
          </a:solidFill>
          <a:ln w="12700">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en-US" sz="2300" dirty="0">
                <a:solidFill>
                  <a:schemeClr val="tx1"/>
                </a:solidFill>
              </a:rPr>
              <a:t>Downtown Manchester is similar in size to the Shoppes at Buckland Hills, making it a walkable distance.</a:t>
            </a:r>
            <a:endParaRPr lang="en-US" sz="2300" b="1" i="1" dirty="0">
              <a:solidFill>
                <a:schemeClr val="tx1"/>
              </a:solidFill>
              <a:latin typeface="+mn-lt"/>
            </a:endParaRPr>
          </a:p>
        </p:txBody>
      </p:sp>
    </p:spTree>
    <p:extLst>
      <p:ext uri="{BB962C8B-B14F-4D97-AF65-F5344CB8AC3E}">
        <p14:creationId xmlns:p14="http://schemas.microsoft.com/office/powerpoint/2010/main" val="2403020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Picture 2" descr="Inclusive cities start with safe streets - Curbed">
            <a:extLst>
              <a:ext uri="{FF2B5EF4-FFF2-40B4-BE49-F238E27FC236}">
                <a16:creationId xmlns:a16="http://schemas.microsoft.com/office/drawing/2014/main" id="{043FA1EB-0633-1735-DF9F-0F52F5C8925F}"/>
              </a:ext>
            </a:extLst>
          </p:cNvPr>
          <p:cNvPicPr>
            <a:picLocks noChangeAspect="1"/>
          </p:cNvPicPr>
          <p:nvPr/>
        </p:nvPicPr>
        <p:blipFill>
          <a:blip r:embed="rId3"/>
          <a:stretch>
            <a:fillRect/>
          </a:stretch>
        </p:blipFill>
        <p:spPr>
          <a:xfrm>
            <a:off x="4312242" y="1756264"/>
            <a:ext cx="7472770" cy="4203433"/>
          </a:xfrm>
          <a:prstGeom prst="rect">
            <a:avLst/>
          </a:prstGeom>
        </p:spPr>
      </p:pic>
      <p:sp>
        <p:nvSpPr>
          <p:cNvPr id="2" name="Title 1">
            <a:extLst>
              <a:ext uri="{FF2B5EF4-FFF2-40B4-BE49-F238E27FC236}">
                <a16:creationId xmlns:a16="http://schemas.microsoft.com/office/drawing/2014/main" id="{0E4CDD57-B934-CB30-4971-F658A213F31F}"/>
              </a:ext>
            </a:extLst>
          </p:cNvPr>
          <p:cNvSpPr>
            <a:spLocks noGrp="1"/>
          </p:cNvSpPr>
          <p:nvPr>
            <p:ph type="title"/>
          </p:nvPr>
        </p:nvSpPr>
        <p:spPr>
          <a:xfrm>
            <a:off x="411982" y="474168"/>
            <a:ext cx="11373030" cy="562521"/>
          </a:xfrm>
        </p:spPr>
        <p:txBody>
          <a:bodyPr vert="horz" lIns="91440" tIns="45720" rIns="91440" bIns="45720" rtlCol="0" anchor="t">
            <a:noAutofit/>
          </a:bodyPr>
          <a:lstStyle/>
          <a:p>
            <a:r>
              <a:rPr lang="en-US" sz="3600" dirty="0">
                <a:solidFill>
                  <a:schemeClr val="bg1"/>
                </a:solidFill>
              </a:rPr>
              <a:t>Complete Streets supports safer foot traffic.</a:t>
            </a:r>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6" name="Picture 5">
            <a:extLst>
              <a:ext uri="{FF2B5EF4-FFF2-40B4-BE49-F238E27FC236}">
                <a16:creationId xmlns:a16="http://schemas.microsoft.com/office/drawing/2014/main" id="{2EF2EED8-5FFD-F019-48AF-A79CE83C80A2}"/>
              </a:ext>
            </a:extLst>
          </p:cNvPr>
          <p:cNvPicPr>
            <a:picLocks noChangeAspect="1"/>
          </p:cNvPicPr>
          <p:nvPr/>
        </p:nvPicPr>
        <p:blipFill>
          <a:blip r:embed="rId5"/>
          <a:stretch>
            <a:fillRect/>
          </a:stretch>
        </p:blipFill>
        <p:spPr>
          <a:xfrm>
            <a:off x="1125906" y="4883830"/>
            <a:ext cx="4202329" cy="1391138"/>
          </a:xfrm>
          <a:prstGeom prst="rect">
            <a:avLst/>
          </a:prstGeom>
          <a:ln w="57150">
            <a:solidFill>
              <a:srgbClr val="92D050"/>
            </a:solidFill>
          </a:ln>
        </p:spPr>
      </p:pic>
      <p:sp>
        <p:nvSpPr>
          <p:cNvPr id="16" name="TextBox 15">
            <a:extLst>
              <a:ext uri="{FF2B5EF4-FFF2-40B4-BE49-F238E27FC236}">
                <a16:creationId xmlns:a16="http://schemas.microsoft.com/office/drawing/2014/main" id="{87EC5522-DE56-2F80-C3AA-BC8E31539A4D}"/>
              </a:ext>
            </a:extLst>
          </p:cNvPr>
          <p:cNvSpPr txBox="1"/>
          <p:nvPr/>
        </p:nvSpPr>
        <p:spPr>
          <a:xfrm>
            <a:off x="406988" y="1756264"/>
            <a:ext cx="3722885" cy="2677656"/>
          </a:xfrm>
          <a:prstGeom prst="rect">
            <a:avLst/>
          </a:prstGeom>
          <a:noFill/>
        </p:spPr>
        <p:txBody>
          <a:bodyPr wrap="square">
            <a:spAutoFit/>
          </a:bodyPr>
          <a:lstStyle/>
          <a:p>
            <a:pPr marL="182880" indent="-182880" eaLnBrk="0" fontAlgn="base" hangingPunct="0">
              <a:spcBef>
                <a:spcPct val="0"/>
              </a:spcBef>
              <a:spcAft>
                <a:spcPct val="0"/>
              </a:spcAft>
              <a:buFont typeface="Arial" panose="020B0604020202020204" pitchFamily="34" charset="0"/>
              <a:buChar char="•"/>
            </a:pPr>
            <a:r>
              <a:rPr kumimoji="0" lang="en-US" altLang="en-US" sz="2100" b="1" i="0" u="none" strike="noStrike" cap="none" normalizeH="0" baseline="0" dirty="0">
                <a:ln>
                  <a:noFill/>
                </a:ln>
                <a:solidFill>
                  <a:schemeClr val="bg1"/>
                </a:solidFill>
                <a:effectLst/>
                <a:latin typeface="Arial" panose="020B0604020202020204" pitchFamily="34" charset="0"/>
              </a:rPr>
              <a:t>Links Downtown to Regional Destinations</a:t>
            </a:r>
          </a:p>
          <a:p>
            <a:pPr eaLnBrk="0" fontAlgn="base" hangingPunct="0">
              <a:spcBef>
                <a:spcPct val="0"/>
              </a:spcBef>
              <a:spcAft>
                <a:spcPct val="0"/>
              </a:spcAft>
            </a:pPr>
            <a:endParaRPr kumimoji="0" lang="en-US" altLang="en-US" sz="2100" b="1" i="0" u="none" strike="noStrike" cap="none" normalizeH="0" baseline="0" dirty="0">
              <a:ln>
                <a:noFill/>
              </a:ln>
              <a:solidFill>
                <a:schemeClr val="bg1"/>
              </a:solidFill>
              <a:effectLst/>
              <a:latin typeface="Arial" panose="020B0604020202020204" pitchFamily="34" charset="0"/>
            </a:endParaRPr>
          </a:p>
          <a:p>
            <a:pPr marL="182880" indent="-182880" eaLnBrk="0" fontAlgn="base" hangingPunct="0">
              <a:spcBef>
                <a:spcPct val="0"/>
              </a:spcBef>
              <a:spcAft>
                <a:spcPct val="0"/>
              </a:spcAft>
              <a:buFont typeface="Arial" panose="020B0604020202020204" pitchFamily="34" charset="0"/>
              <a:buChar char="•"/>
            </a:pPr>
            <a:r>
              <a:rPr kumimoji="0" lang="en-US" altLang="en-US" sz="2100" b="1" i="0" u="none" strike="noStrike" cap="none" normalizeH="0" baseline="0" dirty="0">
                <a:ln>
                  <a:noFill/>
                </a:ln>
                <a:solidFill>
                  <a:schemeClr val="bg1"/>
                </a:solidFill>
                <a:effectLst/>
                <a:latin typeface="Arial" panose="020B0604020202020204" pitchFamily="34" charset="0"/>
              </a:rPr>
              <a:t>Encourages Safer Walking and Biking for Visitors</a:t>
            </a:r>
          </a:p>
          <a:p>
            <a:pPr eaLnBrk="0" fontAlgn="base" hangingPunct="0">
              <a:spcBef>
                <a:spcPct val="0"/>
              </a:spcBef>
              <a:spcAft>
                <a:spcPct val="0"/>
              </a:spcAft>
            </a:pPr>
            <a:endParaRPr kumimoji="0" lang="en-US" altLang="en-US" sz="2100" b="1" i="0" u="none" strike="noStrike" cap="none" normalizeH="0" baseline="0" dirty="0">
              <a:ln>
                <a:noFill/>
              </a:ln>
              <a:solidFill>
                <a:schemeClr val="bg1"/>
              </a:solidFill>
              <a:effectLst/>
              <a:latin typeface="Arial" panose="020B0604020202020204" pitchFamily="34" charset="0"/>
            </a:endParaRPr>
          </a:p>
          <a:p>
            <a:pPr marL="182880" indent="-182880" eaLnBrk="0" fontAlgn="base" hangingPunct="0">
              <a:spcBef>
                <a:spcPct val="0"/>
              </a:spcBef>
              <a:spcAft>
                <a:spcPct val="0"/>
              </a:spcAft>
              <a:buFont typeface="Arial" panose="020B0604020202020204" pitchFamily="34" charset="0"/>
              <a:buChar char="•"/>
            </a:pPr>
            <a:r>
              <a:rPr kumimoji="0" lang="en-US" altLang="en-US" sz="2100" b="1" i="0" u="none" strike="noStrike" cap="none" normalizeH="0" baseline="0" dirty="0">
                <a:ln>
                  <a:noFill/>
                </a:ln>
                <a:solidFill>
                  <a:schemeClr val="bg1"/>
                </a:solidFill>
                <a:effectLst/>
                <a:latin typeface="Arial" panose="020B0604020202020204" pitchFamily="34" charset="0"/>
              </a:rPr>
              <a:t>Improves Downtown for Events and Activities</a:t>
            </a:r>
            <a:endParaRPr kumimoji="0" lang="en-US" altLang="en-US" sz="21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468758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CDD57-B934-CB30-4971-F658A213F31F}"/>
              </a:ext>
            </a:extLst>
          </p:cNvPr>
          <p:cNvSpPr>
            <a:spLocks noGrp="1"/>
          </p:cNvSpPr>
          <p:nvPr>
            <p:ph type="title"/>
          </p:nvPr>
        </p:nvSpPr>
        <p:spPr>
          <a:xfrm>
            <a:off x="5731799" y="280458"/>
            <a:ext cx="6138850" cy="599130"/>
          </a:xfrm>
        </p:spPr>
        <p:txBody>
          <a:bodyPr vert="horz" lIns="91440" tIns="45720" rIns="91440" bIns="45720" rtlCol="0" anchor="t">
            <a:noAutofit/>
          </a:bodyPr>
          <a:lstStyle/>
          <a:p>
            <a:r>
              <a:rPr lang="en-US" sz="3600" dirty="0">
                <a:solidFill>
                  <a:schemeClr val="bg1"/>
                </a:solidFill>
                <a:ea typeface="+mj-lt"/>
                <a:cs typeface="+mj-lt"/>
              </a:rPr>
              <a:t>Improvements Support</a:t>
            </a:r>
            <a:br>
              <a:rPr lang="en-US" sz="3600" dirty="0">
                <a:ea typeface="+mj-lt"/>
                <a:cs typeface="+mj-lt"/>
              </a:rPr>
            </a:br>
            <a:r>
              <a:rPr lang="en-US" sz="3600" dirty="0">
                <a:solidFill>
                  <a:schemeClr val="bg1"/>
                </a:solidFill>
                <a:ea typeface="+mj-lt"/>
                <a:cs typeface="+mj-lt"/>
              </a:rPr>
              <a:t> Continued Investment</a:t>
            </a:r>
            <a:endParaRPr lang="en-US" sz="3600">
              <a:solidFill>
                <a:schemeClr val="bg1"/>
              </a:solidFill>
            </a:endParaRPr>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3" name="Picture 2">
            <a:extLst>
              <a:ext uri="{FF2B5EF4-FFF2-40B4-BE49-F238E27FC236}">
                <a16:creationId xmlns:a16="http://schemas.microsoft.com/office/drawing/2014/main" id="{6B7CE379-EC7B-24B3-2E47-8EEA648C9F08}"/>
              </a:ext>
            </a:extLst>
          </p:cNvPr>
          <p:cNvPicPr>
            <a:picLocks noChangeAspect="1"/>
          </p:cNvPicPr>
          <p:nvPr/>
        </p:nvPicPr>
        <p:blipFill>
          <a:blip r:embed="rId4"/>
          <a:srcRect l="44" t="62" b="2113"/>
          <a:stretch/>
        </p:blipFill>
        <p:spPr>
          <a:xfrm>
            <a:off x="0" y="0"/>
            <a:ext cx="5346895" cy="6854752"/>
          </a:xfrm>
          <a:prstGeom prst="rect">
            <a:avLst/>
          </a:prstGeom>
        </p:spPr>
      </p:pic>
      <p:pic>
        <p:nvPicPr>
          <p:cNvPr id="4" name="Graphic 3" descr="Arrow Up with solid fill">
            <a:extLst>
              <a:ext uri="{FF2B5EF4-FFF2-40B4-BE49-F238E27FC236}">
                <a16:creationId xmlns:a16="http://schemas.microsoft.com/office/drawing/2014/main" id="{50828347-0A63-B519-6024-FFBAB1F974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8966" y="6125633"/>
            <a:ext cx="332317" cy="374650"/>
          </a:xfrm>
          <a:prstGeom prst="rect">
            <a:avLst/>
          </a:prstGeom>
        </p:spPr>
      </p:pic>
      <p:pic>
        <p:nvPicPr>
          <p:cNvPr id="7" name="Picture 6">
            <a:extLst>
              <a:ext uri="{FF2B5EF4-FFF2-40B4-BE49-F238E27FC236}">
                <a16:creationId xmlns:a16="http://schemas.microsoft.com/office/drawing/2014/main" id="{49FA43E3-99CD-68CD-5B8C-4CE1B6F4B12C}"/>
              </a:ext>
            </a:extLst>
          </p:cNvPr>
          <p:cNvPicPr>
            <a:picLocks noChangeAspect="1"/>
          </p:cNvPicPr>
          <p:nvPr/>
        </p:nvPicPr>
        <p:blipFill>
          <a:blip r:embed="rId7"/>
          <a:stretch>
            <a:fillRect/>
          </a:stretch>
        </p:blipFill>
        <p:spPr>
          <a:xfrm>
            <a:off x="8277955" y="4202942"/>
            <a:ext cx="1065798" cy="1539198"/>
          </a:xfrm>
          <a:prstGeom prst="rect">
            <a:avLst/>
          </a:prstGeom>
          <a:effectLst>
            <a:glow rad="101600">
              <a:schemeClr val="accent3">
                <a:satMod val="175000"/>
                <a:alpha val="40000"/>
              </a:schemeClr>
            </a:glow>
          </a:effectLst>
        </p:spPr>
      </p:pic>
      <p:pic>
        <p:nvPicPr>
          <p:cNvPr id="11" name="Picture 10">
            <a:extLst>
              <a:ext uri="{FF2B5EF4-FFF2-40B4-BE49-F238E27FC236}">
                <a16:creationId xmlns:a16="http://schemas.microsoft.com/office/drawing/2014/main" id="{CAF7F9BB-67AF-18E8-C92A-7530B68A44BE}"/>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Lst>
          </a:blip>
          <a:srcRect l="1715" t="1025" r="3200"/>
          <a:stretch/>
        </p:blipFill>
        <p:spPr>
          <a:xfrm>
            <a:off x="5643734" y="4198345"/>
            <a:ext cx="2344705" cy="1612879"/>
          </a:xfrm>
          <a:prstGeom prst="rect">
            <a:avLst/>
          </a:prstGeom>
          <a:effectLst>
            <a:glow rad="101600">
              <a:schemeClr val="accent3">
                <a:satMod val="175000"/>
                <a:alpha val="40000"/>
              </a:schemeClr>
            </a:glow>
          </a:effectLst>
        </p:spPr>
      </p:pic>
      <p:pic>
        <p:nvPicPr>
          <p:cNvPr id="13" name="Picture 12" descr="A picture containing road&#10;&#10;Description automatically generated">
            <a:extLst>
              <a:ext uri="{FF2B5EF4-FFF2-40B4-BE49-F238E27FC236}">
                <a16:creationId xmlns:a16="http://schemas.microsoft.com/office/drawing/2014/main" id="{0EED6E97-6F3D-09FA-3175-F71B127FDF0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93974" y="1856386"/>
            <a:ext cx="3666453" cy="2053244"/>
          </a:xfrm>
          <a:prstGeom prst="rect">
            <a:avLst/>
          </a:prstGeom>
          <a:effectLst>
            <a:glow rad="101600">
              <a:schemeClr val="accent3">
                <a:satMod val="175000"/>
                <a:alpha val="40000"/>
              </a:schemeClr>
            </a:glow>
          </a:effectLst>
        </p:spPr>
      </p:pic>
      <p:pic>
        <p:nvPicPr>
          <p:cNvPr id="14" name="Picture 13">
            <a:extLst>
              <a:ext uri="{FF2B5EF4-FFF2-40B4-BE49-F238E27FC236}">
                <a16:creationId xmlns:a16="http://schemas.microsoft.com/office/drawing/2014/main" id="{A68EA630-E3EC-116B-34D1-A9EC8DD631EB}"/>
              </a:ext>
            </a:extLst>
          </p:cNvPr>
          <p:cNvPicPr>
            <a:picLocks noChangeAspect="1"/>
          </p:cNvPicPr>
          <p:nvPr/>
        </p:nvPicPr>
        <p:blipFill>
          <a:blip r:embed="rId11"/>
          <a:srcRect l="-119" r="14173" b="981"/>
          <a:stretch/>
        </p:blipFill>
        <p:spPr>
          <a:xfrm>
            <a:off x="9633269" y="3983717"/>
            <a:ext cx="2329553" cy="1463946"/>
          </a:xfrm>
          <a:prstGeom prst="rect">
            <a:avLst/>
          </a:prstGeom>
          <a:effectLst>
            <a:glow rad="101600">
              <a:schemeClr val="accent3">
                <a:satMod val="175000"/>
                <a:alpha val="40000"/>
              </a:schemeClr>
            </a:glow>
          </a:effectLst>
        </p:spPr>
      </p:pic>
      <p:pic>
        <p:nvPicPr>
          <p:cNvPr id="15" name="Picture 14" descr="Manchester has contractor for Tong building demolition">
            <a:extLst>
              <a:ext uri="{FF2B5EF4-FFF2-40B4-BE49-F238E27FC236}">
                <a16:creationId xmlns:a16="http://schemas.microsoft.com/office/drawing/2014/main" id="{AFEBCAA0-273F-FE61-3CD3-EBC50F1BA239}"/>
              </a:ext>
            </a:extLst>
          </p:cNvPr>
          <p:cNvPicPr>
            <a:picLocks noChangeAspect="1"/>
          </p:cNvPicPr>
          <p:nvPr/>
        </p:nvPicPr>
        <p:blipFill>
          <a:blip r:embed="rId12"/>
          <a:stretch>
            <a:fillRect/>
          </a:stretch>
        </p:blipFill>
        <p:spPr>
          <a:xfrm>
            <a:off x="9633269" y="2046803"/>
            <a:ext cx="2329553" cy="1672409"/>
          </a:xfrm>
          <a:prstGeom prst="rect">
            <a:avLst/>
          </a:prstGeom>
          <a:effectLst>
            <a:glow rad="101600">
              <a:schemeClr val="accent3">
                <a:satMod val="175000"/>
                <a:alpha val="40000"/>
              </a:schemeClr>
            </a:glow>
          </a:effectLst>
        </p:spPr>
      </p:pic>
    </p:spTree>
    <p:extLst>
      <p:ext uri="{BB962C8B-B14F-4D97-AF65-F5344CB8AC3E}">
        <p14:creationId xmlns:p14="http://schemas.microsoft.com/office/powerpoint/2010/main" val="4080184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a:extLst>
            <a:ext uri="{FF2B5EF4-FFF2-40B4-BE49-F238E27FC236}">
              <a16:creationId xmlns:a16="http://schemas.microsoft.com/office/drawing/2014/main" id="{38EBF427-6408-9C89-7A76-29DF035FC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34C45-F827-F07B-9BD8-69970C617AEC}"/>
              </a:ext>
            </a:extLst>
          </p:cNvPr>
          <p:cNvSpPr>
            <a:spLocks noGrp="1"/>
          </p:cNvSpPr>
          <p:nvPr>
            <p:ph type="title"/>
          </p:nvPr>
        </p:nvSpPr>
        <p:spPr>
          <a:xfrm>
            <a:off x="359242" y="345431"/>
            <a:ext cx="11207917" cy="519130"/>
          </a:xfrm>
        </p:spPr>
        <p:txBody>
          <a:bodyPr vert="horz" lIns="91440" tIns="45720" rIns="91440" bIns="45720" rtlCol="0" anchor="t">
            <a:noAutofit/>
          </a:bodyPr>
          <a:lstStyle/>
          <a:p>
            <a:r>
              <a:rPr lang="en-US" sz="3400" dirty="0">
                <a:solidFill>
                  <a:schemeClr val="bg1"/>
                </a:solidFill>
              </a:rPr>
              <a:t>A Town Committed to Advancing Connectivity </a:t>
            </a:r>
          </a:p>
        </p:txBody>
      </p:sp>
      <p:graphicFrame>
        <p:nvGraphicFramePr>
          <p:cNvPr id="5" name="Content Placeholder 4">
            <a:extLst>
              <a:ext uri="{FF2B5EF4-FFF2-40B4-BE49-F238E27FC236}">
                <a16:creationId xmlns:a16="http://schemas.microsoft.com/office/drawing/2014/main" id="{D6A418BE-FB78-706A-37FD-BED8530EF9A8}"/>
              </a:ext>
            </a:extLst>
          </p:cNvPr>
          <p:cNvGraphicFramePr>
            <a:graphicFrameLocks noGrp="1"/>
          </p:cNvGraphicFramePr>
          <p:nvPr>
            <p:ph idx="1"/>
            <p:extLst>
              <p:ext uri="{D42A27DB-BD31-4B8C-83A1-F6EECF244321}">
                <p14:modId xmlns:p14="http://schemas.microsoft.com/office/powerpoint/2010/main" val="2545222716"/>
              </p:ext>
            </p:extLst>
          </p:nvPr>
        </p:nvGraphicFramePr>
        <p:xfrm>
          <a:off x="359243" y="1509978"/>
          <a:ext cx="11473513" cy="4406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a:extLst>
              <a:ext uri="{FF2B5EF4-FFF2-40B4-BE49-F238E27FC236}">
                <a16:creationId xmlns:a16="http://schemas.microsoft.com/office/drawing/2014/main" id="{BAD52503-DB3F-8269-42B9-49217224A7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F6941A05-1105-D68A-59C0-58F6CE9DA35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4064601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221FCD-AB6A-424E-26AA-3353964A9A46}"/>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442CE4C3-29CF-4338-EE65-69F1AAD5D1D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CBD90D12-8F54-B3A1-B96B-BAFCC6B9ACC8}"/>
              </a:ext>
            </a:extLst>
          </p:cNvPr>
          <p:cNvSpPr/>
          <p:nvPr/>
        </p:nvSpPr>
        <p:spPr>
          <a:xfrm>
            <a:off x="14378"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FB3AB200-1E11-E93F-87E4-4C98C6F90E13}"/>
              </a:ext>
            </a:extLst>
          </p:cNvPr>
          <p:cNvSpPr>
            <a:spLocks noGrp="1"/>
          </p:cNvSpPr>
          <p:nvPr>
            <p:ph type="sldNum" sz="quarter" idx="12"/>
          </p:nvPr>
        </p:nvSpPr>
        <p:spPr/>
        <p:txBody>
          <a:bodyPr/>
          <a:lstStyle/>
          <a:p>
            <a:fld id="{70F4D56A-BF20-4F95-A93C-9AFD8FFF51DA}" type="slidenum">
              <a:rPr lang="en-US" smtClean="0"/>
              <a:pPr/>
              <a:t>2</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DF6618F9-F44C-7226-DC33-25058970A7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3" name="TextBox 2">
            <a:extLst>
              <a:ext uri="{FF2B5EF4-FFF2-40B4-BE49-F238E27FC236}">
                <a16:creationId xmlns:a16="http://schemas.microsoft.com/office/drawing/2014/main" id="{8F0D8D96-3C13-C8B7-08C5-3B0F6A63604F}"/>
              </a:ext>
            </a:extLst>
          </p:cNvPr>
          <p:cNvSpPr txBox="1"/>
          <p:nvPr/>
        </p:nvSpPr>
        <p:spPr>
          <a:xfrm>
            <a:off x="526156" y="182563"/>
            <a:ext cx="10919012" cy="646331"/>
          </a:xfrm>
          <a:prstGeom prst="rect">
            <a:avLst/>
          </a:prstGeom>
          <a:noFill/>
        </p:spPr>
        <p:txBody>
          <a:bodyPr wrap="square" rtlCol="0">
            <a:spAutoFit/>
          </a:bodyPr>
          <a:lstStyle/>
          <a:p>
            <a:pPr algn="ctr"/>
            <a:r>
              <a:rPr lang="en-US" sz="3600" dirty="0">
                <a:solidFill>
                  <a:schemeClr val="bg1"/>
                </a:solidFill>
              </a:rPr>
              <a:t>Public Safety </a:t>
            </a:r>
          </a:p>
        </p:txBody>
      </p:sp>
      <p:sp>
        <p:nvSpPr>
          <p:cNvPr id="6" name="TextBox 5">
            <a:extLst>
              <a:ext uri="{FF2B5EF4-FFF2-40B4-BE49-F238E27FC236}">
                <a16:creationId xmlns:a16="http://schemas.microsoft.com/office/drawing/2014/main" id="{D3989862-B277-5826-5BFD-5AD9ED36812A}"/>
              </a:ext>
            </a:extLst>
          </p:cNvPr>
          <p:cNvSpPr txBox="1"/>
          <p:nvPr/>
        </p:nvSpPr>
        <p:spPr>
          <a:xfrm>
            <a:off x="764661" y="905680"/>
            <a:ext cx="8718973" cy="5632311"/>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rPr>
              <a:t>PROVEN SAFETY COUNTERMEASURES </a:t>
            </a:r>
          </a:p>
          <a:p>
            <a:pPr marL="342900" indent="-342900">
              <a:buFont typeface="Arial" panose="020B0604020202020204" pitchFamily="34" charset="0"/>
              <a:buChar char="•"/>
            </a:pPr>
            <a:endParaRPr lang="en-US" sz="2400" dirty="0">
              <a:solidFill>
                <a:schemeClr val="bg1"/>
              </a:solidFill>
            </a:endParaRPr>
          </a:p>
          <a:p>
            <a:pPr marL="800100" lvl="1" indent="-342900">
              <a:buFont typeface="Arial" panose="020B0604020202020204" pitchFamily="34" charset="0"/>
              <a:buChar char="•"/>
            </a:pPr>
            <a:r>
              <a:rPr lang="en-US" sz="2400" dirty="0">
                <a:solidFill>
                  <a:schemeClr val="bg1"/>
                </a:solidFill>
              </a:rPr>
              <a:t>Road Diet </a:t>
            </a:r>
          </a:p>
          <a:p>
            <a:pPr marL="1257300" lvl="2" indent="-342900">
              <a:buFont typeface="Arial" panose="020B0604020202020204" pitchFamily="34" charset="0"/>
              <a:buChar char="•"/>
            </a:pPr>
            <a:r>
              <a:rPr lang="en-US" sz="2400" dirty="0">
                <a:solidFill>
                  <a:schemeClr val="bg1"/>
                </a:solidFill>
              </a:rPr>
              <a:t>4-Lane to 3-Lane, Road Diet Conversions </a:t>
            </a:r>
            <a:r>
              <a:rPr lang="en-US" sz="2400" dirty="0">
                <a:solidFill>
                  <a:srgbClr val="FFFF00"/>
                </a:solidFill>
              </a:rPr>
              <a:t>19-47% reduction</a:t>
            </a:r>
            <a:r>
              <a:rPr lang="en-US" sz="2400" dirty="0">
                <a:solidFill>
                  <a:schemeClr val="bg1"/>
                </a:solidFill>
              </a:rPr>
              <a:t> in total crashes.</a:t>
            </a:r>
          </a:p>
          <a:p>
            <a:pPr marL="1257300" lvl="2" indent="-342900">
              <a:buFont typeface="Arial" panose="020B0604020202020204" pitchFamily="34" charset="0"/>
              <a:buChar char="•"/>
            </a:pPr>
            <a:endParaRPr lang="en-US" sz="2400" dirty="0">
              <a:solidFill>
                <a:schemeClr val="bg1"/>
              </a:solidFill>
            </a:endParaRPr>
          </a:p>
          <a:p>
            <a:pPr marL="800100" lvl="1" indent="-342900">
              <a:buFont typeface="Arial" panose="020B0604020202020204" pitchFamily="34" charset="0"/>
              <a:buChar char="•"/>
            </a:pPr>
            <a:r>
              <a:rPr lang="en-US" sz="2400" dirty="0">
                <a:solidFill>
                  <a:schemeClr val="bg1"/>
                </a:solidFill>
              </a:rPr>
              <a:t>Roundabouts </a:t>
            </a:r>
          </a:p>
          <a:p>
            <a:pPr marL="1257300" lvl="2" indent="-342900">
              <a:buFont typeface="Arial" panose="020B0604020202020204" pitchFamily="34" charset="0"/>
              <a:buChar char="•"/>
            </a:pPr>
            <a:r>
              <a:rPr lang="en-US" sz="2400" dirty="0">
                <a:solidFill>
                  <a:srgbClr val="FFFF00"/>
                </a:solidFill>
              </a:rPr>
              <a:t>78% Reduction </a:t>
            </a:r>
            <a:r>
              <a:rPr lang="en-US" sz="2400" dirty="0">
                <a:solidFill>
                  <a:schemeClr val="bg1"/>
                </a:solidFill>
              </a:rPr>
              <a:t>in fatal and injury crashes when converting signalized Intersection to a Roundabout</a:t>
            </a:r>
          </a:p>
          <a:p>
            <a:pPr marL="1257300" lvl="2" indent="-342900">
              <a:buFont typeface="Arial" panose="020B0604020202020204" pitchFamily="34" charset="0"/>
              <a:buChar char="•"/>
            </a:pPr>
            <a:endParaRPr lang="en-US" sz="2400" dirty="0">
              <a:solidFill>
                <a:schemeClr val="bg1"/>
              </a:solidFill>
            </a:endParaRPr>
          </a:p>
          <a:p>
            <a:pPr marL="800100" lvl="1" indent="-342900">
              <a:buFont typeface="Arial" panose="020B0604020202020204" pitchFamily="34" charset="0"/>
              <a:buChar char="•"/>
            </a:pPr>
            <a:r>
              <a:rPr lang="en-US" sz="2400" dirty="0">
                <a:solidFill>
                  <a:schemeClr val="bg1"/>
                </a:solidFill>
              </a:rPr>
              <a:t>Cycle Tracks</a:t>
            </a:r>
          </a:p>
          <a:p>
            <a:pPr marL="1257300" lvl="2" indent="-342900">
              <a:buFont typeface="Arial" panose="020B0604020202020204" pitchFamily="34" charset="0"/>
              <a:buChar char="•"/>
            </a:pPr>
            <a:r>
              <a:rPr lang="en-US" sz="2400" dirty="0">
                <a:solidFill>
                  <a:schemeClr val="bg1"/>
                </a:solidFill>
              </a:rPr>
              <a:t>Bicycle Lane Additions can </a:t>
            </a:r>
            <a:r>
              <a:rPr lang="en-US" sz="2400" dirty="0">
                <a:solidFill>
                  <a:srgbClr val="FFFF00"/>
                </a:solidFill>
              </a:rPr>
              <a:t>reduce crashes up to 49% </a:t>
            </a:r>
            <a:r>
              <a:rPr lang="en-US" sz="2400" dirty="0">
                <a:solidFill>
                  <a:schemeClr val="bg1"/>
                </a:solidFill>
              </a:rPr>
              <a:t>for total crashes on urban 4-lane undivided collectors and local roads.</a:t>
            </a:r>
          </a:p>
          <a:p>
            <a:pPr marL="1257300" lvl="2" indent="-342900">
              <a:buFont typeface="Arial" panose="020B0604020202020204" pitchFamily="34" charset="0"/>
              <a:buChar char="•"/>
            </a:pPr>
            <a:endParaRPr lang="en-US" sz="2400" dirty="0">
              <a:solidFill>
                <a:schemeClr val="bg1"/>
              </a:solidFill>
            </a:endParaRPr>
          </a:p>
        </p:txBody>
      </p:sp>
    </p:spTree>
    <p:extLst>
      <p:ext uri="{BB962C8B-B14F-4D97-AF65-F5344CB8AC3E}">
        <p14:creationId xmlns:p14="http://schemas.microsoft.com/office/powerpoint/2010/main" val="3052076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4BFC0BE-90D7-2536-66CA-6FB6280EF465}"/>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02A120-0E48-688C-8490-FDCD834131C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245" t="8916" r="3345" b="5763"/>
          <a:stretch/>
        </p:blipFill>
        <p:spPr>
          <a:xfrm>
            <a:off x="14378" y="0"/>
            <a:ext cx="12177622" cy="6858000"/>
          </a:xfrm>
        </p:spPr>
      </p:pic>
      <p:sp>
        <p:nvSpPr>
          <p:cNvPr id="5" name="Rectangle 4">
            <a:extLst>
              <a:ext uri="{FF2B5EF4-FFF2-40B4-BE49-F238E27FC236}">
                <a16:creationId xmlns:a16="http://schemas.microsoft.com/office/drawing/2014/main" id="{845B7758-1F14-1147-4F89-21293FDE17DF}"/>
              </a:ext>
            </a:extLst>
          </p:cNvPr>
          <p:cNvSpPr/>
          <p:nvPr/>
        </p:nvSpPr>
        <p:spPr>
          <a:xfrm>
            <a:off x="0"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6000" b="1" dirty="0"/>
              <a:t>Many Communities </a:t>
            </a:r>
          </a:p>
          <a:p>
            <a:pPr algn="ctr"/>
            <a:r>
              <a:rPr lang="en-US" sz="6000" b="1" dirty="0"/>
              <a:t>Already Benefiting from </a:t>
            </a:r>
          </a:p>
          <a:p>
            <a:pPr algn="ctr"/>
            <a:r>
              <a:rPr lang="en-US" sz="6000" b="1" dirty="0"/>
              <a:t>Complete Streets Designs</a:t>
            </a:r>
            <a:endParaRPr lang="en-US" sz="6000" b="1" dirty="0">
              <a:solidFill>
                <a:schemeClr val="bg1"/>
              </a:solidFill>
            </a:endParaRPr>
          </a:p>
        </p:txBody>
      </p:sp>
      <p:sp>
        <p:nvSpPr>
          <p:cNvPr id="8" name="Slide Number Placeholder 7">
            <a:extLst>
              <a:ext uri="{FF2B5EF4-FFF2-40B4-BE49-F238E27FC236}">
                <a16:creationId xmlns:a16="http://schemas.microsoft.com/office/drawing/2014/main" id="{61484437-76B5-4DA2-8B14-2769453CCC6D}"/>
              </a:ext>
            </a:extLst>
          </p:cNvPr>
          <p:cNvSpPr>
            <a:spLocks noGrp="1"/>
          </p:cNvSpPr>
          <p:nvPr>
            <p:ph type="sldNum" sz="quarter" idx="12"/>
          </p:nvPr>
        </p:nvSpPr>
        <p:spPr/>
        <p:txBody>
          <a:bodyPr/>
          <a:lstStyle/>
          <a:p>
            <a:fld id="{70F4D56A-BF20-4F95-A93C-9AFD8FFF51DA}" type="slidenum">
              <a:rPr lang="en-US" smtClean="0"/>
              <a:pPr/>
              <a:t>20</a:t>
            </a:fld>
            <a:endParaRPr lang="en-US" dirty="0"/>
          </a:p>
        </p:txBody>
      </p:sp>
      <p:pic>
        <p:nvPicPr>
          <p:cNvPr id="11" name="Picture 10" descr="A gold tree with leaves on a black background&#10;&#10;Description automatically generated">
            <a:extLst>
              <a:ext uri="{FF2B5EF4-FFF2-40B4-BE49-F238E27FC236}">
                <a16:creationId xmlns:a16="http://schemas.microsoft.com/office/drawing/2014/main" id="{5F59B47C-BE6B-5E2E-2BA9-32CD581C6B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27509086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treet with cars and buildings&#10;&#10;Description automatically generated">
            <a:extLst>
              <a:ext uri="{FF2B5EF4-FFF2-40B4-BE49-F238E27FC236}">
                <a16:creationId xmlns:a16="http://schemas.microsoft.com/office/drawing/2014/main" id="{7834BF11-9657-7D41-2E02-D246F92110EA}"/>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37213" r="-1" b="24536"/>
          <a:stretch/>
        </p:blipFill>
        <p:spPr>
          <a:xfrm>
            <a:off x="20" y="1"/>
            <a:ext cx="12191980" cy="6857999"/>
          </a:xfrm>
          <a:prstGeom prst="rect">
            <a:avLst/>
          </a:prstGeom>
        </p:spPr>
      </p:pic>
      <p:sp>
        <p:nvSpPr>
          <p:cNvPr id="5" name="TextBox 4">
            <a:extLst>
              <a:ext uri="{FF2B5EF4-FFF2-40B4-BE49-F238E27FC236}">
                <a16:creationId xmlns:a16="http://schemas.microsoft.com/office/drawing/2014/main" id="{1C40DD91-77D9-EAFA-26B6-9808F68A5B80}"/>
              </a:ext>
            </a:extLst>
          </p:cNvPr>
          <p:cNvSpPr txBox="1"/>
          <p:nvPr/>
        </p:nvSpPr>
        <p:spPr>
          <a:xfrm>
            <a:off x="793750" y="349779"/>
            <a:ext cx="5746750" cy="84735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lnSpcReduction="10000"/>
          </a:bodyPr>
          <a:lstStyle/>
          <a:p>
            <a:pPr marL="0" marR="0" lvl="0" indent="0" algn="ctr" fontAlgn="auto">
              <a:lnSpc>
                <a:spcPct val="90000"/>
              </a:lnSpc>
              <a:spcBef>
                <a:spcPct val="0"/>
              </a:spcBef>
              <a:spcAft>
                <a:spcPts val="1200"/>
              </a:spcAft>
              <a:buClrTx/>
              <a:buSzTx/>
              <a:tabLst/>
              <a:defRPr/>
            </a:pPr>
            <a:r>
              <a:rPr kumimoji="0" lang="en-US" sz="6000" b="0" i="0" u="none" strike="noStrike" cap="none" spc="0" normalizeH="0" baseline="0" noProof="0">
                <a:ln>
                  <a:noFill/>
                </a:ln>
                <a:solidFill>
                  <a:srgbClr val="FFFFFF"/>
                </a:solidFill>
                <a:effectLst/>
                <a:uLnTx/>
                <a:uFillTx/>
                <a:latin typeface="+mj-lt"/>
                <a:ea typeface="+mj-ea"/>
                <a:cs typeface="+mj-cs"/>
              </a:rPr>
              <a:t>Concord, NH</a:t>
            </a:r>
          </a:p>
        </p:txBody>
      </p:sp>
      <p:sp>
        <p:nvSpPr>
          <p:cNvPr id="7" name="Slide Number Placeholder 6">
            <a:extLst>
              <a:ext uri="{FF2B5EF4-FFF2-40B4-BE49-F238E27FC236}">
                <a16:creationId xmlns:a16="http://schemas.microsoft.com/office/drawing/2014/main" id="{FB975271-2872-51A5-0D8A-E1670916E1D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30EA680-D336-4FF7-8B7A-9848BB0A1C32}" type="slidenum">
              <a:rPr lang="en-US">
                <a:solidFill>
                  <a:srgbClr val="FFFFFF"/>
                </a:solidFill>
                <a:latin typeface="Calibri" panose="020F0502020204030204"/>
              </a:rPr>
              <a:pPr>
                <a:spcAft>
                  <a:spcPts val="600"/>
                </a:spcAft>
                <a:defRPr/>
              </a:pPr>
              <a:t>21</a:t>
            </a:fld>
            <a:endParaRPr lang="en-US" dirty="0">
              <a:solidFill>
                <a:srgbClr val="FFFFFF"/>
              </a:solidFill>
              <a:latin typeface="Calibri" panose="020F0502020204030204"/>
            </a:endParaRPr>
          </a:p>
        </p:txBody>
      </p:sp>
      <p:pic>
        <p:nvPicPr>
          <p:cNvPr id="9" name="Picture 8" descr="A gold tree with leaves on a black background&#10;&#10;Description automatically generated">
            <a:extLst>
              <a:ext uri="{FF2B5EF4-FFF2-40B4-BE49-F238E27FC236}">
                <a16:creationId xmlns:a16="http://schemas.microsoft.com/office/drawing/2014/main" id="{76BF75A1-32E1-78F7-3D2C-C9B7FD1965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3634"/>
            <a:ext cx="431212" cy="435812"/>
          </a:xfrm>
          <a:prstGeom prst="rect">
            <a:avLst/>
          </a:prstGeom>
        </p:spPr>
      </p:pic>
      <p:sp>
        <p:nvSpPr>
          <p:cNvPr id="2" name="TextBox 1">
            <a:extLst>
              <a:ext uri="{FF2B5EF4-FFF2-40B4-BE49-F238E27FC236}">
                <a16:creationId xmlns:a16="http://schemas.microsoft.com/office/drawing/2014/main" id="{95E2C1D4-B4F6-FB98-8AC0-28299EC6A20F}"/>
              </a:ext>
            </a:extLst>
          </p:cNvPr>
          <p:cNvSpPr txBox="1"/>
          <p:nvPr/>
        </p:nvSpPr>
        <p:spPr>
          <a:xfrm>
            <a:off x="702734" y="1549401"/>
            <a:ext cx="9908116"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371600" algn="ctr"/>
            <a:r>
              <a:rPr lang="en-US" dirty="0">
                <a:highlight>
                  <a:srgbClr val="000000"/>
                </a:highlight>
                <a:latin typeface="Aptos"/>
              </a:rPr>
              <a:t>“Downtown is humming,” “Even at my most adamant with concerns about the project, there was never a question in my mind that we needed to do something with the downtown.”</a:t>
            </a:r>
            <a:endParaRPr lang="en-US">
              <a:highlight>
                <a:srgbClr val="000000"/>
              </a:highlight>
              <a:cs typeface="Arial"/>
            </a:endParaRPr>
          </a:p>
          <a:p>
            <a:pPr marL="1371600" algn="ctr"/>
            <a:endParaRPr lang="en-US" dirty="0">
              <a:highlight>
                <a:srgbClr val="000000"/>
              </a:highlight>
              <a:latin typeface="Aptos"/>
            </a:endParaRPr>
          </a:p>
          <a:p>
            <a:pPr marL="1371600" algn="ctr"/>
            <a:r>
              <a:rPr lang="en-US" dirty="0">
                <a:highlight>
                  <a:srgbClr val="000000"/>
                </a:highlight>
                <a:latin typeface="Aptos"/>
              </a:rPr>
              <a:t>Businesses downtown described the changes to Concord’s Main Street as drawing more younger people downtown, attracting people from outside the city and allowing for redevelopment, with planned residential units in the works and vacant storefronts now filled. “It’s changed the social scene — you come down to hang out,” said Emily Galvin, the manager of the Viking House,</a:t>
            </a:r>
          </a:p>
          <a:p>
            <a:pPr marL="457200" algn="ctr"/>
            <a:endParaRPr lang="en-US" dirty="0">
              <a:highlight>
                <a:srgbClr val="000000"/>
              </a:highlight>
              <a:latin typeface="Aptos"/>
            </a:endParaRPr>
          </a:p>
          <a:p>
            <a:pPr marL="1828800" algn="ctr"/>
            <a:endParaRPr lang="en-US" dirty="0">
              <a:highlight>
                <a:srgbClr val="000000"/>
              </a:highlight>
              <a:latin typeface="Aptos"/>
            </a:endParaRPr>
          </a:p>
          <a:p>
            <a:pPr marL="1371600" algn="ctr"/>
            <a:r>
              <a:rPr lang="en-US" dirty="0">
                <a:highlight>
                  <a:srgbClr val="000000"/>
                </a:highlight>
                <a:latin typeface="Aptos"/>
              </a:rPr>
              <a:t>Fears about traffic caused by narrowing the street during the planning stage turned out to be unfounded. “The traffic is slower, but safer,” she said. “People who aren’t planning to visit downtown don’t stop here.”</a:t>
            </a:r>
          </a:p>
          <a:p>
            <a:pPr marL="1371600" algn="ctr"/>
            <a:endParaRPr lang="en-US" dirty="0">
              <a:highlight>
                <a:srgbClr val="000000"/>
              </a:highlight>
              <a:latin typeface="Aptos"/>
            </a:endParaRPr>
          </a:p>
          <a:p>
            <a:pPr marL="1371600" algn="ctr"/>
            <a:r>
              <a:rPr lang="en-US" dirty="0">
                <a:highlight>
                  <a:srgbClr val="000000"/>
                </a:highlight>
                <a:latin typeface="Aptos"/>
              </a:rPr>
              <a:t>“During a two-day visit to Concord, </a:t>
            </a:r>
            <a:r>
              <a:rPr lang="en-US" b="1" dirty="0">
                <a:highlight>
                  <a:srgbClr val="000000"/>
                </a:highlight>
                <a:latin typeface="Aptos"/>
              </a:rPr>
              <a:t>the Gazette looked for business owners dissatisfied with the results of the Main Street makeover but could not find any</a:t>
            </a:r>
            <a:r>
              <a:rPr lang="en-US" dirty="0">
                <a:highlight>
                  <a:srgbClr val="000000"/>
                </a:highlight>
                <a:latin typeface="Aptos"/>
              </a:rPr>
              <a:t>.”</a:t>
            </a:r>
          </a:p>
        </p:txBody>
      </p:sp>
    </p:spTree>
    <p:extLst>
      <p:ext uri="{BB962C8B-B14F-4D97-AF65-F5344CB8AC3E}">
        <p14:creationId xmlns:p14="http://schemas.microsoft.com/office/powerpoint/2010/main" val="1310693904"/>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a:extLst>
            <a:ext uri="{FF2B5EF4-FFF2-40B4-BE49-F238E27FC236}">
              <a16:creationId xmlns:a16="http://schemas.microsoft.com/office/drawing/2014/main" id="{C2379C1E-3F23-68DA-19AA-0DA9CFF7933A}"/>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ew Britain's Complete Streets - City of New Britain">
            <a:extLst>
              <a:ext uri="{FF2B5EF4-FFF2-40B4-BE49-F238E27FC236}">
                <a16:creationId xmlns:a16="http://schemas.microsoft.com/office/drawing/2014/main" id="{6B445C41-5D10-1330-B01C-6514E019D157}"/>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22411" b="2589"/>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C0BB26D-5C4E-2EF5-58A0-B38714CAA848}"/>
              </a:ext>
            </a:extLst>
          </p:cNvPr>
          <p:cNvSpPr txBox="1"/>
          <p:nvPr/>
        </p:nvSpPr>
        <p:spPr>
          <a:xfrm>
            <a:off x="1524000" y="1122362"/>
            <a:ext cx="9144000" cy="290051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marL="0" marR="0" lvl="0" indent="0" algn="ctr" fontAlgn="auto">
              <a:lnSpc>
                <a:spcPct val="90000"/>
              </a:lnSpc>
              <a:spcBef>
                <a:spcPct val="0"/>
              </a:spcBef>
              <a:spcAft>
                <a:spcPts val="1200"/>
              </a:spcAft>
              <a:buClrTx/>
              <a:buSzTx/>
              <a:tabLst/>
              <a:defRPr/>
            </a:pPr>
            <a:r>
              <a:rPr kumimoji="0" lang="en-US" sz="6000" b="0" i="0" u="none" strike="noStrike" cap="none" spc="0" normalizeH="0" baseline="0" noProof="0">
                <a:ln>
                  <a:noFill/>
                </a:ln>
                <a:solidFill>
                  <a:srgbClr val="FFFFFF"/>
                </a:solidFill>
                <a:effectLst/>
                <a:uLnTx/>
                <a:uFillTx/>
                <a:latin typeface="+mj-lt"/>
                <a:ea typeface="+mj-ea"/>
                <a:cs typeface="+mj-cs"/>
              </a:rPr>
              <a:t>New Britain, CT</a:t>
            </a:r>
          </a:p>
        </p:txBody>
      </p:sp>
      <p:sp>
        <p:nvSpPr>
          <p:cNvPr id="7" name="Slide Number Placeholder 6">
            <a:extLst>
              <a:ext uri="{FF2B5EF4-FFF2-40B4-BE49-F238E27FC236}">
                <a16:creationId xmlns:a16="http://schemas.microsoft.com/office/drawing/2014/main" id="{F242C5A9-4D19-D0F8-3C9B-6FE08380494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30EA680-D336-4FF7-8B7A-9848BB0A1C32}" type="slidenum">
              <a:rPr lang="en-US">
                <a:solidFill>
                  <a:srgbClr val="FFFFFF"/>
                </a:solidFill>
                <a:latin typeface="Calibri" panose="020F0502020204030204"/>
              </a:rPr>
              <a:pPr>
                <a:spcAft>
                  <a:spcPts val="600"/>
                </a:spcAft>
                <a:defRPr/>
              </a:pPr>
              <a:t>22</a:t>
            </a:fld>
            <a:endParaRPr lang="en-US">
              <a:solidFill>
                <a:srgbClr val="FFFFFF"/>
              </a:solidFill>
              <a:latin typeface="Calibri" panose="020F0502020204030204"/>
            </a:endParaRPr>
          </a:p>
        </p:txBody>
      </p:sp>
      <p:pic>
        <p:nvPicPr>
          <p:cNvPr id="9" name="Picture 8" descr="A gold tree with leaves on a black background&#10;&#10;Description automatically generated">
            <a:extLst>
              <a:ext uri="{FF2B5EF4-FFF2-40B4-BE49-F238E27FC236}">
                <a16:creationId xmlns:a16="http://schemas.microsoft.com/office/drawing/2014/main" id="{AB72CBD5-6B64-14E6-4D43-65BCDA396D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3634"/>
            <a:ext cx="431212" cy="435812"/>
          </a:xfrm>
          <a:prstGeom prst="rect">
            <a:avLst/>
          </a:prstGeom>
        </p:spPr>
      </p:pic>
    </p:spTree>
    <p:extLst>
      <p:ext uri="{BB962C8B-B14F-4D97-AF65-F5344CB8AC3E}">
        <p14:creationId xmlns:p14="http://schemas.microsoft.com/office/powerpoint/2010/main" val="1916241818"/>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a:extLst>
            <a:ext uri="{FF2B5EF4-FFF2-40B4-BE49-F238E27FC236}">
              <a16:creationId xmlns:a16="http://schemas.microsoft.com/office/drawing/2014/main" id="{087BE1D8-8F51-BCBA-609C-56701A56596F}"/>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B29AA25-F1B2-7BCA-FF18-F500441DE83C}"/>
              </a:ext>
            </a:extLst>
          </p:cNvPr>
          <p:cNvPicPr>
            <a:picLocks noChangeAspect="1"/>
          </p:cNvPicPr>
          <p:nvPr/>
        </p:nvPicPr>
        <p:blipFill>
          <a:blip r:embed="rId3">
            <a:alphaModFix amt="50000"/>
          </a:blip>
          <a:srcRect/>
          <a:stretch/>
        </p:blipFill>
        <p:spPr>
          <a:xfrm>
            <a:off x="20" y="1"/>
            <a:ext cx="12191980" cy="6857999"/>
          </a:xfrm>
          <a:prstGeom prst="rect">
            <a:avLst/>
          </a:prstGeom>
        </p:spPr>
      </p:pic>
      <p:sp>
        <p:nvSpPr>
          <p:cNvPr id="5" name="TextBox 4">
            <a:extLst>
              <a:ext uri="{FF2B5EF4-FFF2-40B4-BE49-F238E27FC236}">
                <a16:creationId xmlns:a16="http://schemas.microsoft.com/office/drawing/2014/main" id="{59CFB8AB-B593-BEA9-F32E-260A50D76098}"/>
              </a:ext>
            </a:extLst>
          </p:cNvPr>
          <p:cNvSpPr txBox="1"/>
          <p:nvPr/>
        </p:nvSpPr>
        <p:spPr>
          <a:xfrm>
            <a:off x="1524000" y="1122362"/>
            <a:ext cx="9144000" cy="290051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marL="0" marR="0" lvl="0" indent="0" algn="ctr" fontAlgn="auto">
              <a:lnSpc>
                <a:spcPct val="90000"/>
              </a:lnSpc>
              <a:spcBef>
                <a:spcPct val="0"/>
              </a:spcBef>
              <a:spcAft>
                <a:spcPts val="1200"/>
              </a:spcAft>
              <a:buClrTx/>
              <a:buSzTx/>
              <a:tabLst/>
              <a:defRPr/>
            </a:pPr>
            <a:r>
              <a:rPr kumimoji="0" lang="en-US" sz="6000" b="0" i="0" u="none" strike="noStrike" cap="none" spc="0" normalizeH="0" baseline="0" noProof="0">
                <a:ln>
                  <a:noFill/>
                </a:ln>
                <a:solidFill>
                  <a:srgbClr val="FFFFFF"/>
                </a:solidFill>
                <a:effectLst/>
                <a:uLnTx/>
                <a:uFillTx/>
                <a:latin typeface="+mj-lt"/>
                <a:ea typeface="+mj-ea"/>
                <a:cs typeface="+mj-cs"/>
              </a:rPr>
              <a:t>Norwalk, CT</a:t>
            </a:r>
          </a:p>
        </p:txBody>
      </p:sp>
      <p:sp>
        <p:nvSpPr>
          <p:cNvPr id="7" name="Slide Number Placeholder 6">
            <a:extLst>
              <a:ext uri="{FF2B5EF4-FFF2-40B4-BE49-F238E27FC236}">
                <a16:creationId xmlns:a16="http://schemas.microsoft.com/office/drawing/2014/main" id="{E0B3FB75-75DB-8E99-1AE2-ACDEA29AC9B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30EA680-D336-4FF7-8B7A-9848BB0A1C32}" type="slidenum">
              <a:rPr lang="en-US">
                <a:solidFill>
                  <a:srgbClr val="FFFFFF"/>
                </a:solidFill>
                <a:latin typeface="Calibri" panose="020F0502020204030204"/>
              </a:rPr>
              <a:pPr>
                <a:spcAft>
                  <a:spcPts val="600"/>
                </a:spcAft>
                <a:defRPr/>
              </a:pPr>
              <a:t>23</a:t>
            </a:fld>
            <a:endParaRPr lang="en-US">
              <a:solidFill>
                <a:srgbClr val="FFFFFF"/>
              </a:solidFill>
              <a:latin typeface="Calibri" panose="020F0502020204030204"/>
            </a:endParaRPr>
          </a:p>
        </p:txBody>
      </p:sp>
      <p:pic>
        <p:nvPicPr>
          <p:cNvPr id="9" name="Picture 8" descr="A gold tree with leaves on a black background&#10;&#10;Description automatically generated">
            <a:extLst>
              <a:ext uri="{FF2B5EF4-FFF2-40B4-BE49-F238E27FC236}">
                <a16:creationId xmlns:a16="http://schemas.microsoft.com/office/drawing/2014/main" id="{5C9E7C76-062F-C12D-6BA7-75C2293BFC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3634"/>
            <a:ext cx="431212" cy="435812"/>
          </a:xfrm>
          <a:prstGeom prst="rect">
            <a:avLst/>
          </a:prstGeom>
        </p:spPr>
      </p:pic>
    </p:spTree>
    <p:extLst>
      <p:ext uri="{BB962C8B-B14F-4D97-AF65-F5344CB8AC3E}">
        <p14:creationId xmlns:p14="http://schemas.microsoft.com/office/powerpoint/2010/main" val="4208208170"/>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a:extLst>
            <a:ext uri="{FF2B5EF4-FFF2-40B4-BE49-F238E27FC236}">
              <a16:creationId xmlns:a16="http://schemas.microsoft.com/office/drawing/2014/main" id="{5BDF65ED-1750-28A4-777B-47074C4AEEAC}"/>
            </a:ext>
          </a:extLst>
        </p:cNvPr>
        <p:cNvGrpSpPr/>
        <p:nvPr/>
      </p:nvGrpSpPr>
      <p:grpSpPr>
        <a:xfrm>
          <a:off x="0" y="0"/>
          <a:ext cx="0" cy="0"/>
          <a:chOff x="0" y="0"/>
          <a:chExt cx="0" cy="0"/>
        </a:xfrm>
      </p:grpSpPr>
      <p:sp>
        <p:nvSpPr>
          <p:cNvPr id="3081" name="Rectangle 308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What Downtowns Can Learn From New Haven">
            <a:extLst>
              <a:ext uri="{FF2B5EF4-FFF2-40B4-BE49-F238E27FC236}">
                <a16:creationId xmlns:a16="http://schemas.microsoft.com/office/drawing/2014/main" id="{81F12AB7-8EEF-9BAD-9EE9-5302E529B012}"/>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3956" b="14522"/>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4402D0D-0E2A-40F8-26DF-37AE5CB4FAA9}"/>
              </a:ext>
            </a:extLst>
          </p:cNvPr>
          <p:cNvSpPr txBox="1"/>
          <p:nvPr/>
        </p:nvSpPr>
        <p:spPr>
          <a:xfrm>
            <a:off x="1524000" y="1122362"/>
            <a:ext cx="9144000" cy="290051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marL="0" marR="0" lvl="0" indent="0" algn="ctr" fontAlgn="auto">
              <a:lnSpc>
                <a:spcPct val="90000"/>
              </a:lnSpc>
              <a:spcBef>
                <a:spcPct val="0"/>
              </a:spcBef>
              <a:spcAft>
                <a:spcPts val="1200"/>
              </a:spcAft>
              <a:buClrTx/>
              <a:buSzTx/>
              <a:tabLst/>
              <a:defRPr/>
            </a:pPr>
            <a:r>
              <a:rPr kumimoji="0" lang="en-US" sz="6000" b="0" i="0" u="none" strike="noStrike" cap="none" spc="0" normalizeH="0" baseline="0" noProof="0">
                <a:ln>
                  <a:noFill/>
                </a:ln>
                <a:solidFill>
                  <a:srgbClr val="FFFFFF"/>
                </a:solidFill>
                <a:effectLst/>
                <a:uLnTx/>
                <a:uFillTx/>
                <a:latin typeface="+mj-lt"/>
                <a:ea typeface="+mj-ea"/>
                <a:cs typeface="+mj-cs"/>
              </a:rPr>
              <a:t>New Haven, CT</a:t>
            </a:r>
          </a:p>
        </p:txBody>
      </p:sp>
      <p:sp>
        <p:nvSpPr>
          <p:cNvPr id="7" name="Slide Number Placeholder 6">
            <a:extLst>
              <a:ext uri="{FF2B5EF4-FFF2-40B4-BE49-F238E27FC236}">
                <a16:creationId xmlns:a16="http://schemas.microsoft.com/office/drawing/2014/main" id="{CFB5D1D4-3DE9-BA94-9F15-1B1036C3A7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30EA680-D336-4FF7-8B7A-9848BB0A1C32}" type="slidenum">
              <a:rPr lang="en-US">
                <a:solidFill>
                  <a:srgbClr val="FFFFFF"/>
                </a:solidFill>
                <a:latin typeface="Calibri" panose="020F0502020204030204"/>
              </a:rPr>
              <a:pPr>
                <a:spcAft>
                  <a:spcPts val="600"/>
                </a:spcAft>
                <a:defRPr/>
              </a:pPr>
              <a:t>24</a:t>
            </a:fld>
            <a:endParaRPr lang="en-US">
              <a:solidFill>
                <a:srgbClr val="FFFFFF"/>
              </a:solidFill>
              <a:latin typeface="Calibri" panose="020F0502020204030204"/>
            </a:endParaRPr>
          </a:p>
        </p:txBody>
      </p:sp>
      <p:pic>
        <p:nvPicPr>
          <p:cNvPr id="9" name="Picture 8" descr="A gold tree with leaves on a black background&#10;&#10;Description automatically generated">
            <a:extLst>
              <a:ext uri="{FF2B5EF4-FFF2-40B4-BE49-F238E27FC236}">
                <a16:creationId xmlns:a16="http://schemas.microsoft.com/office/drawing/2014/main" id="{84AC5779-E3C2-9FFE-3936-60DAF3D174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3634"/>
            <a:ext cx="431212" cy="435812"/>
          </a:xfrm>
          <a:prstGeom prst="rect">
            <a:avLst/>
          </a:prstGeom>
        </p:spPr>
      </p:pic>
    </p:spTree>
    <p:extLst>
      <p:ext uri="{BB962C8B-B14F-4D97-AF65-F5344CB8AC3E}">
        <p14:creationId xmlns:p14="http://schemas.microsoft.com/office/powerpoint/2010/main" val="1782006282"/>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262626"/>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8F2495-2BBB-0C87-E742-D6F4938BBDBD}"/>
              </a:ext>
            </a:extLst>
          </p:cNvPr>
          <p:cNvSpPr>
            <a:spLocks noGrp="1"/>
          </p:cNvSpPr>
          <p:nvPr>
            <p:ph type="title"/>
          </p:nvPr>
        </p:nvSpPr>
        <p:spPr>
          <a:xfrm>
            <a:off x="431515" y="530113"/>
            <a:ext cx="4977192" cy="1624520"/>
          </a:xfrm>
        </p:spPr>
        <p:txBody>
          <a:bodyPr anchor="ctr">
            <a:noAutofit/>
          </a:bodyPr>
          <a:lstStyle/>
          <a:p>
            <a:pPr marL="0" marR="0" lvl="0" indent="0" algn="ctr" defTabSz="914400" rtl="0" eaLnBrk="0" fontAlgn="base" latinLnBrk="0" hangingPunct="0">
              <a:lnSpc>
                <a:spcPct val="150000"/>
              </a:lnSpc>
              <a:spcBef>
                <a:spcPts val="0"/>
              </a:spcBef>
              <a:spcAft>
                <a:spcPts val="200"/>
              </a:spcAft>
              <a:buClrTx/>
              <a:buSzTx/>
              <a:buFontTx/>
              <a:buNone/>
              <a:tabLst/>
            </a:pPr>
            <a:r>
              <a:rPr lang="en-US" altLang="en-US" sz="4800" b="1" dirty="0">
                <a:solidFill>
                  <a:schemeClr val="bg1"/>
                </a:solidFill>
                <a:cs typeface="Arial"/>
              </a:rPr>
              <a:t>Project Vision</a:t>
            </a:r>
            <a:endParaRPr lang="en-US" sz="4800">
              <a:solidFill>
                <a:schemeClr val="bg1"/>
              </a:solidFill>
            </a:endParaRPr>
          </a:p>
        </p:txBody>
      </p:sp>
      <p:sp>
        <p:nvSpPr>
          <p:cNvPr id="3" name="Content Placeholder 2">
            <a:extLst>
              <a:ext uri="{FF2B5EF4-FFF2-40B4-BE49-F238E27FC236}">
                <a16:creationId xmlns:a16="http://schemas.microsoft.com/office/drawing/2014/main" id="{01D1B6B5-CE68-F8FA-D7A5-B7E75C72500C}"/>
              </a:ext>
            </a:extLst>
          </p:cNvPr>
          <p:cNvSpPr>
            <a:spLocks noGrp="1"/>
          </p:cNvSpPr>
          <p:nvPr>
            <p:ph idx="1"/>
          </p:nvPr>
        </p:nvSpPr>
        <p:spPr>
          <a:xfrm>
            <a:off x="315098" y="2540945"/>
            <a:ext cx="5476054" cy="3613149"/>
          </a:xfrm>
        </p:spPr>
        <p:txBody>
          <a:bodyPr vert="horz" lIns="91440" tIns="45720" rIns="91440" bIns="45720" rtlCol="0" anchor="ctr">
            <a:noAutofit/>
          </a:bodyPr>
          <a:lstStyle/>
          <a:p>
            <a:pPr marL="0" indent="0" algn="ctr" eaLnBrk="0" fontAlgn="base" hangingPunct="0">
              <a:lnSpc>
                <a:spcPct val="150000"/>
              </a:lnSpc>
              <a:spcBef>
                <a:spcPct val="0"/>
              </a:spcBef>
              <a:spcAft>
                <a:spcPts val="600"/>
              </a:spcAft>
              <a:buNone/>
            </a:pPr>
            <a:r>
              <a:rPr lang="en-US" altLang="en-US" sz="2200" i="1" spc="300" dirty="0">
                <a:solidFill>
                  <a:schemeClr val="bg1"/>
                </a:solidFill>
                <a:latin typeface="Arial"/>
                <a:cs typeface="Arial"/>
              </a:rPr>
              <a:t>To create</a:t>
            </a:r>
            <a:r>
              <a:rPr kumimoji="0" lang="en-US" altLang="en-US" sz="2200" b="0" i="1" u="none" strike="noStrike" cap="none" spc="300" normalizeH="0" baseline="0" dirty="0">
                <a:ln>
                  <a:noFill/>
                </a:ln>
                <a:solidFill>
                  <a:schemeClr val="bg1"/>
                </a:solidFill>
                <a:effectLst/>
                <a:latin typeface="Arial"/>
                <a:cs typeface="Arial"/>
              </a:rPr>
              <a:t> a safe, accessible, and vibrant "Complete Street" from Center Street to Hartford Road to address infrastructure challenges, enhance safety, and </a:t>
            </a:r>
            <a:r>
              <a:rPr lang="en-US" altLang="en-US" sz="2200" i="1" spc="300" dirty="0">
                <a:solidFill>
                  <a:schemeClr val="bg1"/>
                </a:solidFill>
                <a:latin typeface="Arial"/>
                <a:cs typeface="Arial"/>
              </a:rPr>
              <a:t>further elevate</a:t>
            </a:r>
            <a:r>
              <a:rPr kumimoji="0" lang="en-US" altLang="en-US" sz="2200" b="0" i="1" u="none" strike="noStrike" cap="none" spc="300" normalizeH="0" baseline="0" dirty="0">
                <a:ln>
                  <a:noFill/>
                </a:ln>
                <a:solidFill>
                  <a:schemeClr val="bg1"/>
                </a:solidFill>
                <a:effectLst/>
                <a:latin typeface="Arial"/>
                <a:cs typeface="Arial"/>
              </a:rPr>
              <a:t> Downtown’s appeal.</a:t>
            </a:r>
            <a:endParaRPr lang="en-US" sz="2200">
              <a:solidFill>
                <a:schemeClr val="bg1"/>
              </a:solidFill>
              <a:cs typeface="Arial"/>
            </a:endParaRPr>
          </a:p>
        </p:txBody>
      </p:sp>
      <p:pic>
        <p:nvPicPr>
          <p:cNvPr id="6" name="Picture 5">
            <a:extLst>
              <a:ext uri="{FF2B5EF4-FFF2-40B4-BE49-F238E27FC236}">
                <a16:creationId xmlns:a16="http://schemas.microsoft.com/office/drawing/2014/main" id="{0F7F577B-F477-D4F5-A9F4-E916C2995E7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t="10318" b="10318"/>
          <a:stretch/>
        </p:blipFill>
        <p:spPr>
          <a:xfrm>
            <a:off x="6096000" y="1"/>
            <a:ext cx="6102825" cy="6858000"/>
          </a:xfrm>
          <a:prstGeom prst="rect">
            <a:avLst/>
          </a:prstGeom>
        </p:spPr>
      </p:pic>
      <p:sp>
        <p:nvSpPr>
          <p:cNvPr id="4" name="Slide Number Placeholder 3">
            <a:extLst>
              <a:ext uri="{FF2B5EF4-FFF2-40B4-BE49-F238E27FC236}">
                <a16:creationId xmlns:a16="http://schemas.microsoft.com/office/drawing/2014/main" id="{B2E7EFA4-11BF-FD6D-2DAD-9CDD6D4EFE90}"/>
              </a:ext>
            </a:extLst>
          </p:cNvPr>
          <p:cNvSpPr>
            <a:spLocks noGrp="1"/>
          </p:cNvSpPr>
          <p:nvPr>
            <p:ph type="sldNum" sz="quarter" idx="12"/>
          </p:nvPr>
        </p:nvSpPr>
        <p:spPr>
          <a:xfrm>
            <a:off x="8732520" y="6356351"/>
            <a:ext cx="2800350" cy="295910"/>
          </a:xfrm>
        </p:spPr>
        <p:txBody>
          <a:bodyPr>
            <a:normAutofit/>
          </a:bodyPr>
          <a:lstStyle/>
          <a:p>
            <a:pPr>
              <a:spcAft>
                <a:spcPts val="600"/>
              </a:spcAft>
            </a:pPr>
            <a:fld id="{330EA680-D336-4FF7-8B7A-9848BB0A1C32}" type="slidenum">
              <a:rPr lang="en-US">
                <a:solidFill>
                  <a:srgbClr val="FFFFFF"/>
                </a:solidFill>
              </a:rPr>
              <a:pPr>
                <a:spcAft>
                  <a:spcPts val="600"/>
                </a:spcAft>
              </a:pPr>
              <a:t>25</a:t>
            </a:fld>
            <a:endParaRPr lang="en-US" dirty="0">
              <a:solidFill>
                <a:srgbClr val="FFFFFF"/>
              </a:solidFill>
            </a:endParaRPr>
          </a:p>
        </p:txBody>
      </p:sp>
      <p:pic>
        <p:nvPicPr>
          <p:cNvPr id="5" name="Picture 4" descr="A gold tree with leaves on a black background&#10;&#10;Description automatically generated">
            <a:extLst>
              <a:ext uri="{FF2B5EF4-FFF2-40B4-BE49-F238E27FC236}">
                <a16:creationId xmlns:a16="http://schemas.microsoft.com/office/drawing/2014/main" id="{8D310AA1-8DF2-BDA3-1B37-C69725F6C5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555421" y="6249344"/>
            <a:ext cx="431212" cy="435812"/>
          </a:xfrm>
          <a:prstGeom prst="rect">
            <a:avLst/>
          </a:prstGeom>
        </p:spPr>
      </p:pic>
    </p:spTree>
    <p:extLst>
      <p:ext uri="{BB962C8B-B14F-4D97-AF65-F5344CB8AC3E}">
        <p14:creationId xmlns:p14="http://schemas.microsoft.com/office/powerpoint/2010/main" val="3780877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89CF248-4149-5BDC-F09F-A6206D4A2236}"/>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E34A932A-F2C5-8189-7444-6093A5A0954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507B4E67-ABEB-C9FE-4BCF-189FF8F047C8}"/>
              </a:ext>
            </a:extLst>
          </p:cNvPr>
          <p:cNvSpPr/>
          <p:nvPr/>
        </p:nvSpPr>
        <p:spPr>
          <a:xfrm>
            <a:off x="7189" y="0"/>
            <a:ext cx="12177622" cy="6858000"/>
          </a:xfrm>
          <a:prstGeom prst="rect">
            <a:avLst/>
          </a:prstGeom>
          <a:solidFill>
            <a:srgbClr val="000000">
              <a:alpha val="6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Font typeface="Arial"/>
              <a:buChar char="•"/>
            </a:pPr>
            <a:endParaRPr lang="en-US" sz="2200" dirty="0">
              <a:solidFill>
                <a:schemeClr val="bg1"/>
              </a:solidFill>
              <a:latin typeface="Calibri"/>
              <a:cs typeface="Calibri"/>
            </a:endParaRPr>
          </a:p>
        </p:txBody>
      </p:sp>
      <p:sp>
        <p:nvSpPr>
          <p:cNvPr id="9" name="Slide Number Placeholder 8">
            <a:extLst>
              <a:ext uri="{FF2B5EF4-FFF2-40B4-BE49-F238E27FC236}">
                <a16:creationId xmlns:a16="http://schemas.microsoft.com/office/drawing/2014/main" id="{CF40462C-E9C7-E2EC-698D-BCCDE89277BA}"/>
              </a:ext>
            </a:extLst>
          </p:cNvPr>
          <p:cNvSpPr>
            <a:spLocks noGrp="1"/>
          </p:cNvSpPr>
          <p:nvPr>
            <p:ph type="sldNum" sz="quarter" idx="12"/>
          </p:nvPr>
        </p:nvSpPr>
        <p:spPr/>
        <p:txBody>
          <a:bodyPr/>
          <a:lstStyle/>
          <a:p>
            <a:fld id="{70F4D56A-BF20-4F95-A93C-9AFD8FFF51DA}" type="slidenum">
              <a:rPr lang="en-US" smtClean="0"/>
              <a:pPr/>
              <a:t>26</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7CFC4B0A-8D3E-705A-655D-1612DF2A2F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2" name="TextBox 1">
            <a:extLst>
              <a:ext uri="{FF2B5EF4-FFF2-40B4-BE49-F238E27FC236}">
                <a16:creationId xmlns:a16="http://schemas.microsoft.com/office/drawing/2014/main" id="{54FEC737-1809-E2F7-4685-1C269C44AD28}"/>
              </a:ext>
            </a:extLst>
          </p:cNvPr>
          <p:cNvSpPr txBox="1"/>
          <p:nvPr/>
        </p:nvSpPr>
        <p:spPr>
          <a:xfrm>
            <a:off x="755948" y="741849"/>
            <a:ext cx="10685929"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1200"/>
              </a:spcAft>
            </a:pPr>
            <a:r>
              <a:rPr lang="en-US" sz="5000" dirty="0">
                <a:solidFill>
                  <a:schemeClr val="bg1"/>
                </a:solidFill>
                <a:latin typeface="Arial Black" panose="020B0A04020102020204" pitchFamily="34" charset="0"/>
                <a:ea typeface="+mn-lt"/>
                <a:cs typeface="+mn-lt"/>
              </a:rPr>
              <a:t>Why are we doing this?</a:t>
            </a:r>
            <a:endParaRPr lang="en-US" sz="5000" dirty="0">
              <a:solidFill>
                <a:schemeClr val="bg1"/>
              </a:solidFill>
              <a:latin typeface="Arial Black" panose="020B0A04020102020204" pitchFamily="34" charset="0"/>
              <a:cs typeface="Calibri"/>
            </a:endParaRPr>
          </a:p>
        </p:txBody>
      </p:sp>
      <p:sp>
        <p:nvSpPr>
          <p:cNvPr id="3" name="TextBox 2">
            <a:extLst>
              <a:ext uri="{FF2B5EF4-FFF2-40B4-BE49-F238E27FC236}">
                <a16:creationId xmlns:a16="http://schemas.microsoft.com/office/drawing/2014/main" id="{1F6F68AC-709E-1304-F8CE-12E7C77DB1BE}"/>
              </a:ext>
            </a:extLst>
          </p:cNvPr>
          <p:cNvSpPr txBox="1"/>
          <p:nvPr/>
        </p:nvSpPr>
        <p:spPr>
          <a:xfrm>
            <a:off x="755948" y="2659558"/>
            <a:ext cx="10597852" cy="2400657"/>
          </a:xfrm>
          <a:prstGeom prst="rect">
            <a:avLst/>
          </a:prstGeom>
          <a:noFill/>
        </p:spPr>
        <p:txBody>
          <a:bodyPr wrap="square" lIns="91440" tIns="45720" rIns="91440" bIns="45720" rtlCol="0" anchor="t">
            <a:spAutoFit/>
          </a:bodyPr>
          <a:lstStyle/>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1" i="0" u="none" strike="noStrike" cap="none" normalizeH="0" baseline="0" dirty="0">
                <a:ln>
                  <a:noFill/>
                </a:ln>
                <a:solidFill>
                  <a:schemeClr val="bg1"/>
                </a:solidFill>
                <a:effectLst/>
                <a:latin typeface="Arial" panose="020B0604020202020204" pitchFamily="34" charset="0"/>
              </a:rPr>
              <a:t>Reduce crashes and protecting vulnerable road users.</a:t>
            </a:r>
          </a:p>
          <a:p>
            <a:pPr marR="0" lvl="0" algn="l" defTabSz="914400" rtl="0" eaLnBrk="0" fontAlgn="base" latinLnBrk="0" hangingPunct="0">
              <a:lnSpc>
                <a:spcPct val="100000"/>
              </a:lnSpc>
              <a:spcBef>
                <a:spcPct val="0"/>
              </a:spcBef>
              <a:spcAft>
                <a:spcPct val="0"/>
              </a:spcAft>
              <a:buClrTx/>
              <a:buSzTx/>
              <a:tabLst/>
            </a:pPr>
            <a:endParaRPr kumimoji="0" lang="en-US" altLang="en-US" sz="3000" b="1" i="0" u="none" strike="noStrike" cap="none" normalizeH="0" baseline="0" dirty="0">
              <a:ln>
                <a:noFill/>
              </a:ln>
              <a:solidFill>
                <a:schemeClr val="bg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1" i="0" u="none" strike="noStrike" cap="none" normalizeH="0" baseline="0" dirty="0">
                <a:ln>
                  <a:noFill/>
                </a:ln>
                <a:solidFill>
                  <a:schemeClr val="bg1"/>
                </a:solidFill>
                <a:effectLst/>
                <a:latin typeface="Arial" panose="020B0604020202020204" pitchFamily="34" charset="0"/>
              </a:rPr>
              <a:t>Align with the 2017 Complete Streets Policy.</a:t>
            </a:r>
          </a:p>
          <a:p>
            <a:pPr marR="0" lvl="0" algn="l" defTabSz="914400" rtl="0" eaLnBrk="0" fontAlgn="base" latinLnBrk="0" hangingPunct="0">
              <a:lnSpc>
                <a:spcPct val="100000"/>
              </a:lnSpc>
              <a:spcBef>
                <a:spcPct val="0"/>
              </a:spcBef>
              <a:spcAft>
                <a:spcPct val="0"/>
              </a:spcAft>
              <a:buClrTx/>
              <a:buSzTx/>
              <a:tabLst/>
            </a:pPr>
            <a:endParaRPr kumimoji="0" lang="en-US" altLang="en-US" sz="3000" b="1" i="0" u="none" strike="noStrike" cap="none" normalizeH="0" baseline="0" dirty="0">
              <a:ln>
                <a:noFill/>
              </a:ln>
              <a:solidFill>
                <a:schemeClr val="bg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1" i="0" u="none" strike="noStrike" cap="none" normalizeH="0" baseline="0" dirty="0">
                <a:ln>
                  <a:noFill/>
                </a:ln>
                <a:solidFill>
                  <a:schemeClr val="bg1"/>
                </a:solidFill>
                <a:effectLst/>
                <a:latin typeface="Arial" panose="020B0604020202020204" pitchFamily="34" charset="0"/>
              </a:rPr>
              <a:t>Informed by best practices and regional examples.</a:t>
            </a:r>
            <a:endParaRPr kumimoji="0" lang="en-US" altLang="en-US" sz="30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6690773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4252D8CF-C6B9-AE3F-D498-3A188BDCDB9E}"/>
              </a:ext>
            </a:extLst>
          </p:cNvPr>
          <p:cNvGraphicFramePr/>
          <p:nvPr>
            <p:extLst>
              <p:ext uri="{D42A27DB-BD31-4B8C-83A1-F6EECF244321}">
                <p14:modId xmlns:p14="http://schemas.microsoft.com/office/powerpoint/2010/main" val="590251896"/>
              </p:ext>
            </p:extLst>
          </p:nvPr>
        </p:nvGraphicFramePr>
        <p:xfrm>
          <a:off x="-1058" y="142095"/>
          <a:ext cx="12193058" cy="67167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12131E9D-8F7D-A8D6-CB5B-B6CDEFBE5531}"/>
              </a:ext>
            </a:extLst>
          </p:cNvPr>
          <p:cNvSpPr/>
          <p:nvPr/>
        </p:nvSpPr>
        <p:spPr>
          <a:xfrm>
            <a:off x="8199801" y="4163411"/>
            <a:ext cx="3166533" cy="52997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E2EF0F3-0071-8CEA-3458-7E4A438B532D}"/>
              </a:ext>
            </a:extLst>
          </p:cNvPr>
          <p:cNvSpPr>
            <a:spLocks noGrp="1"/>
          </p:cNvSpPr>
          <p:nvPr>
            <p:ph type="sldNum" sz="quarter" idx="12"/>
          </p:nvPr>
        </p:nvSpPr>
        <p:spPr/>
        <p:txBody>
          <a:bodyPr/>
          <a:lstStyle/>
          <a:p>
            <a:fld id="{330EA680-D336-4FF7-8B7A-9848BB0A1C32}" type="slidenum">
              <a:rPr lang="en-US" dirty="0" smtClean="0">
                <a:solidFill>
                  <a:srgbClr val="262626"/>
                </a:solidFill>
              </a:rPr>
              <a:pPr/>
              <a:t>27</a:t>
            </a:fld>
            <a:endParaRPr lang="en-US" dirty="0">
              <a:solidFill>
                <a:srgbClr val="262626"/>
              </a:solidFill>
            </a:endParaRPr>
          </a:p>
        </p:txBody>
      </p:sp>
      <p:sp>
        <p:nvSpPr>
          <p:cNvPr id="78" name="TextBox 77">
            <a:extLst>
              <a:ext uri="{FF2B5EF4-FFF2-40B4-BE49-F238E27FC236}">
                <a16:creationId xmlns:a16="http://schemas.microsoft.com/office/drawing/2014/main" id="{A6EDF3F2-70D1-FE70-0BC0-CBEC86DCDBDB}"/>
              </a:ext>
            </a:extLst>
          </p:cNvPr>
          <p:cNvSpPr txBox="1"/>
          <p:nvPr/>
        </p:nvSpPr>
        <p:spPr>
          <a:xfrm>
            <a:off x="1058334" y="4434417"/>
            <a:ext cx="920750" cy="4876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00" b="1" dirty="0">
                <a:solidFill>
                  <a:schemeClr val="bg1"/>
                </a:solidFill>
              </a:rPr>
              <a:t>2022</a:t>
            </a:r>
          </a:p>
        </p:txBody>
      </p:sp>
      <p:sp>
        <p:nvSpPr>
          <p:cNvPr id="79" name="TextBox 78">
            <a:extLst>
              <a:ext uri="{FF2B5EF4-FFF2-40B4-BE49-F238E27FC236}">
                <a16:creationId xmlns:a16="http://schemas.microsoft.com/office/drawing/2014/main" id="{EB02EDDB-8F26-41F5-7526-350B6D3423CF}"/>
              </a:ext>
            </a:extLst>
          </p:cNvPr>
          <p:cNvSpPr txBox="1"/>
          <p:nvPr/>
        </p:nvSpPr>
        <p:spPr>
          <a:xfrm>
            <a:off x="3418416" y="2328334"/>
            <a:ext cx="104775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000" b="1" dirty="0">
                <a:solidFill>
                  <a:schemeClr val="bg1"/>
                </a:solidFill>
              </a:rPr>
              <a:t>2024</a:t>
            </a:r>
          </a:p>
        </p:txBody>
      </p:sp>
      <p:sp>
        <p:nvSpPr>
          <p:cNvPr id="80" name="TextBox 79">
            <a:extLst>
              <a:ext uri="{FF2B5EF4-FFF2-40B4-BE49-F238E27FC236}">
                <a16:creationId xmlns:a16="http://schemas.microsoft.com/office/drawing/2014/main" id="{1B608B0D-4E58-A652-C198-789F1D190130}"/>
              </a:ext>
            </a:extLst>
          </p:cNvPr>
          <p:cNvSpPr txBox="1"/>
          <p:nvPr/>
        </p:nvSpPr>
        <p:spPr>
          <a:xfrm>
            <a:off x="6096000" y="1248833"/>
            <a:ext cx="134408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chemeClr val="bg1"/>
                </a:solidFill>
              </a:rPr>
              <a:t>2025</a:t>
            </a:r>
          </a:p>
        </p:txBody>
      </p:sp>
      <p:sp>
        <p:nvSpPr>
          <p:cNvPr id="3" name="TextBox 2">
            <a:extLst>
              <a:ext uri="{FF2B5EF4-FFF2-40B4-BE49-F238E27FC236}">
                <a16:creationId xmlns:a16="http://schemas.microsoft.com/office/drawing/2014/main" id="{3ED42102-F7A0-4767-A81A-5BE8B9379D46}"/>
              </a:ext>
            </a:extLst>
          </p:cNvPr>
          <p:cNvSpPr txBox="1"/>
          <p:nvPr/>
        </p:nvSpPr>
        <p:spPr>
          <a:xfrm>
            <a:off x="211998" y="288802"/>
            <a:ext cx="5930900" cy="630942"/>
          </a:xfrm>
          <a:prstGeom prst="rect">
            <a:avLst/>
          </a:prstGeom>
          <a:noFill/>
        </p:spPr>
        <p:txBody>
          <a:bodyPr wrap="square" rtlCol="0">
            <a:spAutoFit/>
          </a:bodyPr>
          <a:lstStyle/>
          <a:p>
            <a:r>
              <a:rPr lang="en-US" sz="3500" dirty="0">
                <a:solidFill>
                  <a:schemeClr val="bg1"/>
                </a:solidFill>
                <a:latin typeface="+mj-lt"/>
              </a:rPr>
              <a:t>The Planning Process</a:t>
            </a:r>
          </a:p>
        </p:txBody>
      </p:sp>
      <p:pic>
        <p:nvPicPr>
          <p:cNvPr id="12" name="Picture 11" descr="A gold tree with leaves on a black background&#10;&#10;Description automatically generated">
            <a:extLst>
              <a:ext uri="{FF2B5EF4-FFF2-40B4-BE49-F238E27FC236}">
                <a16:creationId xmlns:a16="http://schemas.microsoft.com/office/drawing/2014/main" id="{231EB3AA-4A98-DE25-FFAF-8F0F4AC7E1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24568" y="6274968"/>
            <a:ext cx="431212" cy="435812"/>
          </a:xfrm>
          <a:prstGeom prst="rect">
            <a:avLst/>
          </a:prstGeom>
        </p:spPr>
      </p:pic>
    </p:spTree>
    <p:extLst>
      <p:ext uri="{BB962C8B-B14F-4D97-AF65-F5344CB8AC3E}">
        <p14:creationId xmlns:p14="http://schemas.microsoft.com/office/powerpoint/2010/main" val="1636508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rgbClr val="262626"/>
        </a:solidFill>
        <a:effectLst/>
      </p:bgPr>
    </p:bg>
    <p:spTree>
      <p:nvGrpSpPr>
        <p:cNvPr id="1" name="">
          <a:extLst>
            <a:ext uri="{FF2B5EF4-FFF2-40B4-BE49-F238E27FC236}">
              <a16:creationId xmlns:a16="http://schemas.microsoft.com/office/drawing/2014/main" id="{A01FBB84-43C3-2162-26F4-7B0640BF8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54717-6DC8-672F-1DB8-1CE8F0726E9F}"/>
              </a:ext>
            </a:extLst>
          </p:cNvPr>
          <p:cNvSpPr>
            <a:spLocks noGrp="1"/>
          </p:cNvSpPr>
          <p:nvPr>
            <p:ph type="title"/>
          </p:nvPr>
        </p:nvSpPr>
        <p:spPr/>
        <p:txBody>
          <a:bodyPr anchor="ctr">
            <a:noAutofit/>
          </a:bodyPr>
          <a:lstStyle/>
          <a:p>
            <a:r>
              <a:rPr lang="en-US" sz="5000" b="1" dirty="0">
                <a:solidFill>
                  <a:schemeClr val="bg1"/>
                </a:solidFill>
                <a:ea typeface="+mj-lt"/>
                <a:cs typeface="+mj-lt"/>
              </a:rPr>
              <a:t>Stakeholder Engagements</a:t>
            </a:r>
            <a:endParaRPr lang="en-US" sz="5000" dirty="0">
              <a:solidFill>
                <a:schemeClr val="bg1"/>
              </a:solidFill>
            </a:endParaRPr>
          </a:p>
        </p:txBody>
      </p:sp>
      <p:sp>
        <p:nvSpPr>
          <p:cNvPr id="5" name="Content Placeholder 4">
            <a:extLst>
              <a:ext uri="{FF2B5EF4-FFF2-40B4-BE49-F238E27FC236}">
                <a16:creationId xmlns:a16="http://schemas.microsoft.com/office/drawing/2014/main" id="{9634D35C-DAF8-20B8-F7F4-B8C9E849405F}"/>
              </a:ext>
            </a:extLst>
          </p:cNvPr>
          <p:cNvSpPr>
            <a:spLocks noGrp="1"/>
          </p:cNvSpPr>
          <p:nvPr>
            <p:ph sz="half" idx="1"/>
          </p:nvPr>
        </p:nvSpPr>
        <p:spPr>
          <a:xfrm>
            <a:off x="838200" y="1879755"/>
            <a:ext cx="5636683" cy="3941763"/>
          </a:xfrm>
        </p:spPr>
        <p:txBody>
          <a:bodyPr lIns="91440" tIns="45720" rIns="91440" bIns="45720" anchor="t"/>
          <a:lstStyle/>
          <a:p>
            <a:pPr>
              <a:lnSpc>
                <a:spcPct val="150000"/>
              </a:lnSpc>
              <a:spcBef>
                <a:spcPts val="300"/>
              </a:spcBef>
            </a:pPr>
            <a:r>
              <a:rPr lang="en-US" sz="2500" dirty="0">
                <a:solidFill>
                  <a:schemeClr val="bg1"/>
                </a:solidFill>
              </a:rPr>
              <a:t>Army Navy Club </a:t>
            </a:r>
          </a:p>
          <a:p>
            <a:pPr>
              <a:lnSpc>
                <a:spcPct val="150000"/>
              </a:lnSpc>
              <a:spcBef>
                <a:spcPts val="300"/>
              </a:spcBef>
            </a:pPr>
            <a:r>
              <a:rPr lang="en-US" sz="2500" dirty="0">
                <a:solidFill>
                  <a:schemeClr val="bg1"/>
                </a:solidFill>
              </a:rPr>
              <a:t>Bennet Academy </a:t>
            </a:r>
          </a:p>
          <a:p>
            <a:pPr>
              <a:lnSpc>
                <a:spcPct val="150000"/>
              </a:lnSpc>
              <a:spcBef>
                <a:spcPts val="300"/>
              </a:spcBef>
            </a:pPr>
            <a:r>
              <a:rPr lang="en-US" sz="2500" dirty="0">
                <a:solidFill>
                  <a:schemeClr val="bg1"/>
                </a:solidFill>
                <a:cs typeface="Arial"/>
              </a:rPr>
              <a:t>Bike &amp; Trail Advocates</a:t>
            </a:r>
            <a:endParaRPr lang="en-US" sz="2500" dirty="0">
              <a:solidFill>
                <a:schemeClr val="bg1"/>
              </a:solidFill>
            </a:endParaRPr>
          </a:p>
          <a:p>
            <a:pPr>
              <a:lnSpc>
                <a:spcPct val="150000"/>
              </a:lnSpc>
              <a:spcBef>
                <a:spcPts val="300"/>
              </a:spcBef>
            </a:pPr>
            <a:r>
              <a:rPr lang="en-US" sz="2500" dirty="0">
                <a:solidFill>
                  <a:schemeClr val="bg1"/>
                </a:solidFill>
              </a:rPr>
              <a:t>Conservation Commission</a:t>
            </a:r>
          </a:p>
          <a:p>
            <a:pPr>
              <a:lnSpc>
                <a:spcPct val="150000"/>
              </a:lnSpc>
              <a:spcBef>
                <a:spcPts val="300"/>
              </a:spcBef>
            </a:pPr>
            <a:r>
              <a:rPr lang="en-US" sz="2500" dirty="0">
                <a:solidFill>
                  <a:schemeClr val="bg1"/>
                </a:solidFill>
              </a:rPr>
              <a:t>Economic Development Commission</a:t>
            </a:r>
          </a:p>
        </p:txBody>
      </p:sp>
      <p:sp>
        <p:nvSpPr>
          <p:cNvPr id="4" name="Slide Number Placeholder 3">
            <a:extLst>
              <a:ext uri="{FF2B5EF4-FFF2-40B4-BE49-F238E27FC236}">
                <a16:creationId xmlns:a16="http://schemas.microsoft.com/office/drawing/2014/main" id="{99EE77F4-EE84-6067-6DBD-F6D674FD00A7}"/>
              </a:ext>
            </a:extLst>
          </p:cNvPr>
          <p:cNvSpPr>
            <a:spLocks noGrp="1"/>
          </p:cNvSpPr>
          <p:nvPr>
            <p:ph type="sldNum" sz="quarter" idx="12"/>
          </p:nvPr>
        </p:nvSpPr>
        <p:spPr>
          <a:xfrm>
            <a:off x="8534400" y="6310311"/>
            <a:ext cx="2743200" cy="365125"/>
          </a:xfrm>
        </p:spPr>
        <p:txBody>
          <a:bodyPr>
            <a:normAutofit/>
          </a:bodyPr>
          <a:lstStyle/>
          <a:p>
            <a:pPr>
              <a:spcAft>
                <a:spcPts val="600"/>
              </a:spcAft>
            </a:pPr>
            <a:fld id="{330EA680-D336-4FF7-8B7A-9848BB0A1C32}" type="slidenum">
              <a:rPr lang="en-US" sz="1600" smtClean="0">
                <a:solidFill>
                  <a:schemeClr val="bg1">
                    <a:lumMod val="65000"/>
                  </a:schemeClr>
                </a:solidFill>
              </a:rPr>
              <a:pPr>
                <a:spcAft>
                  <a:spcPts val="600"/>
                </a:spcAft>
              </a:pPr>
              <a:t>28</a:t>
            </a:fld>
            <a:endParaRPr lang="en-US" sz="1600" dirty="0">
              <a:solidFill>
                <a:schemeClr val="bg1">
                  <a:lumMod val="65000"/>
                </a:schemeClr>
              </a:solidFill>
            </a:endParaRPr>
          </a:p>
        </p:txBody>
      </p:sp>
      <p:sp>
        <p:nvSpPr>
          <p:cNvPr id="10" name="Content Placeholder 9">
            <a:extLst>
              <a:ext uri="{FF2B5EF4-FFF2-40B4-BE49-F238E27FC236}">
                <a16:creationId xmlns:a16="http://schemas.microsoft.com/office/drawing/2014/main" id="{000DF15A-5AC5-3C20-1D9B-90E4D620572D}"/>
              </a:ext>
            </a:extLst>
          </p:cNvPr>
          <p:cNvSpPr>
            <a:spLocks noGrp="1"/>
          </p:cNvSpPr>
          <p:nvPr>
            <p:ph sz="half" idx="2"/>
          </p:nvPr>
        </p:nvSpPr>
        <p:spPr>
          <a:xfrm>
            <a:off x="6583680" y="1879755"/>
            <a:ext cx="5181600" cy="3348998"/>
          </a:xfrm>
        </p:spPr>
        <p:txBody>
          <a:bodyPr/>
          <a:lstStyle/>
          <a:p>
            <a:pPr>
              <a:lnSpc>
                <a:spcPct val="150000"/>
              </a:lnSpc>
              <a:spcBef>
                <a:spcPts val="200"/>
              </a:spcBef>
            </a:pPr>
            <a:r>
              <a:rPr lang="en-US" sz="2500" dirty="0">
                <a:solidFill>
                  <a:schemeClr val="bg1"/>
                </a:solidFill>
              </a:rPr>
              <a:t>Manchester Road Race </a:t>
            </a:r>
          </a:p>
          <a:p>
            <a:pPr>
              <a:lnSpc>
                <a:spcPct val="150000"/>
              </a:lnSpc>
              <a:spcBef>
                <a:spcPts val="200"/>
              </a:spcBef>
            </a:pPr>
            <a:r>
              <a:rPr lang="en-US" sz="2500" dirty="0">
                <a:solidFill>
                  <a:schemeClr val="bg1"/>
                </a:solidFill>
              </a:rPr>
              <a:t>Special Services District</a:t>
            </a:r>
          </a:p>
          <a:p>
            <a:pPr>
              <a:lnSpc>
                <a:spcPct val="150000"/>
              </a:lnSpc>
              <a:spcBef>
                <a:spcPts val="200"/>
              </a:spcBef>
            </a:pPr>
            <a:r>
              <a:rPr lang="en-US" sz="2500" dirty="0">
                <a:solidFill>
                  <a:schemeClr val="bg1"/>
                </a:solidFill>
              </a:rPr>
              <a:t>St. James Church  </a:t>
            </a:r>
          </a:p>
          <a:p>
            <a:pPr>
              <a:lnSpc>
                <a:spcPct val="150000"/>
              </a:lnSpc>
              <a:spcBef>
                <a:spcPts val="200"/>
              </a:spcBef>
            </a:pPr>
            <a:r>
              <a:rPr lang="en-US" sz="2500" dirty="0">
                <a:solidFill>
                  <a:schemeClr val="bg1"/>
                </a:solidFill>
              </a:rPr>
              <a:t>Sustainability Commission </a:t>
            </a:r>
          </a:p>
          <a:p>
            <a:pPr>
              <a:lnSpc>
                <a:spcPct val="150000"/>
              </a:lnSpc>
              <a:spcBef>
                <a:spcPts val="200"/>
              </a:spcBef>
            </a:pPr>
            <a:r>
              <a:rPr lang="en-US" sz="2500" dirty="0">
                <a:solidFill>
                  <a:schemeClr val="bg1"/>
                </a:solidFill>
              </a:rPr>
              <a:t>Youth Commission </a:t>
            </a:r>
          </a:p>
        </p:txBody>
      </p:sp>
      <p:sp>
        <p:nvSpPr>
          <p:cNvPr id="3" name="TextBox 2">
            <a:extLst>
              <a:ext uri="{FF2B5EF4-FFF2-40B4-BE49-F238E27FC236}">
                <a16:creationId xmlns:a16="http://schemas.microsoft.com/office/drawing/2014/main" id="{B88FC193-A2F2-3508-8969-3571ECAAE74A}"/>
              </a:ext>
            </a:extLst>
          </p:cNvPr>
          <p:cNvSpPr txBox="1"/>
          <p:nvPr/>
        </p:nvSpPr>
        <p:spPr>
          <a:xfrm>
            <a:off x="762000" y="5228753"/>
            <a:ext cx="10515600" cy="1015663"/>
          </a:xfrm>
          <a:prstGeom prst="rect">
            <a:avLst/>
          </a:prstGeom>
          <a:noFill/>
        </p:spPr>
        <p:txBody>
          <a:bodyPr wrap="square" rtlCol="0">
            <a:spAutoFit/>
          </a:bodyPr>
          <a:lstStyle/>
          <a:p>
            <a:pPr algn="ctr"/>
            <a:r>
              <a:rPr lang="en-US" sz="3000" b="1" spc="300" dirty="0">
                <a:solidFill>
                  <a:srgbClr val="FFFF00"/>
                </a:solidFill>
              </a:rPr>
              <a:t>In addition to 6 open house events, 10 tabling events, and 8,500 online interactions.</a:t>
            </a:r>
          </a:p>
        </p:txBody>
      </p:sp>
      <p:pic>
        <p:nvPicPr>
          <p:cNvPr id="6" name="Picture 5" descr="A gold tree with leaves on a black background&#10;&#10;Description automatically generated">
            <a:extLst>
              <a:ext uri="{FF2B5EF4-FFF2-40B4-BE49-F238E27FC236}">
                <a16:creationId xmlns:a16="http://schemas.microsoft.com/office/drawing/2014/main" id="{E98C4971-6DA2-17F4-B472-DCFD445CA2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1664230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FC0BE-90D7-2536-66CA-6FB6280EF465}"/>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02A120-0E48-688C-8490-FDCD834131C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245" t="8916" r="3345" b="5763"/>
          <a:stretch/>
        </p:blipFill>
        <p:spPr>
          <a:xfrm>
            <a:off x="14378" y="0"/>
            <a:ext cx="12177622" cy="6858000"/>
          </a:xfrm>
        </p:spPr>
      </p:pic>
      <p:sp>
        <p:nvSpPr>
          <p:cNvPr id="5" name="Rectangle 4">
            <a:extLst>
              <a:ext uri="{FF2B5EF4-FFF2-40B4-BE49-F238E27FC236}">
                <a16:creationId xmlns:a16="http://schemas.microsoft.com/office/drawing/2014/main" id="{845B7758-1F14-1147-4F89-21293FDE17DF}"/>
              </a:ext>
            </a:extLst>
          </p:cNvPr>
          <p:cNvSpPr/>
          <p:nvPr/>
        </p:nvSpPr>
        <p:spPr>
          <a:xfrm>
            <a:off x="0"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6000" b="1" dirty="0"/>
              <a:t>Design Updates</a:t>
            </a:r>
            <a:endParaRPr lang="en-US" dirty="0"/>
          </a:p>
        </p:txBody>
      </p:sp>
      <p:sp>
        <p:nvSpPr>
          <p:cNvPr id="8" name="Slide Number Placeholder 7">
            <a:extLst>
              <a:ext uri="{FF2B5EF4-FFF2-40B4-BE49-F238E27FC236}">
                <a16:creationId xmlns:a16="http://schemas.microsoft.com/office/drawing/2014/main" id="{61484437-76B5-4DA2-8B14-2769453CCC6D}"/>
              </a:ext>
            </a:extLst>
          </p:cNvPr>
          <p:cNvSpPr>
            <a:spLocks noGrp="1"/>
          </p:cNvSpPr>
          <p:nvPr>
            <p:ph type="sldNum" sz="quarter" idx="12"/>
          </p:nvPr>
        </p:nvSpPr>
        <p:spPr/>
        <p:txBody>
          <a:bodyPr/>
          <a:lstStyle/>
          <a:p>
            <a:fld id="{70F4D56A-BF20-4F95-A93C-9AFD8FFF51DA}" type="slidenum">
              <a:rPr lang="en-US" smtClean="0"/>
              <a:pPr/>
              <a:t>29</a:t>
            </a:fld>
            <a:endParaRPr lang="en-US" dirty="0"/>
          </a:p>
        </p:txBody>
      </p:sp>
      <p:pic>
        <p:nvPicPr>
          <p:cNvPr id="11" name="Picture 10" descr="A gold tree with leaves on a black background&#10;&#10;Description automatically generated">
            <a:extLst>
              <a:ext uri="{FF2B5EF4-FFF2-40B4-BE49-F238E27FC236}">
                <a16:creationId xmlns:a16="http://schemas.microsoft.com/office/drawing/2014/main" id="{5F59B47C-BE6B-5E2E-2BA9-32CD581C6B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2878516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AAFB043-E904-F6B4-B307-36EF0636C014}"/>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BCD25964-D810-2713-9EFC-9FA3A64E59A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AE349EA2-355C-1075-F674-7C0CF5DF47ED}"/>
              </a:ext>
            </a:extLst>
          </p:cNvPr>
          <p:cNvSpPr/>
          <p:nvPr/>
        </p:nvSpPr>
        <p:spPr>
          <a:xfrm>
            <a:off x="14378"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9F4F9BAB-90D4-2AF6-C2B6-79BDB625F111}"/>
              </a:ext>
            </a:extLst>
          </p:cNvPr>
          <p:cNvSpPr>
            <a:spLocks noGrp="1"/>
          </p:cNvSpPr>
          <p:nvPr>
            <p:ph type="sldNum" sz="quarter" idx="12"/>
          </p:nvPr>
        </p:nvSpPr>
        <p:spPr/>
        <p:txBody>
          <a:bodyPr/>
          <a:lstStyle/>
          <a:p>
            <a:fld id="{70F4D56A-BF20-4F95-A93C-9AFD8FFF51DA}" type="slidenum">
              <a:rPr lang="en-US" smtClean="0"/>
              <a:pPr/>
              <a:t>3</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D01BDB33-3929-00FA-D176-1A4E581049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3" name="TextBox 2">
            <a:extLst>
              <a:ext uri="{FF2B5EF4-FFF2-40B4-BE49-F238E27FC236}">
                <a16:creationId xmlns:a16="http://schemas.microsoft.com/office/drawing/2014/main" id="{1627E588-3A96-FFD1-386C-B56131A45BA6}"/>
              </a:ext>
            </a:extLst>
          </p:cNvPr>
          <p:cNvSpPr txBox="1"/>
          <p:nvPr/>
        </p:nvSpPr>
        <p:spPr>
          <a:xfrm>
            <a:off x="526156" y="182563"/>
            <a:ext cx="10919012" cy="646331"/>
          </a:xfrm>
          <a:prstGeom prst="rect">
            <a:avLst/>
          </a:prstGeom>
          <a:noFill/>
        </p:spPr>
        <p:txBody>
          <a:bodyPr wrap="square" rtlCol="0">
            <a:spAutoFit/>
          </a:bodyPr>
          <a:lstStyle/>
          <a:p>
            <a:pPr algn="ctr"/>
            <a:r>
              <a:rPr lang="en-US" sz="3600" dirty="0">
                <a:solidFill>
                  <a:schemeClr val="bg1"/>
                </a:solidFill>
              </a:rPr>
              <a:t>Economic Impact and Vibrancy</a:t>
            </a:r>
          </a:p>
        </p:txBody>
      </p:sp>
      <p:sp>
        <p:nvSpPr>
          <p:cNvPr id="6" name="TextBox 5">
            <a:extLst>
              <a:ext uri="{FF2B5EF4-FFF2-40B4-BE49-F238E27FC236}">
                <a16:creationId xmlns:a16="http://schemas.microsoft.com/office/drawing/2014/main" id="{B82DB7D2-1913-DED8-F368-52FC2779D320}"/>
              </a:ext>
            </a:extLst>
          </p:cNvPr>
          <p:cNvSpPr txBox="1"/>
          <p:nvPr/>
        </p:nvSpPr>
        <p:spPr>
          <a:xfrm>
            <a:off x="764661" y="905680"/>
            <a:ext cx="8718973" cy="5632311"/>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rPr>
              <a:t>Road Diet improves economic vitality by changing the corridor from a place that people “drive-through” to one that they “drive-to.” </a:t>
            </a:r>
          </a:p>
          <a:p>
            <a:pPr marL="800100" lvl="1"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Road diets </a:t>
            </a:r>
            <a:r>
              <a:rPr lang="en-US" sz="2400" dirty="0">
                <a:solidFill>
                  <a:srgbClr val="FFFF00"/>
                </a:solidFill>
              </a:rPr>
              <a:t>actually increase and enhance business activity by reducing traffic speeds </a:t>
            </a:r>
            <a:r>
              <a:rPr lang="en-US" sz="2400" dirty="0">
                <a:solidFill>
                  <a:schemeClr val="bg1"/>
                </a:solidFill>
              </a:rPr>
              <a:t>(which helps motorists notice the shops, eateries and businesses they’re driving alongside) and by accommodating pedestrians and bicyclists (who tend to spend more money at local businesses than drivers do).</a:t>
            </a:r>
          </a:p>
          <a:p>
            <a:pPr marL="1257300" lvl="2"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Several cities have quantified their Road Diet’s effect on economic growth.</a:t>
            </a:r>
          </a:p>
          <a:p>
            <a:pPr marL="800100" lvl="1" indent="-342900">
              <a:buFont typeface="Arial" panose="020B0604020202020204" pitchFamily="34" charset="0"/>
              <a:buChar char="•"/>
            </a:pPr>
            <a:r>
              <a:rPr lang="en-US" sz="2400" dirty="0" err="1">
                <a:solidFill>
                  <a:schemeClr val="bg1"/>
                </a:solidFill>
              </a:rPr>
              <a:t>Brookyn</a:t>
            </a:r>
            <a:r>
              <a:rPr lang="en-US" sz="2400" dirty="0">
                <a:solidFill>
                  <a:schemeClr val="bg1"/>
                </a:solidFill>
              </a:rPr>
              <a:t>, NY – </a:t>
            </a:r>
            <a:r>
              <a:rPr lang="en-US" sz="1600" dirty="0">
                <a:solidFill>
                  <a:schemeClr val="bg1"/>
                </a:solidFill>
              </a:rPr>
              <a:t>doubled retail sales in three years following complete streets</a:t>
            </a:r>
            <a:endParaRPr lang="en-US" sz="2400" dirty="0">
              <a:solidFill>
                <a:schemeClr val="bg1"/>
              </a:solidFill>
            </a:endParaRPr>
          </a:p>
          <a:p>
            <a:pPr marL="800100" lvl="1" indent="-342900">
              <a:buFont typeface="Arial" panose="020B0604020202020204" pitchFamily="34" charset="0"/>
              <a:buChar char="•"/>
            </a:pPr>
            <a:r>
              <a:rPr lang="en-US" sz="2400" dirty="0">
                <a:solidFill>
                  <a:schemeClr val="bg1"/>
                </a:solidFill>
              </a:rPr>
              <a:t>Charlotte, NC</a:t>
            </a:r>
          </a:p>
          <a:p>
            <a:pPr marL="800100" lvl="1" indent="-342900">
              <a:buFont typeface="Arial" panose="020B0604020202020204" pitchFamily="34" charset="0"/>
              <a:buChar char="•"/>
            </a:pPr>
            <a:r>
              <a:rPr lang="en-US" sz="2400" dirty="0">
                <a:solidFill>
                  <a:schemeClr val="bg1"/>
                </a:solidFill>
              </a:rPr>
              <a:t>Indianapolis, IN</a:t>
            </a:r>
          </a:p>
        </p:txBody>
      </p:sp>
    </p:spTree>
    <p:extLst>
      <p:ext uri="{BB962C8B-B14F-4D97-AF65-F5344CB8AC3E}">
        <p14:creationId xmlns:p14="http://schemas.microsoft.com/office/powerpoint/2010/main" val="31436846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10AFAC10-3A21-83D3-C539-27A73B7F376F}"/>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C06CA58-1136-C1A1-EF68-F76DFC7C8C98}"/>
              </a:ext>
            </a:extLst>
          </p:cNvPr>
          <p:cNvSpPr>
            <a:spLocks noGrp="1"/>
          </p:cNvSpPr>
          <p:nvPr>
            <p:ph sz="half" idx="1"/>
          </p:nvPr>
        </p:nvSpPr>
        <p:spPr>
          <a:xfrm>
            <a:off x="526942" y="2030262"/>
            <a:ext cx="5569058" cy="2797476"/>
          </a:xfrm>
        </p:spPr>
        <p:txBody>
          <a:bodyPr/>
          <a:lstStyle/>
          <a:p>
            <a:pPr lvl="0" rtl="0"/>
            <a:r>
              <a:rPr lang="en-US" sz="3000" dirty="0">
                <a:solidFill>
                  <a:schemeClr val="bg1"/>
                </a:solidFill>
              </a:rPr>
              <a:t>Angled Parking on East Side</a:t>
            </a:r>
          </a:p>
          <a:p>
            <a:pPr marL="0" lvl="0" indent="0" rtl="0">
              <a:buNone/>
            </a:pPr>
            <a:endParaRPr lang="en-US" sz="3000" dirty="0">
              <a:solidFill>
                <a:schemeClr val="bg1"/>
              </a:solidFill>
            </a:endParaRPr>
          </a:p>
          <a:p>
            <a:pPr lvl="0" rtl="0"/>
            <a:r>
              <a:rPr lang="en-US" sz="3000" dirty="0">
                <a:solidFill>
                  <a:schemeClr val="bg1"/>
                </a:solidFill>
              </a:rPr>
              <a:t>Additional Off-Street Parking</a:t>
            </a:r>
          </a:p>
          <a:p>
            <a:pPr marL="0" lvl="0" indent="0" rtl="0">
              <a:buNone/>
            </a:pPr>
            <a:endParaRPr lang="en-US" sz="3000" dirty="0">
              <a:solidFill>
                <a:schemeClr val="bg1"/>
              </a:solidFill>
            </a:endParaRPr>
          </a:p>
          <a:p>
            <a:pPr lvl="0" rtl="0"/>
            <a:r>
              <a:rPr lang="en-US" sz="3000" dirty="0">
                <a:solidFill>
                  <a:schemeClr val="bg1"/>
                </a:solidFill>
              </a:rPr>
              <a:t>Road Race Accommodations</a:t>
            </a:r>
          </a:p>
          <a:p>
            <a:endParaRPr lang="en-US" sz="3000" dirty="0">
              <a:solidFill>
                <a:schemeClr val="bg1"/>
              </a:solidFill>
            </a:endParaRPr>
          </a:p>
        </p:txBody>
      </p:sp>
      <p:sp>
        <p:nvSpPr>
          <p:cNvPr id="4" name="Slide Number Placeholder 3">
            <a:extLst>
              <a:ext uri="{FF2B5EF4-FFF2-40B4-BE49-F238E27FC236}">
                <a16:creationId xmlns:a16="http://schemas.microsoft.com/office/drawing/2014/main" id="{A9B5D5D0-ECC7-DFF5-15C9-06F9720BABD9}"/>
              </a:ext>
            </a:extLst>
          </p:cNvPr>
          <p:cNvSpPr>
            <a:spLocks noGrp="1"/>
          </p:cNvSpPr>
          <p:nvPr>
            <p:ph type="sldNum" sz="quarter" idx="12"/>
          </p:nvPr>
        </p:nvSpPr>
        <p:spPr/>
        <p:txBody>
          <a:bodyPr>
            <a:normAutofit/>
          </a:bodyPr>
          <a:lstStyle/>
          <a:p>
            <a:pPr>
              <a:spcAft>
                <a:spcPts val="600"/>
              </a:spcAft>
            </a:pPr>
            <a:fld id="{330EA680-D336-4FF7-8B7A-9848BB0A1C32}" type="slidenum">
              <a:rPr lang="en-US" sz="1600" smtClean="0">
                <a:solidFill>
                  <a:schemeClr val="bg1">
                    <a:lumMod val="65000"/>
                  </a:schemeClr>
                </a:solidFill>
              </a:rPr>
              <a:pPr>
                <a:spcAft>
                  <a:spcPts val="600"/>
                </a:spcAft>
              </a:pPr>
              <a:t>30</a:t>
            </a:fld>
            <a:endParaRPr lang="en-US" sz="1600" dirty="0">
              <a:solidFill>
                <a:schemeClr val="bg1">
                  <a:lumMod val="65000"/>
                </a:schemeClr>
              </a:solidFill>
            </a:endParaRPr>
          </a:p>
        </p:txBody>
      </p:sp>
      <p:pic>
        <p:nvPicPr>
          <p:cNvPr id="3" name="Content Placeholder 2">
            <a:extLst>
              <a:ext uri="{FF2B5EF4-FFF2-40B4-BE49-F238E27FC236}">
                <a16:creationId xmlns:a16="http://schemas.microsoft.com/office/drawing/2014/main" id="{12D3770C-6D30-406F-F9C2-4622F997E297}"/>
              </a:ext>
            </a:extLst>
          </p:cNvPr>
          <p:cNvPicPr>
            <a:picLocks noGrp="1"/>
          </p:cNvPicPr>
          <p:nvPr>
            <p:ph sz="half" idx="2"/>
          </p:nvPr>
        </p:nvPicPr>
        <p:blipFill>
          <a:blip r:embed="rId3"/>
          <a:stretch>
            <a:fillRect/>
          </a:stretch>
        </p:blipFill>
        <p:spPr>
          <a:xfrm>
            <a:off x="6673896" y="3627585"/>
            <a:ext cx="5181600" cy="2449381"/>
          </a:xfrm>
          <a:prstGeom prst="rect">
            <a:avLst/>
          </a:prstGeom>
        </p:spPr>
      </p:pic>
      <p:pic>
        <p:nvPicPr>
          <p:cNvPr id="6" name="Picture 5">
            <a:extLst>
              <a:ext uri="{FF2B5EF4-FFF2-40B4-BE49-F238E27FC236}">
                <a16:creationId xmlns:a16="http://schemas.microsoft.com/office/drawing/2014/main" id="{C90D83A1-ED5B-FAC5-7798-7231ADD4B28D}"/>
              </a:ext>
            </a:extLst>
          </p:cNvPr>
          <p:cNvPicPr>
            <a:picLocks noChangeAspect="1"/>
          </p:cNvPicPr>
          <p:nvPr/>
        </p:nvPicPr>
        <p:blipFill rotWithShape="1">
          <a:blip r:embed="rId4"/>
          <a:srcRect l="40773" t="11019"/>
          <a:stretch/>
        </p:blipFill>
        <p:spPr>
          <a:xfrm>
            <a:off x="6673896" y="299953"/>
            <a:ext cx="2430717" cy="3132199"/>
          </a:xfrm>
          <a:prstGeom prst="rect">
            <a:avLst/>
          </a:prstGeom>
        </p:spPr>
      </p:pic>
      <p:pic>
        <p:nvPicPr>
          <p:cNvPr id="7" name="Picture 6" descr="A table with numbers and text&#10;&#10;Description automatically generated">
            <a:extLst>
              <a:ext uri="{FF2B5EF4-FFF2-40B4-BE49-F238E27FC236}">
                <a16:creationId xmlns:a16="http://schemas.microsoft.com/office/drawing/2014/main" id="{39737614-B09A-33B2-C47F-1BE739DEFD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1160" y="299953"/>
            <a:ext cx="2565523" cy="3132199"/>
          </a:xfrm>
          <a:prstGeom prst="rect">
            <a:avLst/>
          </a:prstGeom>
        </p:spPr>
      </p:pic>
      <p:pic>
        <p:nvPicPr>
          <p:cNvPr id="8" name="Picture 7" descr="A gold tree with leaves on a black background&#10;&#10;Description automatically generated">
            <a:extLst>
              <a:ext uri="{FF2B5EF4-FFF2-40B4-BE49-F238E27FC236}">
                <a16:creationId xmlns:a16="http://schemas.microsoft.com/office/drawing/2014/main" id="{85921C02-B77C-E373-1C80-54A738F656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117809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rgbClr val="262626"/>
        </a:solidFill>
        <a:effectLst/>
      </p:bgPr>
    </p:bg>
    <p:spTree>
      <p:nvGrpSpPr>
        <p:cNvPr id="1" name="">
          <a:extLst>
            <a:ext uri="{FF2B5EF4-FFF2-40B4-BE49-F238E27FC236}">
              <a16:creationId xmlns:a16="http://schemas.microsoft.com/office/drawing/2014/main" id="{10AFAC10-3A21-83D3-C539-27A73B7F376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B5D5D0-ECC7-DFF5-15C9-06F9720BABD9}"/>
              </a:ext>
            </a:extLst>
          </p:cNvPr>
          <p:cNvSpPr>
            <a:spLocks noGrp="1"/>
          </p:cNvSpPr>
          <p:nvPr>
            <p:ph type="sldNum" sz="quarter" idx="12"/>
          </p:nvPr>
        </p:nvSpPr>
        <p:spPr/>
        <p:txBody>
          <a:bodyPr>
            <a:normAutofit/>
          </a:bodyPr>
          <a:lstStyle/>
          <a:p>
            <a:pPr>
              <a:spcAft>
                <a:spcPts val="600"/>
              </a:spcAft>
            </a:pPr>
            <a:fld id="{330EA680-D336-4FF7-8B7A-9848BB0A1C32}" type="slidenum">
              <a:rPr lang="en-US" sz="1600" smtClean="0">
                <a:solidFill>
                  <a:schemeClr val="bg1">
                    <a:lumMod val="65000"/>
                  </a:schemeClr>
                </a:solidFill>
              </a:rPr>
              <a:pPr>
                <a:spcAft>
                  <a:spcPts val="600"/>
                </a:spcAft>
              </a:pPr>
              <a:t>31</a:t>
            </a:fld>
            <a:endParaRPr lang="en-US" sz="1600" dirty="0">
              <a:solidFill>
                <a:schemeClr val="bg1">
                  <a:lumMod val="65000"/>
                </a:schemeClr>
              </a:solidFill>
            </a:endParaRPr>
          </a:p>
        </p:txBody>
      </p:sp>
      <p:pic>
        <p:nvPicPr>
          <p:cNvPr id="8" name="Picture 7" descr="A gold tree with leaves on a black background&#10;&#10;Description automatically generated">
            <a:extLst>
              <a:ext uri="{FF2B5EF4-FFF2-40B4-BE49-F238E27FC236}">
                <a16:creationId xmlns:a16="http://schemas.microsoft.com/office/drawing/2014/main" id="{85921C02-B77C-E373-1C80-54A738F656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15" name="Picture 14">
            <a:extLst>
              <a:ext uri="{FF2B5EF4-FFF2-40B4-BE49-F238E27FC236}">
                <a16:creationId xmlns:a16="http://schemas.microsoft.com/office/drawing/2014/main" id="{7A73D537-D1D9-BC4C-C8AC-5CC61BF91283}"/>
              </a:ext>
            </a:extLst>
          </p:cNvPr>
          <p:cNvPicPr>
            <a:picLocks noChangeAspect="1"/>
          </p:cNvPicPr>
          <p:nvPr/>
        </p:nvPicPr>
        <p:blipFill>
          <a:blip r:embed="rId4"/>
          <a:stretch>
            <a:fillRect/>
          </a:stretch>
        </p:blipFill>
        <p:spPr>
          <a:xfrm>
            <a:off x="0" y="999673"/>
            <a:ext cx="12192000" cy="5102068"/>
          </a:xfrm>
          <a:prstGeom prst="rect">
            <a:avLst/>
          </a:prstGeom>
        </p:spPr>
      </p:pic>
      <p:sp>
        <p:nvSpPr>
          <p:cNvPr id="16" name="TextBox 15">
            <a:extLst>
              <a:ext uri="{FF2B5EF4-FFF2-40B4-BE49-F238E27FC236}">
                <a16:creationId xmlns:a16="http://schemas.microsoft.com/office/drawing/2014/main" id="{0ED66AC7-FDAA-CEDA-7029-B883057736F3}"/>
              </a:ext>
            </a:extLst>
          </p:cNvPr>
          <p:cNvSpPr txBox="1"/>
          <p:nvPr/>
        </p:nvSpPr>
        <p:spPr>
          <a:xfrm>
            <a:off x="1016000" y="328083"/>
            <a:ext cx="37465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dirty="0">
                <a:solidFill>
                  <a:schemeClr val="bg1"/>
                </a:solidFill>
                <a:cs typeface="Arial"/>
              </a:rPr>
              <a:t>Current Conditions</a:t>
            </a:r>
          </a:p>
        </p:txBody>
      </p:sp>
      <p:sp>
        <p:nvSpPr>
          <p:cNvPr id="17" name="TextBox 16">
            <a:extLst>
              <a:ext uri="{FF2B5EF4-FFF2-40B4-BE49-F238E27FC236}">
                <a16:creationId xmlns:a16="http://schemas.microsoft.com/office/drawing/2014/main" id="{6EFE2786-FE5A-1821-E6A3-C85A41788596}"/>
              </a:ext>
            </a:extLst>
          </p:cNvPr>
          <p:cNvSpPr txBox="1"/>
          <p:nvPr/>
        </p:nvSpPr>
        <p:spPr>
          <a:xfrm>
            <a:off x="7461249" y="328082"/>
            <a:ext cx="37465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dirty="0">
                <a:solidFill>
                  <a:schemeClr val="bg1"/>
                </a:solidFill>
                <a:cs typeface="Arial"/>
              </a:rPr>
              <a:t>Proposed Design</a:t>
            </a:r>
            <a:endParaRPr lang="en-US" dirty="0"/>
          </a:p>
        </p:txBody>
      </p:sp>
    </p:spTree>
    <p:extLst>
      <p:ext uri="{BB962C8B-B14F-4D97-AF65-F5344CB8AC3E}">
        <p14:creationId xmlns:p14="http://schemas.microsoft.com/office/powerpoint/2010/main" val="3374460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7673D94B-193F-F4F9-BC66-AA1E89BAE486}"/>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8AAE72-3F86-4734-0299-1B367327B3B5}"/>
              </a:ext>
            </a:extLst>
          </p:cNvPr>
          <p:cNvSpPr>
            <a:spLocks noGrp="1"/>
          </p:cNvSpPr>
          <p:nvPr>
            <p:ph type="title"/>
          </p:nvPr>
        </p:nvSpPr>
        <p:spPr>
          <a:xfrm>
            <a:off x="299652" y="412454"/>
            <a:ext cx="2538799" cy="2101850"/>
          </a:xfrm>
        </p:spPr>
        <p:txBody>
          <a:bodyPr vert="horz" lIns="91440" tIns="45720" rIns="91440" bIns="45720" rtlCol="0" anchor="ctr">
            <a:normAutofit/>
          </a:bodyPr>
          <a:lstStyle/>
          <a:p>
            <a:r>
              <a:rPr lang="en-US" sz="3000" b="1" kern="1200" dirty="0">
                <a:solidFill>
                  <a:schemeClr val="bg1"/>
                </a:solidFill>
                <a:latin typeface="+mj-lt"/>
                <a:ea typeface="+mj-ea"/>
                <a:cs typeface="+mj-cs"/>
              </a:rPr>
              <a:t>Designated Pull-Off Zones</a:t>
            </a:r>
            <a:endParaRPr lang="en-US" sz="3000" kern="1200" dirty="0">
              <a:solidFill>
                <a:schemeClr val="bg1"/>
              </a:solidFill>
              <a:latin typeface="+mj-lt"/>
              <a:ea typeface="+mj-ea"/>
              <a:cs typeface="+mj-cs"/>
            </a:endParaRPr>
          </a:p>
        </p:txBody>
      </p:sp>
      <p:sp>
        <p:nvSpPr>
          <p:cNvPr id="20" name="Rectangle 19">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ontent Placeholder 14">
            <a:extLst>
              <a:ext uri="{FF2B5EF4-FFF2-40B4-BE49-F238E27FC236}">
                <a16:creationId xmlns:a16="http://schemas.microsoft.com/office/drawing/2014/main" id="{E49E9244-0C84-D869-0E81-2F4482294F05}"/>
              </a:ext>
            </a:extLst>
          </p:cNvPr>
          <p:cNvSpPr>
            <a:spLocks noGrp="1"/>
          </p:cNvSpPr>
          <p:nvPr>
            <p:ph sz="half" idx="2"/>
          </p:nvPr>
        </p:nvSpPr>
        <p:spPr>
          <a:xfrm>
            <a:off x="3157538" y="412454"/>
            <a:ext cx="3243262" cy="2101850"/>
          </a:xfrm>
        </p:spPr>
        <p:txBody>
          <a:bodyPr vert="horz" lIns="91440" tIns="45720" rIns="91440" bIns="45720" rtlCol="0" anchor="ctr">
            <a:noAutofit/>
          </a:bodyPr>
          <a:lstStyle/>
          <a:p>
            <a:r>
              <a:rPr lang="en-US" sz="1400" dirty="0">
                <a:solidFill>
                  <a:schemeClr val="bg1"/>
                </a:solidFill>
              </a:rPr>
              <a:t>Delivery Loading Zones</a:t>
            </a:r>
          </a:p>
          <a:p>
            <a:r>
              <a:rPr lang="en-US" sz="1400" dirty="0">
                <a:solidFill>
                  <a:schemeClr val="bg1"/>
                </a:solidFill>
              </a:rPr>
              <a:t>Rideshare Pickup/Drop-Off Zones</a:t>
            </a:r>
            <a:endParaRPr lang="en-US" sz="1400" dirty="0">
              <a:solidFill>
                <a:schemeClr val="bg1"/>
              </a:solidFill>
              <a:cs typeface="Arial"/>
            </a:endParaRPr>
          </a:p>
        </p:txBody>
      </p:sp>
      <p:pic>
        <p:nvPicPr>
          <p:cNvPr id="11" name="Content Placeholder 10">
            <a:extLst>
              <a:ext uri="{FF2B5EF4-FFF2-40B4-BE49-F238E27FC236}">
                <a16:creationId xmlns:a16="http://schemas.microsoft.com/office/drawing/2014/main" id="{0F9F3024-3CFE-774A-13FC-4E812B00DEDC}"/>
              </a:ext>
            </a:extLst>
          </p:cNvPr>
          <p:cNvPicPr>
            <a:picLocks noChangeAspect="1"/>
          </p:cNvPicPr>
          <p:nvPr/>
        </p:nvPicPr>
        <p:blipFill>
          <a:blip r:embed="rId3" cstate="print">
            <a:extLst>
              <a:ext uri="{28A0092B-C50C-407E-A947-70E740481C1C}">
                <a14:useLocalDpi xmlns:a14="http://schemas.microsoft.com/office/drawing/2010/main" val="0"/>
              </a:ext>
            </a:extLst>
          </a:blip>
          <a:srcRect l="225" t="2273" r="-225" b="9740"/>
          <a:stretch/>
        </p:blipFill>
        <p:spPr>
          <a:xfrm>
            <a:off x="185735" y="2734855"/>
            <a:ext cx="5943606" cy="3621495"/>
          </a:xfrm>
          <a:prstGeom prst="rect">
            <a:avLst/>
          </a:prstGeom>
        </p:spPr>
      </p:pic>
      <p:pic>
        <p:nvPicPr>
          <p:cNvPr id="3" name="Picture 2">
            <a:extLst>
              <a:ext uri="{FF2B5EF4-FFF2-40B4-BE49-F238E27FC236}">
                <a16:creationId xmlns:a16="http://schemas.microsoft.com/office/drawing/2014/main" id="{F24CA4CF-59D7-7AB2-D7D6-4240B25E1BF5}"/>
              </a:ext>
            </a:extLst>
          </p:cNvPr>
          <p:cNvPicPr>
            <a:picLocks noChangeAspect="1"/>
          </p:cNvPicPr>
          <p:nvPr/>
        </p:nvPicPr>
        <p:blipFill>
          <a:blip r:embed="rId4"/>
          <a:srcRect t="7483" r="-2" b="984"/>
          <a:stretch/>
        </p:blipFill>
        <p:spPr>
          <a:xfrm>
            <a:off x="6591299" y="1"/>
            <a:ext cx="5600701" cy="6857999"/>
          </a:xfrm>
          <a:prstGeom prst="rect">
            <a:avLst/>
          </a:prstGeom>
        </p:spPr>
      </p:pic>
      <p:sp>
        <p:nvSpPr>
          <p:cNvPr id="4" name="Slide Number Placeholder 3">
            <a:extLst>
              <a:ext uri="{FF2B5EF4-FFF2-40B4-BE49-F238E27FC236}">
                <a16:creationId xmlns:a16="http://schemas.microsoft.com/office/drawing/2014/main" id="{C1457E04-C7C4-6AD7-E8A4-E6B01135494B}"/>
              </a:ext>
            </a:extLst>
          </p:cNvPr>
          <p:cNvSpPr>
            <a:spLocks noGrp="1"/>
          </p:cNvSpPr>
          <p:nvPr>
            <p:ph type="sldNum" sz="quarter" idx="12"/>
          </p:nvPr>
        </p:nvSpPr>
        <p:spPr>
          <a:xfrm>
            <a:off x="8991599" y="6356350"/>
            <a:ext cx="2743200" cy="365125"/>
          </a:xfrm>
        </p:spPr>
        <p:txBody>
          <a:bodyPr vert="horz" lIns="91440" tIns="45720" rIns="91440" bIns="45720" rtlCol="0" anchor="ctr">
            <a:normAutofit/>
          </a:bodyPr>
          <a:lstStyle/>
          <a:p>
            <a:pPr>
              <a:spcAft>
                <a:spcPts val="600"/>
              </a:spcAft>
            </a:pPr>
            <a:fld id="{330EA680-D336-4FF7-8B7A-9848BB0A1C32}" type="slidenum">
              <a:rPr lang="en-US">
                <a:solidFill>
                  <a:schemeClr val="bg1"/>
                </a:solidFill>
              </a:rPr>
              <a:pPr>
                <a:spcAft>
                  <a:spcPts val="600"/>
                </a:spcAft>
              </a:pPr>
              <a:t>32</a:t>
            </a:fld>
            <a:endParaRPr lang="en-US">
              <a:solidFill>
                <a:schemeClr val="bg1"/>
              </a:solidFill>
            </a:endParaRPr>
          </a:p>
        </p:txBody>
      </p:sp>
      <p:pic>
        <p:nvPicPr>
          <p:cNvPr id="6" name="Picture 5" descr="A gold tree with leaves on a black background&#10;&#10;Description automatically generated">
            <a:extLst>
              <a:ext uri="{FF2B5EF4-FFF2-40B4-BE49-F238E27FC236}">
                <a16:creationId xmlns:a16="http://schemas.microsoft.com/office/drawing/2014/main" id="{B245522B-D457-7F49-0089-C640E3C9D0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821575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B025F73B-451D-5474-A634-9A1F9A72EFDD}"/>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81994F6-DF56-043D-896D-823D410BE1B9}"/>
              </a:ext>
            </a:extLst>
          </p:cNvPr>
          <p:cNvSpPr>
            <a:spLocks noGrp="1"/>
          </p:cNvSpPr>
          <p:nvPr>
            <p:ph type="title"/>
          </p:nvPr>
        </p:nvSpPr>
        <p:spPr>
          <a:xfrm>
            <a:off x="1115568" y="548640"/>
            <a:ext cx="10168128" cy="1179576"/>
          </a:xfrm>
        </p:spPr>
        <p:txBody>
          <a:bodyPr>
            <a:noAutofit/>
          </a:bodyPr>
          <a:lstStyle/>
          <a:p>
            <a:pPr algn="ctr"/>
            <a:r>
              <a:rPr lang="en-US" sz="4000" b="1" dirty="0">
                <a:solidFill>
                  <a:schemeClr val="bg1"/>
                </a:solidFill>
                <a:ea typeface="+mj-lt"/>
                <a:cs typeface="+mj-lt"/>
              </a:rPr>
              <a:t>More Handicap Accessible </a:t>
            </a:r>
            <a:br>
              <a:rPr lang="en-US" sz="4000" b="1" dirty="0">
                <a:solidFill>
                  <a:schemeClr val="bg1"/>
                </a:solidFill>
                <a:ea typeface="+mj-lt"/>
                <a:cs typeface="+mj-lt"/>
              </a:rPr>
            </a:br>
            <a:r>
              <a:rPr lang="en-US" sz="4000" b="1" dirty="0">
                <a:solidFill>
                  <a:schemeClr val="bg1"/>
                </a:solidFill>
                <a:ea typeface="+mj-lt"/>
                <a:cs typeface="+mj-lt"/>
              </a:rPr>
              <a:t>On-Street Parking Spaces</a:t>
            </a:r>
            <a:endParaRPr lang="en-US" sz="4000" dirty="0">
              <a:solidFill>
                <a:schemeClr val="bg1"/>
              </a:solidFill>
            </a:endParaRPr>
          </a:p>
        </p:txBody>
      </p:sp>
      <p:sp>
        <p:nvSpPr>
          <p:cNvPr id="25" name="Rectangle 24">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Content Placeholder 11">
            <a:extLst>
              <a:ext uri="{FF2B5EF4-FFF2-40B4-BE49-F238E27FC236}">
                <a16:creationId xmlns:a16="http://schemas.microsoft.com/office/drawing/2014/main" id="{87B07AE4-88A5-6CC6-65FD-5A82C1EBACB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t="13612" r="2" b="3882"/>
          <a:stretch/>
        </p:blipFill>
        <p:spPr>
          <a:xfrm>
            <a:off x="558209" y="2466256"/>
            <a:ext cx="6009855" cy="3694176"/>
          </a:xfrm>
          <a:prstGeom prst="rect">
            <a:avLst/>
          </a:prstGeom>
        </p:spPr>
      </p:pic>
      <p:pic>
        <p:nvPicPr>
          <p:cNvPr id="5" name="Content Placeholder 4" descr="Types of Accessible Parking Spaces - Clock Mobility">
            <a:extLst>
              <a:ext uri="{FF2B5EF4-FFF2-40B4-BE49-F238E27FC236}">
                <a16:creationId xmlns:a16="http://schemas.microsoft.com/office/drawing/2014/main" id="{685506F1-1E9C-4948-3122-B5EA442CDD33}"/>
              </a:ext>
            </a:extLst>
          </p:cNvPr>
          <p:cNvPicPr>
            <a:picLocks noGrp="1" noChangeAspect="1"/>
          </p:cNvPicPr>
          <p:nvPr>
            <p:ph idx="1"/>
          </p:nvPr>
        </p:nvPicPr>
        <p:blipFill>
          <a:blip r:embed="rId5"/>
          <a:srcRect/>
          <a:stretch/>
        </p:blipFill>
        <p:spPr>
          <a:xfrm>
            <a:off x="6797041" y="2928028"/>
            <a:ext cx="4925567" cy="2770631"/>
          </a:xfrm>
        </p:spPr>
      </p:pic>
      <p:sp>
        <p:nvSpPr>
          <p:cNvPr id="4" name="Slide Number Placeholder 3">
            <a:extLst>
              <a:ext uri="{FF2B5EF4-FFF2-40B4-BE49-F238E27FC236}">
                <a16:creationId xmlns:a16="http://schemas.microsoft.com/office/drawing/2014/main" id="{E5D2944C-A5F3-DDF4-FC3B-A8855AA4C439}"/>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solidFill>
                  <a:schemeClr val="tx1">
                    <a:lumMod val="50000"/>
                    <a:lumOff val="50000"/>
                  </a:schemeClr>
                </a:solidFill>
              </a:rPr>
              <a:pPr>
                <a:spcAft>
                  <a:spcPts val="600"/>
                </a:spcAft>
              </a:pPr>
              <a:t>33</a:t>
            </a:fld>
            <a:endParaRPr lang="en-US">
              <a:solidFill>
                <a:schemeClr val="tx1">
                  <a:lumMod val="50000"/>
                  <a:lumOff val="50000"/>
                </a:schemeClr>
              </a:solidFill>
            </a:endParaRPr>
          </a:p>
        </p:txBody>
      </p:sp>
      <p:pic>
        <p:nvPicPr>
          <p:cNvPr id="8" name="Picture 7" descr="Icon&#10;&#10;Description automatically generated">
            <a:extLst>
              <a:ext uri="{FF2B5EF4-FFF2-40B4-BE49-F238E27FC236}">
                <a16:creationId xmlns:a16="http://schemas.microsoft.com/office/drawing/2014/main" id="{7A861438-1137-C38C-B677-E01C21D74C43}"/>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621470" y="4720151"/>
            <a:ext cx="709895" cy="1287792"/>
          </a:xfrm>
          <a:prstGeom prst="rect">
            <a:avLst/>
          </a:prstGeom>
        </p:spPr>
      </p:pic>
      <p:pic>
        <p:nvPicPr>
          <p:cNvPr id="9" name="Picture 8" descr="A gold tree with leaves on a black background&#10;&#10;Description automatically generated">
            <a:extLst>
              <a:ext uri="{FF2B5EF4-FFF2-40B4-BE49-F238E27FC236}">
                <a16:creationId xmlns:a16="http://schemas.microsoft.com/office/drawing/2014/main" id="{87E1C6E9-06AC-A642-E450-3AE34FE58E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1676607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C0B95B7E-79C8-1655-DFFA-91CB62B97073}"/>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1AB1A86-F8A3-1DBF-BB39-028DA47C7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2B3A35C7-047C-5155-5F8C-6C13D18EA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1A9FBE8A-F132-721B-2AAB-2585084751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48A388-D77B-F147-E0A9-60CDE22E0600}"/>
              </a:ext>
            </a:extLst>
          </p:cNvPr>
          <p:cNvSpPr>
            <a:spLocks noGrp="1"/>
          </p:cNvSpPr>
          <p:nvPr>
            <p:ph type="title"/>
          </p:nvPr>
        </p:nvSpPr>
        <p:spPr>
          <a:xfrm>
            <a:off x="1115568" y="548640"/>
            <a:ext cx="10168128" cy="1179576"/>
          </a:xfrm>
        </p:spPr>
        <p:txBody>
          <a:bodyPr>
            <a:noAutofit/>
          </a:bodyPr>
          <a:lstStyle/>
          <a:p>
            <a:pPr algn="ctr"/>
            <a:r>
              <a:rPr lang="en-US" sz="4000" b="1" dirty="0">
                <a:solidFill>
                  <a:schemeClr val="bg1"/>
                </a:solidFill>
                <a:ea typeface="+mj-lt"/>
                <a:cs typeface="+mj-lt"/>
              </a:rPr>
              <a:t>Improve Rear Lot Access</a:t>
            </a:r>
            <a:endParaRPr lang="en-US" sz="4000" dirty="0">
              <a:solidFill>
                <a:schemeClr val="bg1"/>
              </a:solidFill>
            </a:endParaRPr>
          </a:p>
        </p:txBody>
      </p:sp>
      <p:sp>
        <p:nvSpPr>
          <p:cNvPr id="25" name="Rectangle 24">
            <a:extLst>
              <a:ext uri="{FF2B5EF4-FFF2-40B4-BE49-F238E27FC236}">
                <a16:creationId xmlns:a16="http://schemas.microsoft.com/office/drawing/2014/main" id="{E75C7241-79EC-B070-9EED-D14BF41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82715DE-A939-568D-0944-7F4803C8CB50}"/>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solidFill>
                  <a:schemeClr val="tx1">
                    <a:lumMod val="50000"/>
                    <a:lumOff val="50000"/>
                  </a:schemeClr>
                </a:solidFill>
              </a:rPr>
              <a:pPr>
                <a:spcAft>
                  <a:spcPts val="600"/>
                </a:spcAft>
              </a:pPr>
              <a:t>34</a:t>
            </a:fld>
            <a:endParaRPr lang="en-US">
              <a:solidFill>
                <a:schemeClr val="tx1">
                  <a:lumMod val="50000"/>
                  <a:lumOff val="50000"/>
                </a:schemeClr>
              </a:solidFill>
            </a:endParaRPr>
          </a:p>
        </p:txBody>
      </p:sp>
      <p:pic>
        <p:nvPicPr>
          <p:cNvPr id="10" name="Content Placeholder 9" descr="A picture containing text, scene, way, sidewalk&#10;&#10;Description automatically generated">
            <a:extLst>
              <a:ext uri="{FF2B5EF4-FFF2-40B4-BE49-F238E27FC236}">
                <a16:creationId xmlns:a16="http://schemas.microsoft.com/office/drawing/2014/main" id="{D81C8579-6476-4CAA-80FF-C700FE654BAA}"/>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98834" y="2945845"/>
            <a:ext cx="4287980" cy="3215985"/>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Content Placeholder 12" descr="A yellow fire hydrant on the sidewalk&#10;&#10;Description automatically generated with medium confidence">
            <a:extLst>
              <a:ext uri="{FF2B5EF4-FFF2-40B4-BE49-F238E27FC236}">
                <a16:creationId xmlns:a16="http://schemas.microsoft.com/office/drawing/2014/main" id="{38356DF1-B7BB-FE39-F08A-C68A18450A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0600" y="2341380"/>
            <a:ext cx="2960370" cy="2220278"/>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A picture containing text, outdoor, sky, tree&#10;&#10;Description automatically generated">
            <a:extLst>
              <a:ext uri="{FF2B5EF4-FFF2-40B4-BE49-F238E27FC236}">
                <a16:creationId xmlns:a16="http://schemas.microsoft.com/office/drawing/2014/main" id="{8AFA6614-43F4-BEB1-B6A9-2DF44EBDEA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3494" y="2397308"/>
            <a:ext cx="3093341" cy="206338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icture containing brick, graffiti, painted&#10;&#10;Description automatically generated">
            <a:extLst>
              <a:ext uri="{FF2B5EF4-FFF2-40B4-BE49-F238E27FC236}">
                <a16:creationId xmlns:a16="http://schemas.microsoft.com/office/drawing/2014/main" id="{AE6CB378-3002-B042-9673-EF5C36B934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4044503"/>
            <a:ext cx="3261390" cy="2175322"/>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A gold tree with leaves on a black background&#10;&#10;Description automatically generated">
            <a:extLst>
              <a:ext uri="{FF2B5EF4-FFF2-40B4-BE49-F238E27FC236}">
                <a16:creationId xmlns:a16="http://schemas.microsoft.com/office/drawing/2014/main" id="{F9900F04-387C-C03B-CF87-87F433BF85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281179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B2EB2E6E-15ED-5943-AFB3-F321A1C245A3}"/>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10FED7C-9F20-CA9C-13C6-52179CB53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6EC3892C-DC03-DD15-5FF4-604AC02666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6D633E95-774D-5292-BA6F-A53B5D9AB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846DF09-5F75-75C9-4512-FD7E9989F89C}"/>
              </a:ext>
            </a:extLst>
          </p:cNvPr>
          <p:cNvSpPr>
            <a:spLocks noGrp="1"/>
          </p:cNvSpPr>
          <p:nvPr>
            <p:ph type="title"/>
          </p:nvPr>
        </p:nvSpPr>
        <p:spPr>
          <a:xfrm>
            <a:off x="1115568" y="548640"/>
            <a:ext cx="10168128" cy="1179576"/>
          </a:xfrm>
        </p:spPr>
        <p:txBody>
          <a:bodyPr>
            <a:noAutofit/>
          </a:bodyPr>
          <a:lstStyle/>
          <a:p>
            <a:pPr algn="ctr"/>
            <a:r>
              <a:rPr lang="en-US" sz="4000" b="1" dirty="0">
                <a:solidFill>
                  <a:schemeClr val="bg1"/>
                </a:solidFill>
                <a:ea typeface="+mj-lt"/>
                <a:cs typeface="+mj-lt"/>
              </a:rPr>
              <a:t>Add Bike "Depots“ &amp; </a:t>
            </a:r>
            <a:br>
              <a:rPr lang="en-US" sz="4000" b="1" dirty="0">
                <a:solidFill>
                  <a:schemeClr val="bg1"/>
                </a:solidFill>
                <a:ea typeface="+mj-lt"/>
                <a:cs typeface="+mj-lt"/>
              </a:rPr>
            </a:br>
            <a:r>
              <a:rPr lang="en-US" sz="4000" b="1" dirty="0">
                <a:solidFill>
                  <a:schemeClr val="bg1"/>
                </a:solidFill>
                <a:ea typeface="+mj-lt"/>
                <a:cs typeface="+mj-lt"/>
              </a:rPr>
              <a:t>Side Street Connections</a:t>
            </a:r>
            <a:endParaRPr lang="en-US" sz="4000" dirty="0">
              <a:solidFill>
                <a:schemeClr val="bg1"/>
              </a:solidFill>
            </a:endParaRPr>
          </a:p>
        </p:txBody>
      </p:sp>
      <p:sp>
        <p:nvSpPr>
          <p:cNvPr id="25" name="Rectangle 24">
            <a:extLst>
              <a:ext uri="{FF2B5EF4-FFF2-40B4-BE49-F238E27FC236}">
                <a16:creationId xmlns:a16="http://schemas.microsoft.com/office/drawing/2014/main" id="{0D19A45F-98CE-61E6-B1CD-F878427E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BCDE51B-A7CC-48BC-B5E1-97047D951874}"/>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solidFill>
                  <a:schemeClr val="tx1">
                    <a:lumMod val="50000"/>
                    <a:lumOff val="50000"/>
                  </a:schemeClr>
                </a:solidFill>
              </a:rPr>
              <a:pPr>
                <a:spcAft>
                  <a:spcPts val="600"/>
                </a:spcAft>
              </a:pPr>
              <a:t>35</a:t>
            </a:fld>
            <a:endParaRPr lang="en-US">
              <a:solidFill>
                <a:schemeClr val="tx1">
                  <a:lumMod val="50000"/>
                  <a:lumOff val="50000"/>
                </a:schemeClr>
              </a:solidFill>
            </a:endParaRPr>
          </a:p>
        </p:txBody>
      </p:sp>
      <p:pic>
        <p:nvPicPr>
          <p:cNvPr id="12" name="Picture 11" descr="A gold tree with leaves on a black background&#10;&#10;Description automatically generated">
            <a:extLst>
              <a:ext uri="{FF2B5EF4-FFF2-40B4-BE49-F238E27FC236}">
                <a16:creationId xmlns:a16="http://schemas.microsoft.com/office/drawing/2014/main" id="{728FCFCD-3307-9B07-111E-322B2723F7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16" name="Picture 15" descr="A picture containing text, outdoor, tree, ground&#10;&#10;Description automatically generated">
            <a:extLst>
              <a:ext uri="{FF2B5EF4-FFF2-40B4-BE49-F238E27FC236}">
                <a16:creationId xmlns:a16="http://schemas.microsoft.com/office/drawing/2014/main" id="{147A85EF-1DCE-9C38-A206-10A4319B4599}"/>
              </a:ext>
            </a:extLst>
          </p:cNvPr>
          <p:cNvPicPr>
            <a:picLocks noChangeAspect="1"/>
          </p:cNvPicPr>
          <p:nvPr/>
        </p:nvPicPr>
        <p:blipFill>
          <a:blip r:embed="rId4"/>
          <a:stretch>
            <a:fillRect/>
          </a:stretch>
        </p:blipFill>
        <p:spPr>
          <a:xfrm>
            <a:off x="7419975" y="2571749"/>
            <a:ext cx="2381250" cy="3513666"/>
          </a:xfrm>
          <a:prstGeom prst="rect">
            <a:avLst/>
          </a:prstGeom>
        </p:spPr>
      </p:pic>
      <p:pic>
        <p:nvPicPr>
          <p:cNvPr id="3" name="Picture 2">
            <a:extLst>
              <a:ext uri="{FF2B5EF4-FFF2-40B4-BE49-F238E27FC236}">
                <a16:creationId xmlns:a16="http://schemas.microsoft.com/office/drawing/2014/main" id="{12B93319-E85A-93BD-65C0-1671AF2A0B39}"/>
              </a:ext>
            </a:extLst>
          </p:cNvPr>
          <p:cNvPicPr>
            <a:picLocks noChangeAspect="1"/>
          </p:cNvPicPr>
          <p:nvPr/>
        </p:nvPicPr>
        <p:blipFill>
          <a:blip r:embed="rId5"/>
          <a:stretch>
            <a:fillRect/>
          </a:stretch>
        </p:blipFill>
        <p:spPr>
          <a:xfrm>
            <a:off x="2582334" y="2571749"/>
            <a:ext cx="3513666" cy="3513666"/>
          </a:xfrm>
          <a:prstGeom prst="rect">
            <a:avLst/>
          </a:prstGeom>
        </p:spPr>
      </p:pic>
    </p:spTree>
    <p:extLst>
      <p:ext uri="{BB962C8B-B14F-4D97-AF65-F5344CB8AC3E}">
        <p14:creationId xmlns:p14="http://schemas.microsoft.com/office/powerpoint/2010/main" val="18815288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14C625B0-8798-6D4B-A544-66156694B3A2}"/>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1FC79CB-BB68-7BA3-8607-092E27080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E9028326-374D-0414-B21E-E02031189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BB8A4480-513D-DE4C-A6D3-94DDEE228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4122884-4B56-908F-9F17-99621705EEFC}"/>
              </a:ext>
            </a:extLst>
          </p:cNvPr>
          <p:cNvSpPr>
            <a:spLocks noGrp="1"/>
          </p:cNvSpPr>
          <p:nvPr>
            <p:ph type="title"/>
          </p:nvPr>
        </p:nvSpPr>
        <p:spPr>
          <a:xfrm>
            <a:off x="1115568" y="548640"/>
            <a:ext cx="10168128" cy="1179576"/>
          </a:xfrm>
        </p:spPr>
        <p:txBody>
          <a:bodyPr>
            <a:noAutofit/>
          </a:bodyPr>
          <a:lstStyle/>
          <a:p>
            <a:pPr algn="ctr"/>
            <a:r>
              <a:rPr lang="en-US" sz="4000" b="1" dirty="0">
                <a:solidFill>
                  <a:schemeClr val="bg1"/>
                </a:solidFill>
                <a:ea typeface="+mj-lt"/>
                <a:cs typeface="+mj-lt"/>
              </a:rPr>
              <a:t>Add Amenities Based on Feedback</a:t>
            </a:r>
            <a:endParaRPr lang="en-US" sz="4000" dirty="0">
              <a:solidFill>
                <a:schemeClr val="bg1"/>
              </a:solidFill>
            </a:endParaRPr>
          </a:p>
        </p:txBody>
      </p:sp>
      <p:sp>
        <p:nvSpPr>
          <p:cNvPr id="25" name="Rectangle 24">
            <a:extLst>
              <a:ext uri="{FF2B5EF4-FFF2-40B4-BE49-F238E27FC236}">
                <a16:creationId xmlns:a16="http://schemas.microsoft.com/office/drawing/2014/main" id="{4D116BA8-7A41-B6BB-0852-90D173902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21E9EE1-E734-7398-0358-833B8F6D2376}"/>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solidFill>
                  <a:schemeClr val="tx1">
                    <a:lumMod val="50000"/>
                    <a:lumOff val="50000"/>
                  </a:schemeClr>
                </a:solidFill>
              </a:rPr>
              <a:pPr>
                <a:spcAft>
                  <a:spcPts val="600"/>
                </a:spcAft>
              </a:pPr>
              <a:t>36</a:t>
            </a:fld>
            <a:endParaRPr lang="en-US">
              <a:solidFill>
                <a:schemeClr val="tx1">
                  <a:lumMod val="50000"/>
                  <a:lumOff val="50000"/>
                </a:schemeClr>
              </a:solidFill>
            </a:endParaRPr>
          </a:p>
        </p:txBody>
      </p:sp>
      <p:pic>
        <p:nvPicPr>
          <p:cNvPr id="11" name="Picture 10" descr="A picture containing platform, night, dark&#10;&#10;Description automatically generated">
            <a:extLst>
              <a:ext uri="{FF2B5EF4-FFF2-40B4-BE49-F238E27FC236}">
                <a16:creationId xmlns:a16="http://schemas.microsoft.com/office/drawing/2014/main" id="{4859CAD9-BC16-7519-56E4-404991CCF2A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167622" y="2421607"/>
            <a:ext cx="2457450" cy="3276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People sitting at tables outside a restaurant&#10;&#10;Description automatically generated with medium confidence">
            <a:extLst>
              <a:ext uri="{FF2B5EF4-FFF2-40B4-BE49-F238E27FC236}">
                <a16:creationId xmlns:a16="http://schemas.microsoft.com/office/drawing/2014/main" id="{BD301ABF-42A9-4527-CB1F-8ABDD9A3B8E4}"/>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339783" y="4148911"/>
            <a:ext cx="3085198" cy="2168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19C79937-0826-D1FA-FF6A-0616677BEA0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612164" y="2526976"/>
            <a:ext cx="3943294" cy="28092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descr="A picture containing tree, outdoor, sky, flower&#10;&#10;Description automatically generated">
            <a:extLst>
              <a:ext uri="{FF2B5EF4-FFF2-40B4-BE49-F238E27FC236}">
                <a16:creationId xmlns:a16="http://schemas.microsoft.com/office/drawing/2014/main" id="{C0E02B75-352C-A71A-A803-83E5C5253019}"/>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498834" y="4059907"/>
            <a:ext cx="3073931" cy="22964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25" descr="A gold tree with leaves on a black background&#10;&#10;Description automatically generated">
            <a:extLst>
              <a:ext uri="{FF2B5EF4-FFF2-40B4-BE49-F238E27FC236}">
                <a16:creationId xmlns:a16="http://schemas.microsoft.com/office/drawing/2014/main" id="{50BCC0DF-DA2A-5E39-FDF7-18DE0CE3A97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1964493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CDD57-B934-CB30-4971-F658A213F31F}"/>
              </a:ext>
            </a:extLst>
          </p:cNvPr>
          <p:cNvSpPr>
            <a:spLocks noGrp="1"/>
          </p:cNvSpPr>
          <p:nvPr>
            <p:ph type="title"/>
          </p:nvPr>
        </p:nvSpPr>
        <p:spPr>
          <a:xfrm>
            <a:off x="210642" y="360161"/>
            <a:ext cx="11751507" cy="503440"/>
          </a:xfrm>
        </p:spPr>
        <p:txBody>
          <a:bodyPr vert="horz" lIns="91440" tIns="45720" rIns="91440" bIns="45720" rtlCol="0" anchor="t">
            <a:noAutofit/>
          </a:bodyPr>
          <a:lstStyle/>
          <a:p>
            <a:pPr algn="r"/>
            <a:r>
              <a:rPr lang="en-US" sz="3200" dirty="0">
                <a:solidFill>
                  <a:schemeClr val="bg1"/>
                </a:solidFill>
              </a:rPr>
              <a:t>Downtown Amenities Informed by Public Feedback</a:t>
            </a:r>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4" name="Picture 3">
            <a:extLst>
              <a:ext uri="{FF2B5EF4-FFF2-40B4-BE49-F238E27FC236}">
                <a16:creationId xmlns:a16="http://schemas.microsoft.com/office/drawing/2014/main" id="{9A6DF58D-A5B5-8EAC-2292-27AA82CDAF1E}"/>
              </a:ext>
            </a:extLst>
          </p:cNvPr>
          <p:cNvPicPr>
            <a:picLocks noChangeAspect="1"/>
          </p:cNvPicPr>
          <p:nvPr/>
        </p:nvPicPr>
        <p:blipFill>
          <a:blip r:embed="rId4"/>
          <a:stretch>
            <a:fillRect/>
          </a:stretch>
        </p:blipFill>
        <p:spPr>
          <a:xfrm>
            <a:off x="8774240" y="1371183"/>
            <a:ext cx="3187909" cy="2365948"/>
          </a:xfrm>
          <a:prstGeom prst="rect">
            <a:avLst/>
          </a:prstGeom>
        </p:spPr>
      </p:pic>
      <p:graphicFrame>
        <p:nvGraphicFramePr>
          <p:cNvPr id="6" name="Chart 5">
            <a:extLst>
              <a:ext uri="{FF2B5EF4-FFF2-40B4-BE49-F238E27FC236}">
                <a16:creationId xmlns:a16="http://schemas.microsoft.com/office/drawing/2014/main" id="{6F507D22-96C6-7D2F-79BF-C5088214E406}"/>
              </a:ext>
            </a:extLst>
          </p:cNvPr>
          <p:cNvGraphicFramePr>
            <a:graphicFrameLocks/>
          </p:cNvGraphicFramePr>
          <p:nvPr>
            <p:extLst>
              <p:ext uri="{D42A27DB-BD31-4B8C-83A1-F6EECF244321}">
                <p14:modId xmlns:p14="http://schemas.microsoft.com/office/powerpoint/2010/main" val="1065775310"/>
              </p:ext>
            </p:extLst>
          </p:nvPr>
        </p:nvGraphicFramePr>
        <p:xfrm>
          <a:off x="170045" y="1371183"/>
          <a:ext cx="8391369" cy="5146155"/>
        </p:xfrm>
        <a:graphic>
          <a:graphicData uri="http://schemas.openxmlformats.org/drawingml/2006/chart">
            <c:chart xmlns:c="http://schemas.openxmlformats.org/drawingml/2006/chart" xmlns:r="http://schemas.openxmlformats.org/officeDocument/2006/relationships" r:id="rId5"/>
          </a:graphicData>
        </a:graphic>
      </p:graphicFrame>
      <p:pic>
        <p:nvPicPr>
          <p:cNvPr id="15" name="Picture 14" descr="A group of people sitting in a room with a person standing in front of a screen&#10;&#10;Description automatically generated with low confidence">
            <a:extLst>
              <a:ext uri="{FF2B5EF4-FFF2-40B4-BE49-F238E27FC236}">
                <a16:creationId xmlns:a16="http://schemas.microsoft.com/office/drawing/2014/main" id="{EBC4ACF3-9C6C-1F28-AF01-8205710BBEE8}"/>
              </a:ext>
            </a:extLst>
          </p:cNvPr>
          <p:cNvPicPr>
            <a:picLocks noChangeAspect="1"/>
          </p:cNvPicPr>
          <p:nvPr/>
        </p:nvPicPr>
        <p:blipFill>
          <a:blip r:embed="rId6" cstate="print">
            <a:extLst>
              <a:ext uri="{28A0092B-C50C-407E-A947-70E740481C1C}">
                <a14:useLocalDpi xmlns:a14="http://schemas.microsoft.com/office/drawing/2010/main" val="0"/>
              </a:ext>
            </a:extLst>
          </a:blip>
          <a:srcRect t="12006"/>
          <a:stretch/>
        </p:blipFill>
        <p:spPr>
          <a:xfrm>
            <a:off x="8770424" y="3935176"/>
            <a:ext cx="3191725" cy="2106403"/>
          </a:xfrm>
          <a:prstGeom prst="rect">
            <a:avLst/>
          </a:prstGeom>
        </p:spPr>
      </p:pic>
    </p:spTree>
    <p:extLst>
      <p:ext uri="{BB962C8B-B14F-4D97-AF65-F5344CB8AC3E}">
        <p14:creationId xmlns:p14="http://schemas.microsoft.com/office/powerpoint/2010/main" val="3658412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a:extLst>
            <a:ext uri="{FF2B5EF4-FFF2-40B4-BE49-F238E27FC236}">
              <a16:creationId xmlns:a16="http://schemas.microsoft.com/office/drawing/2014/main" id="{76AE41B6-D248-BB28-263C-DE474E06084D}"/>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2E1E8D8-DE19-A9A1-B31F-2A119CD7E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A0C19B40-7816-E2F3-05AF-1CAA799F6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C3C04F66-D723-97BA-F0BE-063DA4537D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978E8A-9896-38EC-345E-538D463E1AE8}"/>
              </a:ext>
            </a:extLst>
          </p:cNvPr>
          <p:cNvSpPr>
            <a:spLocks noGrp="1"/>
          </p:cNvSpPr>
          <p:nvPr>
            <p:ph type="title"/>
          </p:nvPr>
        </p:nvSpPr>
        <p:spPr>
          <a:xfrm>
            <a:off x="1115568" y="548640"/>
            <a:ext cx="10168128" cy="1179576"/>
          </a:xfrm>
        </p:spPr>
        <p:txBody>
          <a:bodyPr>
            <a:noAutofit/>
          </a:bodyPr>
          <a:lstStyle/>
          <a:p>
            <a:pPr algn="ctr"/>
            <a:r>
              <a:rPr lang="en-US" sz="4000" b="1" dirty="0">
                <a:solidFill>
                  <a:schemeClr val="bg1"/>
                </a:solidFill>
                <a:ea typeface="+mj-lt"/>
                <a:cs typeface="+mj-lt"/>
              </a:rPr>
              <a:t>Safer Crosswalk Placements</a:t>
            </a:r>
            <a:endParaRPr lang="en-US" sz="4000" dirty="0">
              <a:solidFill>
                <a:schemeClr val="bg1"/>
              </a:solidFill>
            </a:endParaRPr>
          </a:p>
        </p:txBody>
      </p:sp>
      <p:sp>
        <p:nvSpPr>
          <p:cNvPr id="25" name="Rectangle 24">
            <a:extLst>
              <a:ext uri="{FF2B5EF4-FFF2-40B4-BE49-F238E27FC236}">
                <a16:creationId xmlns:a16="http://schemas.microsoft.com/office/drawing/2014/main" id="{35F15797-02AC-D007-41CE-EF32D7750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82A1C0A5-2EBC-3B6A-ABAA-FADE79D2D79B}"/>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solidFill>
                  <a:schemeClr val="tx1">
                    <a:lumMod val="50000"/>
                    <a:lumOff val="50000"/>
                  </a:schemeClr>
                </a:solidFill>
              </a:rPr>
              <a:pPr>
                <a:spcAft>
                  <a:spcPts val="600"/>
                </a:spcAft>
              </a:pPr>
              <a:t>38</a:t>
            </a:fld>
            <a:endParaRPr lang="en-US">
              <a:solidFill>
                <a:schemeClr val="tx1">
                  <a:lumMod val="50000"/>
                  <a:lumOff val="50000"/>
                </a:schemeClr>
              </a:solidFill>
            </a:endParaRPr>
          </a:p>
        </p:txBody>
      </p:sp>
      <p:pic>
        <p:nvPicPr>
          <p:cNvPr id="13" name="Picture 12" descr="A gold tree with leaves on a black background&#10;&#10;Description automatically generated">
            <a:extLst>
              <a:ext uri="{FF2B5EF4-FFF2-40B4-BE49-F238E27FC236}">
                <a16:creationId xmlns:a16="http://schemas.microsoft.com/office/drawing/2014/main" id="{3D9BAF91-763F-9FF6-2F68-EBB4D9156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11" name="Picture 10" descr="A crosswalk in a crosswalk&#10;&#10;Description automatically generated with low confidence">
            <a:extLst>
              <a:ext uri="{FF2B5EF4-FFF2-40B4-BE49-F238E27FC236}">
                <a16:creationId xmlns:a16="http://schemas.microsoft.com/office/drawing/2014/main" id="{265CB788-78AA-DA03-7287-634C668056C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657600" y="2567446"/>
            <a:ext cx="4876800" cy="3246120"/>
          </a:xfrm>
          <a:prstGeom prst="rect">
            <a:avLst/>
          </a:prstGeom>
        </p:spPr>
      </p:pic>
    </p:spTree>
    <p:extLst>
      <p:ext uri="{BB962C8B-B14F-4D97-AF65-F5344CB8AC3E}">
        <p14:creationId xmlns:p14="http://schemas.microsoft.com/office/powerpoint/2010/main" val="1232629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77D4-0B26-C634-EE58-0EFB01929A7A}"/>
              </a:ext>
            </a:extLst>
          </p:cNvPr>
          <p:cNvSpPr>
            <a:spLocks noGrp="1"/>
          </p:cNvSpPr>
          <p:nvPr>
            <p:ph type="title"/>
          </p:nvPr>
        </p:nvSpPr>
        <p:spPr>
          <a:xfrm>
            <a:off x="5334001" y="878681"/>
            <a:ext cx="6460064" cy="1142470"/>
          </a:xfrm>
          <a:noFill/>
        </p:spPr>
        <p:txBody>
          <a:bodyPr vert="horz" lIns="91440" tIns="45720" rIns="91440" bIns="45720" rtlCol="0" anchor="b">
            <a:noAutofit/>
          </a:bodyPr>
          <a:lstStyle/>
          <a:p>
            <a:r>
              <a:rPr lang="en-US" sz="5000" dirty="0">
                <a:solidFill>
                  <a:schemeClr val="bg1"/>
                </a:solidFill>
              </a:rPr>
              <a:t>Funding Progress</a:t>
            </a:r>
          </a:p>
        </p:txBody>
      </p:sp>
      <p:sp>
        <p:nvSpPr>
          <p:cNvPr id="4" name="Slide Number Placeholder 3">
            <a:extLst>
              <a:ext uri="{FF2B5EF4-FFF2-40B4-BE49-F238E27FC236}">
                <a16:creationId xmlns:a16="http://schemas.microsoft.com/office/drawing/2014/main" id="{5EFADFC4-E4A4-7D01-3461-051FC2ED52D4}"/>
              </a:ext>
            </a:extLst>
          </p:cNvPr>
          <p:cNvSpPr>
            <a:spLocks noGrp="1"/>
          </p:cNvSpPr>
          <p:nvPr>
            <p:ph type="sldNum" sz="quarter" idx="12"/>
          </p:nvPr>
        </p:nvSpPr>
        <p:spPr>
          <a:xfrm>
            <a:off x="10186908" y="6356350"/>
            <a:ext cx="1166892" cy="365125"/>
          </a:xfrm>
        </p:spPr>
        <p:txBody>
          <a:bodyPr vert="horz" lIns="91440" tIns="45720" rIns="91440" bIns="45720" rtlCol="0" anchor="ctr">
            <a:normAutofit/>
          </a:bodyPr>
          <a:lstStyle/>
          <a:p>
            <a:pPr>
              <a:spcAft>
                <a:spcPts val="600"/>
              </a:spcAft>
              <a:defRPr/>
            </a:pPr>
            <a:fld id="{330EA680-D336-4FF7-8B7A-9848BB0A1C32}" type="slidenum">
              <a:rPr lang="en-US">
                <a:solidFill>
                  <a:prstClr val="black">
                    <a:tint val="75000"/>
                  </a:prstClr>
                </a:solidFill>
                <a:latin typeface="Calibri" panose="020F0502020204030204"/>
              </a:rPr>
              <a:pPr>
                <a:spcAft>
                  <a:spcPts val="600"/>
                </a:spcAft>
                <a:defRPr/>
              </a:pPr>
              <a:t>39</a:t>
            </a:fld>
            <a:endParaRPr lang="en-US">
              <a:solidFill>
                <a:prstClr val="black">
                  <a:tint val="75000"/>
                </a:prstClr>
              </a:solidFill>
              <a:latin typeface="Calibri" panose="020F0502020204030204"/>
            </a:endParaRPr>
          </a:p>
        </p:txBody>
      </p:sp>
      <p:pic>
        <p:nvPicPr>
          <p:cNvPr id="7" name="Picture 6" descr="A person standing next to a wall with graffiti&#10;&#10;Description automatically generated with low confidence">
            <a:extLst>
              <a:ext uri="{FF2B5EF4-FFF2-40B4-BE49-F238E27FC236}">
                <a16:creationId xmlns:a16="http://schemas.microsoft.com/office/drawing/2014/main" id="{EB479725-E900-D637-4F53-51D44F8ED868}"/>
              </a:ext>
            </a:extLst>
          </p:cNvPr>
          <p:cNvPicPr>
            <a:picLocks noChangeAspect="1"/>
          </p:cNvPicPr>
          <p:nvPr/>
        </p:nvPicPr>
        <p:blipFill>
          <a:blip r:embed="rId3">
            <a:extLst>
              <a:ext uri="{28A0092B-C50C-407E-A947-70E740481C1C}">
                <a14:useLocalDpi xmlns:a14="http://schemas.microsoft.com/office/drawing/2010/main" val="0"/>
              </a:ext>
            </a:extLst>
          </a:blip>
          <a:srcRect l="28524" r="18943"/>
          <a:stretch/>
        </p:blipFill>
        <p:spPr>
          <a:xfrm>
            <a:off x="-201083" y="0"/>
            <a:ext cx="5056392" cy="6858000"/>
          </a:xfrm>
          <a:prstGeom prst="rect">
            <a:avLst/>
          </a:prstGeom>
        </p:spPr>
      </p:pic>
      <p:pic>
        <p:nvPicPr>
          <p:cNvPr id="3" name="Picture 2" descr="A gold tree with leaves on a black background&#10;&#10;Description automatically generated">
            <a:extLst>
              <a:ext uri="{FF2B5EF4-FFF2-40B4-BE49-F238E27FC236}">
                <a16:creationId xmlns:a16="http://schemas.microsoft.com/office/drawing/2014/main" id="{6E021236-0C5C-618F-1E39-9919E5E10D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5" name="TextBox 4">
            <a:extLst>
              <a:ext uri="{FF2B5EF4-FFF2-40B4-BE49-F238E27FC236}">
                <a16:creationId xmlns:a16="http://schemas.microsoft.com/office/drawing/2014/main" id="{3257FAE9-2066-9269-F9C6-F803283295B8}"/>
              </a:ext>
            </a:extLst>
          </p:cNvPr>
          <p:cNvSpPr txBox="1"/>
          <p:nvPr/>
        </p:nvSpPr>
        <p:spPr>
          <a:xfrm>
            <a:off x="5456100" y="3206980"/>
            <a:ext cx="6215865" cy="1629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6450"/>
              </a:lnSpc>
            </a:pPr>
            <a:r>
              <a:rPr lang="en-US" sz="2700" b="1" dirty="0">
                <a:solidFill>
                  <a:srgbClr val="FFFFFF"/>
                </a:solidFill>
                <a:cs typeface="Segoe UI"/>
              </a:rPr>
              <a:t>Secured Funding: $8.35M in grants </a:t>
            </a:r>
            <a:r>
              <a:rPr lang="en-US" sz="2700" dirty="0">
                <a:cs typeface="Segoe UI"/>
              </a:rPr>
              <a:t>​</a:t>
            </a:r>
          </a:p>
          <a:p>
            <a:pPr algn="ctr">
              <a:lnSpc>
                <a:spcPts val="6450"/>
              </a:lnSpc>
            </a:pPr>
            <a:r>
              <a:rPr lang="en-US" sz="2700" b="1" dirty="0">
                <a:solidFill>
                  <a:srgbClr val="FFFFFF"/>
                </a:solidFill>
                <a:cs typeface="Segoe UI"/>
              </a:rPr>
              <a:t>Total Project Estimate: $20M</a:t>
            </a:r>
            <a:r>
              <a:rPr lang="en-US" sz="2700" dirty="0">
                <a:cs typeface="Segoe UI"/>
              </a:rPr>
              <a:t>​</a:t>
            </a:r>
          </a:p>
        </p:txBody>
      </p:sp>
    </p:spTree>
    <p:extLst>
      <p:ext uri="{BB962C8B-B14F-4D97-AF65-F5344CB8AC3E}">
        <p14:creationId xmlns:p14="http://schemas.microsoft.com/office/powerpoint/2010/main" val="641089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96F5091-1F24-7D02-4779-562272E6DE95}"/>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4320B8EA-8704-6D1A-20F4-EDB89CE11DB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5B7F36C6-BA60-834D-83C0-445E27F842D1}"/>
              </a:ext>
            </a:extLst>
          </p:cNvPr>
          <p:cNvSpPr/>
          <p:nvPr/>
        </p:nvSpPr>
        <p:spPr>
          <a:xfrm>
            <a:off x="14378"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A07E596B-4B4E-BBA4-95CD-2F70EE23F00A}"/>
              </a:ext>
            </a:extLst>
          </p:cNvPr>
          <p:cNvSpPr>
            <a:spLocks noGrp="1"/>
          </p:cNvSpPr>
          <p:nvPr>
            <p:ph type="sldNum" sz="quarter" idx="12"/>
          </p:nvPr>
        </p:nvSpPr>
        <p:spPr/>
        <p:txBody>
          <a:bodyPr/>
          <a:lstStyle/>
          <a:p>
            <a:fld id="{70F4D56A-BF20-4F95-A93C-9AFD8FFF51DA}" type="slidenum">
              <a:rPr lang="en-US" smtClean="0"/>
              <a:pPr/>
              <a:t>4</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D998E09E-991E-DA5C-7F7D-8805D5E234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3" name="TextBox 2">
            <a:extLst>
              <a:ext uri="{FF2B5EF4-FFF2-40B4-BE49-F238E27FC236}">
                <a16:creationId xmlns:a16="http://schemas.microsoft.com/office/drawing/2014/main" id="{2B8BB13A-5CD4-0AD7-7316-032265AFE00F}"/>
              </a:ext>
            </a:extLst>
          </p:cNvPr>
          <p:cNvSpPr txBox="1"/>
          <p:nvPr/>
        </p:nvSpPr>
        <p:spPr>
          <a:xfrm>
            <a:off x="526156" y="182563"/>
            <a:ext cx="10919012" cy="646331"/>
          </a:xfrm>
          <a:prstGeom prst="rect">
            <a:avLst/>
          </a:prstGeom>
          <a:noFill/>
        </p:spPr>
        <p:txBody>
          <a:bodyPr wrap="square" rtlCol="0">
            <a:spAutoFit/>
          </a:bodyPr>
          <a:lstStyle/>
          <a:p>
            <a:pPr algn="ctr"/>
            <a:r>
              <a:rPr lang="en-US" sz="3600" dirty="0">
                <a:solidFill>
                  <a:schemeClr val="bg1"/>
                </a:solidFill>
              </a:rPr>
              <a:t>Financial Benefits to Manchester </a:t>
            </a:r>
          </a:p>
        </p:txBody>
      </p:sp>
      <p:sp>
        <p:nvSpPr>
          <p:cNvPr id="6" name="TextBox 5">
            <a:extLst>
              <a:ext uri="{FF2B5EF4-FFF2-40B4-BE49-F238E27FC236}">
                <a16:creationId xmlns:a16="http://schemas.microsoft.com/office/drawing/2014/main" id="{D357751C-0407-6B0C-279F-8D7195EEB2D8}"/>
              </a:ext>
            </a:extLst>
          </p:cNvPr>
          <p:cNvSpPr txBox="1"/>
          <p:nvPr/>
        </p:nvSpPr>
        <p:spPr>
          <a:xfrm>
            <a:off x="746832" y="828894"/>
            <a:ext cx="8718973" cy="6001643"/>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rPr>
              <a:t>Public investments required regardless of design, a liability of at least $10 million </a:t>
            </a:r>
          </a:p>
          <a:p>
            <a:pPr marL="800100" lvl="1"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Town successfully granted $8.35 million in funding for the project precisely because it includes proven safety and economic development measures.</a:t>
            </a:r>
          </a:p>
          <a:p>
            <a:pPr marL="800100" lvl="1" indent="-342900">
              <a:buFont typeface="Arial" panose="020B0604020202020204" pitchFamily="34" charset="0"/>
              <a:buChar char="•"/>
            </a:pPr>
            <a:r>
              <a:rPr lang="en-US" sz="2400" dirty="0">
                <a:solidFill>
                  <a:schemeClr val="bg1"/>
                </a:solidFill>
              </a:rPr>
              <a:t>objective measures of success of road diets, bike lanes, and </a:t>
            </a:r>
            <a:r>
              <a:rPr lang="en-US" sz="2400" dirty="0" err="1">
                <a:solidFill>
                  <a:schemeClr val="bg1"/>
                </a:solidFill>
              </a:rPr>
              <a:t>roudabouts</a:t>
            </a:r>
            <a:r>
              <a:rPr lang="en-US" sz="2400" dirty="0">
                <a:solidFill>
                  <a:schemeClr val="bg1"/>
                </a:solidFill>
              </a:rPr>
              <a:t> for and economic benefits </a:t>
            </a:r>
          </a:p>
          <a:p>
            <a:pPr marL="1257300" lvl="2"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The state and federal agencies are only going to fund projects that have these components. </a:t>
            </a:r>
          </a:p>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If we change the plan tor remove the main components- road diet, bike lane, and bike lanes- we will </a:t>
            </a:r>
            <a:r>
              <a:rPr lang="en-US" sz="2400" dirty="0">
                <a:solidFill>
                  <a:srgbClr val="FFFF00"/>
                </a:solidFill>
              </a:rPr>
              <a:t>lose the current funding and essentially eliminate any chance of other grants</a:t>
            </a:r>
            <a:r>
              <a:rPr lang="en-US" sz="2400" dirty="0">
                <a:solidFill>
                  <a:schemeClr val="bg1"/>
                </a:solidFill>
              </a:rPr>
              <a:t>.</a:t>
            </a:r>
          </a:p>
          <a:p>
            <a:pPr marL="800100" lvl="1" indent="-342900">
              <a:buFont typeface="Arial" panose="020B0604020202020204" pitchFamily="34" charset="0"/>
              <a:buChar char="•"/>
            </a:pPr>
            <a:r>
              <a:rPr lang="en-US" sz="2400" dirty="0">
                <a:solidFill>
                  <a:schemeClr val="bg1"/>
                </a:solidFill>
              </a:rPr>
              <a:t>Also risk CIF grant for library ($11 million total)</a:t>
            </a:r>
          </a:p>
        </p:txBody>
      </p:sp>
    </p:spTree>
    <p:extLst>
      <p:ext uri="{BB962C8B-B14F-4D97-AF65-F5344CB8AC3E}">
        <p14:creationId xmlns:p14="http://schemas.microsoft.com/office/powerpoint/2010/main" val="759802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E46B94-BF94-E266-D108-0D1CAEAAFB66}"/>
              </a:ext>
            </a:extLst>
          </p:cNvPr>
          <p:cNvSpPr>
            <a:spLocks noGrp="1"/>
          </p:cNvSpPr>
          <p:nvPr>
            <p:ph type="title"/>
          </p:nvPr>
        </p:nvSpPr>
        <p:spPr>
          <a:xfrm>
            <a:off x="400050" y="557189"/>
            <a:ext cx="4103370" cy="5567891"/>
          </a:xfrm>
        </p:spPr>
        <p:txBody>
          <a:bodyPr>
            <a:normAutofit/>
          </a:bodyPr>
          <a:lstStyle/>
          <a:p>
            <a:r>
              <a:rPr lang="en-US" sz="4000" dirty="0">
                <a:solidFill>
                  <a:schemeClr val="bg1"/>
                </a:solidFill>
              </a:rPr>
              <a:t>Future Grant Opportunities</a:t>
            </a:r>
          </a:p>
        </p:txBody>
      </p:sp>
      <p:sp>
        <p:nvSpPr>
          <p:cNvPr id="4" name="Slide Number Placeholder 3">
            <a:extLst>
              <a:ext uri="{FF2B5EF4-FFF2-40B4-BE49-F238E27FC236}">
                <a16:creationId xmlns:a16="http://schemas.microsoft.com/office/drawing/2014/main" id="{C75359BD-1AE8-CF2D-C097-AB765DB94617}"/>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pPr>
                <a:spcAft>
                  <a:spcPts val="600"/>
                </a:spcAft>
              </a:pPr>
              <a:t>40</a:t>
            </a:fld>
            <a:endParaRPr lang="en-US"/>
          </a:p>
        </p:txBody>
      </p:sp>
      <p:graphicFrame>
        <p:nvGraphicFramePr>
          <p:cNvPr id="6" name="Content Placeholder 2">
            <a:extLst>
              <a:ext uri="{FF2B5EF4-FFF2-40B4-BE49-F238E27FC236}">
                <a16:creationId xmlns:a16="http://schemas.microsoft.com/office/drawing/2014/main" id="{4D986CD7-489F-91C9-9312-D93D94EA96E4}"/>
              </a:ext>
            </a:extLst>
          </p:cNvPr>
          <p:cNvGraphicFramePr>
            <a:graphicFrameLocks noGrp="1"/>
          </p:cNvGraphicFramePr>
          <p:nvPr>
            <p:ph idx="1"/>
            <p:extLst>
              <p:ext uri="{D42A27DB-BD31-4B8C-83A1-F6EECF244321}">
                <p14:modId xmlns:p14="http://schemas.microsoft.com/office/powerpoint/2010/main" val="1107116539"/>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gold tree with leaves on a black background&#10;&#10;Description automatically generated">
            <a:extLst>
              <a:ext uri="{FF2B5EF4-FFF2-40B4-BE49-F238E27FC236}">
                <a16:creationId xmlns:a16="http://schemas.microsoft.com/office/drawing/2014/main" id="{120B1092-95F5-43AF-1556-632751855E3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Tree>
    <p:extLst>
      <p:ext uri="{BB962C8B-B14F-4D97-AF65-F5344CB8AC3E}">
        <p14:creationId xmlns:p14="http://schemas.microsoft.com/office/powerpoint/2010/main" val="1871633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A0325-DEA8-C9F7-F9EB-2D0632D518F4}"/>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D721224-06BF-E1D1-376A-DEADBB4D11B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281" t="9312" r="3343" b="9312"/>
          <a:stretch/>
        </p:blipFill>
        <p:spPr>
          <a:xfrm>
            <a:off x="0" y="0"/>
            <a:ext cx="12192000" cy="6858000"/>
          </a:xfrm>
        </p:spPr>
      </p:pic>
      <p:sp>
        <p:nvSpPr>
          <p:cNvPr id="5" name="Rectangle 4">
            <a:extLst>
              <a:ext uri="{FF2B5EF4-FFF2-40B4-BE49-F238E27FC236}">
                <a16:creationId xmlns:a16="http://schemas.microsoft.com/office/drawing/2014/main" id="{B2848572-F7CE-DD93-7D17-37402CDC888E}"/>
              </a:ext>
            </a:extLst>
          </p:cNvPr>
          <p:cNvSpPr/>
          <p:nvPr/>
        </p:nvSpPr>
        <p:spPr>
          <a:xfrm>
            <a:off x="14378" y="0"/>
            <a:ext cx="12177622" cy="6858000"/>
          </a:xfrm>
          <a:prstGeom prst="rect">
            <a:avLst/>
          </a:prstGeom>
          <a:solidFill>
            <a:srgbClr val="000000">
              <a:alpha val="70000"/>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DD53B22C-0C86-69F2-B3C6-C8883FCC73DC}"/>
              </a:ext>
            </a:extLst>
          </p:cNvPr>
          <p:cNvSpPr>
            <a:spLocks noGrp="1"/>
          </p:cNvSpPr>
          <p:nvPr>
            <p:ph type="sldNum" sz="quarter" idx="12"/>
          </p:nvPr>
        </p:nvSpPr>
        <p:spPr/>
        <p:txBody>
          <a:bodyPr/>
          <a:lstStyle/>
          <a:p>
            <a:fld id="{70F4D56A-BF20-4F95-A93C-9AFD8FFF51DA}" type="slidenum">
              <a:rPr lang="en-US" smtClean="0"/>
              <a:pPr/>
              <a:t>41</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AD33B662-410A-46D6-EEDF-65C8D25CD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2" name="Title 1">
            <a:extLst>
              <a:ext uri="{FF2B5EF4-FFF2-40B4-BE49-F238E27FC236}">
                <a16:creationId xmlns:a16="http://schemas.microsoft.com/office/drawing/2014/main" id="{9BC463C5-DC49-7569-B6AC-250D4B988C0D}"/>
              </a:ext>
            </a:extLst>
          </p:cNvPr>
          <p:cNvSpPr>
            <a:spLocks noGrp="1"/>
          </p:cNvSpPr>
          <p:nvPr>
            <p:ph type="title"/>
          </p:nvPr>
        </p:nvSpPr>
        <p:spPr>
          <a:xfrm>
            <a:off x="1005840" y="365125"/>
            <a:ext cx="10347960" cy="1325563"/>
          </a:xfrm>
        </p:spPr>
        <p:txBody>
          <a:bodyPr>
            <a:normAutofit/>
          </a:bodyPr>
          <a:lstStyle/>
          <a:p>
            <a:r>
              <a:rPr lang="en-US" sz="5000" dirty="0">
                <a:solidFill>
                  <a:schemeClr val="bg1"/>
                </a:solidFill>
              </a:rPr>
              <a:t>What’s Next?</a:t>
            </a:r>
          </a:p>
        </p:txBody>
      </p:sp>
      <p:sp>
        <p:nvSpPr>
          <p:cNvPr id="3" name="Title 1">
            <a:extLst>
              <a:ext uri="{FF2B5EF4-FFF2-40B4-BE49-F238E27FC236}">
                <a16:creationId xmlns:a16="http://schemas.microsoft.com/office/drawing/2014/main" id="{00AEBE4B-2EB9-051D-5B6C-C50D8EE31C43}"/>
              </a:ext>
            </a:extLst>
          </p:cNvPr>
          <p:cNvSpPr txBox="1">
            <a:spLocks/>
          </p:cNvSpPr>
          <p:nvPr/>
        </p:nvSpPr>
        <p:spPr>
          <a:xfrm>
            <a:off x="1143000" y="2055813"/>
            <a:ext cx="10217989" cy="29597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marR="0" lvl="0" indent="-457200" defTabSz="914400" rtl="0" eaLnBrk="1" fontAlgn="auto" latinLnBrk="0" hangingPunct="1">
              <a:lnSpc>
                <a:spcPct val="200000"/>
              </a:lnSpc>
              <a:spcBef>
                <a:spcPts val="0"/>
              </a:spcBef>
              <a:spcAft>
                <a:spcPts val="600"/>
              </a:spcAft>
              <a:buClrTx/>
              <a:buSzTx/>
              <a:buFont typeface="Arial" panose="020B0604020202020204" pitchFamily="34" charset="0"/>
              <a:buChar char="•"/>
              <a:tabLst/>
              <a:defRPr/>
            </a:pPr>
            <a:r>
              <a:rPr lang="en-US" sz="3000" b="1" dirty="0">
                <a:solidFill>
                  <a:schemeClr val="bg1"/>
                </a:solidFill>
                <a:latin typeface="+mn-lt"/>
              </a:rPr>
              <a:t>Pursue active grants to close the funding gap. </a:t>
            </a:r>
          </a:p>
          <a:p>
            <a:pPr marL="457200" marR="0" lvl="0" indent="-457200" defTabSz="914400" rtl="0" eaLnBrk="1" fontAlgn="auto" latinLnBrk="0" hangingPunct="1">
              <a:lnSpc>
                <a:spcPct val="200000"/>
              </a:lnSpc>
              <a:spcBef>
                <a:spcPts val="0"/>
              </a:spcBef>
              <a:spcAft>
                <a:spcPts val="600"/>
              </a:spcAft>
              <a:buClrTx/>
              <a:buSzTx/>
              <a:buFont typeface="Arial" panose="020B0604020202020204" pitchFamily="34" charset="0"/>
              <a:buChar char="•"/>
              <a:tabLst/>
              <a:defRPr/>
            </a:pPr>
            <a:r>
              <a:rPr lang="en-US" sz="3000" b="1" dirty="0">
                <a:solidFill>
                  <a:schemeClr val="bg1"/>
                </a:solidFill>
                <a:latin typeface="+mn-lt"/>
              </a:rPr>
              <a:t>Advance preliminary designs to final stages. </a:t>
            </a:r>
          </a:p>
        </p:txBody>
      </p:sp>
    </p:spTree>
    <p:extLst>
      <p:ext uri="{BB962C8B-B14F-4D97-AF65-F5344CB8AC3E}">
        <p14:creationId xmlns:p14="http://schemas.microsoft.com/office/powerpoint/2010/main" val="6556513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8281E-0E6D-D2E5-16CE-3B7EC7872F81}"/>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14FC3E9E-911A-FEE3-BD7E-9AB2FF36246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0880283E-D1AD-A956-4BF7-69E0ECE39410}"/>
              </a:ext>
            </a:extLst>
          </p:cNvPr>
          <p:cNvSpPr/>
          <p:nvPr/>
        </p:nvSpPr>
        <p:spPr>
          <a:xfrm>
            <a:off x="14378" y="0"/>
            <a:ext cx="12177622" cy="6858000"/>
          </a:xfrm>
          <a:prstGeom prst="rect">
            <a:avLst/>
          </a:prstGeom>
          <a:solidFill>
            <a:srgbClr val="000000">
              <a:alpha val="70000"/>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AAC71B6A-A945-31D5-BD99-4D3621113BF0}"/>
              </a:ext>
            </a:extLst>
          </p:cNvPr>
          <p:cNvSpPr>
            <a:spLocks noGrp="1"/>
          </p:cNvSpPr>
          <p:nvPr>
            <p:ph type="sldNum" sz="quarter" idx="12"/>
          </p:nvPr>
        </p:nvSpPr>
        <p:spPr/>
        <p:txBody>
          <a:bodyPr/>
          <a:lstStyle/>
          <a:p>
            <a:fld id="{70F4D56A-BF20-4F95-A93C-9AFD8FFF51DA}" type="slidenum">
              <a:rPr lang="en-US" smtClean="0"/>
              <a:pPr/>
              <a:t>42</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269F4E05-4470-8ED8-C667-1C5E976516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7" name="Title 1">
            <a:extLst>
              <a:ext uri="{FF2B5EF4-FFF2-40B4-BE49-F238E27FC236}">
                <a16:creationId xmlns:a16="http://schemas.microsoft.com/office/drawing/2014/main" id="{C485706F-DC26-BEE9-4EE7-6862ABFFEF9D}"/>
              </a:ext>
            </a:extLst>
          </p:cNvPr>
          <p:cNvSpPr txBox="1">
            <a:spLocks/>
          </p:cNvSpPr>
          <p:nvPr/>
        </p:nvSpPr>
        <p:spPr>
          <a:xfrm>
            <a:off x="813345" y="1870283"/>
            <a:ext cx="10763250" cy="3741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nSpc>
                <a:spcPct val="150000"/>
              </a:lnSpc>
              <a:spcBef>
                <a:spcPts val="0"/>
              </a:spcBef>
              <a:spcAft>
                <a:spcPts val="600"/>
              </a:spcAft>
              <a:buFont typeface="Arial" panose="020B0604020202020204" pitchFamily="34" charset="0"/>
              <a:buChar char="•"/>
              <a:defRPr/>
            </a:pPr>
            <a:r>
              <a:rPr lang="en-US" sz="3000" b="1" dirty="0">
                <a:solidFill>
                  <a:schemeClr val="bg1"/>
                </a:solidFill>
                <a:latin typeface="+mn-lt"/>
              </a:rPr>
              <a:t>Board authorization needed to pursue additional grant funding. </a:t>
            </a:r>
            <a:endParaRPr lang="en-US" sz="3000" b="1" dirty="0">
              <a:solidFill>
                <a:schemeClr val="bg1"/>
              </a:solidFill>
              <a:latin typeface="+mn-lt"/>
              <a:cs typeface="Arial"/>
            </a:endParaRPr>
          </a:p>
        </p:txBody>
      </p:sp>
      <p:sp>
        <p:nvSpPr>
          <p:cNvPr id="2" name="Title 1">
            <a:extLst>
              <a:ext uri="{FF2B5EF4-FFF2-40B4-BE49-F238E27FC236}">
                <a16:creationId xmlns:a16="http://schemas.microsoft.com/office/drawing/2014/main" id="{E64BDF1D-B9BF-BD87-2521-B6894759D1BE}"/>
              </a:ext>
            </a:extLst>
          </p:cNvPr>
          <p:cNvSpPr>
            <a:spLocks noGrp="1"/>
          </p:cNvSpPr>
          <p:nvPr>
            <p:ph type="title"/>
          </p:nvPr>
        </p:nvSpPr>
        <p:spPr>
          <a:xfrm>
            <a:off x="1030695" y="680732"/>
            <a:ext cx="10347960" cy="1325563"/>
          </a:xfrm>
        </p:spPr>
        <p:txBody>
          <a:bodyPr>
            <a:normAutofit/>
          </a:bodyPr>
          <a:lstStyle/>
          <a:p>
            <a:r>
              <a:rPr lang="en-US" sz="5000" dirty="0">
                <a:solidFill>
                  <a:schemeClr val="bg1"/>
                </a:solidFill>
              </a:rPr>
              <a:t>Action Item </a:t>
            </a:r>
          </a:p>
        </p:txBody>
      </p:sp>
    </p:spTree>
    <p:extLst>
      <p:ext uri="{BB962C8B-B14F-4D97-AF65-F5344CB8AC3E}">
        <p14:creationId xmlns:p14="http://schemas.microsoft.com/office/powerpoint/2010/main" val="28593220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rgbClr val="26262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92179-509C-0590-8352-FC3CD5CDAD81}"/>
              </a:ext>
            </a:extLst>
          </p:cNvPr>
          <p:cNvSpPr>
            <a:spLocks noGrp="1"/>
          </p:cNvSpPr>
          <p:nvPr>
            <p:ph type="title"/>
          </p:nvPr>
        </p:nvSpPr>
        <p:spPr>
          <a:xfrm>
            <a:off x="5120640" y="442762"/>
            <a:ext cx="6639560" cy="2027483"/>
          </a:xfrm>
        </p:spPr>
        <p:txBody>
          <a:bodyPr anchor="ctr">
            <a:noAutofit/>
          </a:bodyPr>
          <a:lstStyle/>
          <a:p>
            <a:r>
              <a:rPr lang="en-US" sz="5000" b="1" dirty="0">
                <a:solidFill>
                  <a:schemeClr val="bg1"/>
                </a:solidFill>
                <a:ea typeface="+mj-lt"/>
                <a:cs typeface="+mj-lt"/>
              </a:rPr>
              <a:t>Utilizing Available Funding</a:t>
            </a:r>
            <a:endParaRPr lang="en-US" sz="5000" b="1" dirty="0">
              <a:solidFill>
                <a:schemeClr val="bg1"/>
              </a:solidFill>
            </a:endParaRPr>
          </a:p>
        </p:txBody>
      </p:sp>
      <p:pic>
        <p:nvPicPr>
          <p:cNvPr id="6" name="Picture 5">
            <a:extLst>
              <a:ext uri="{FF2B5EF4-FFF2-40B4-BE49-F238E27FC236}">
                <a16:creationId xmlns:a16="http://schemas.microsoft.com/office/drawing/2014/main" id="{46B88B45-51E8-728C-F883-602971AE981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6015" r="6015"/>
          <a:stretch/>
        </p:blipFill>
        <p:spPr>
          <a:xfrm>
            <a:off x="0" y="-2"/>
            <a:ext cx="4658627" cy="6858002"/>
          </a:xfrm>
          <a:prstGeom prst="rect">
            <a:avLst/>
          </a:prstGeom>
        </p:spPr>
      </p:pic>
      <p:sp>
        <p:nvSpPr>
          <p:cNvPr id="3" name="Content Placeholder 2">
            <a:extLst>
              <a:ext uri="{FF2B5EF4-FFF2-40B4-BE49-F238E27FC236}">
                <a16:creationId xmlns:a16="http://schemas.microsoft.com/office/drawing/2014/main" id="{0639E2F4-5EC0-CC9D-CA8D-3FE2EE37897A}"/>
              </a:ext>
            </a:extLst>
          </p:cNvPr>
          <p:cNvSpPr>
            <a:spLocks noGrp="1"/>
          </p:cNvSpPr>
          <p:nvPr>
            <p:ph idx="1"/>
          </p:nvPr>
        </p:nvSpPr>
        <p:spPr>
          <a:xfrm>
            <a:off x="5120640" y="2470245"/>
            <a:ext cx="6639560" cy="3769835"/>
          </a:xfrm>
        </p:spPr>
        <p:txBody>
          <a:bodyPr vert="horz" lIns="91440" tIns="45720" rIns="91440" bIns="45720" rtlCol="0" anchor="ctr">
            <a:noAutofit/>
          </a:bodyPr>
          <a:lstStyle/>
          <a:p>
            <a:pPr marL="0" indent="0">
              <a:buNone/>
            </a:pPr>
            <a:r>
              <a:rPr lang="en-US" sz="2000" b="1" dirty="0">
                <a:solidFill>
                  <a:schemeClr val="bg1"/>
                </a:solidFill>
              </a:rPr>
              <a:t>Current Funding ($8.375M)</a:t>
            </a:r>
          </a:p>
          <a:p>
            <a:r>
              <a:rPr lang="en-US" sz="2000" b="1" dirty="0">
                <a:solidFill>
                  <a:schemeClr val="bg1"/>
                </a:solidFill>
              </a:rPr>
              <a:t>Key Components</a:t>
            </a:r>
            <a:r>
              <a:rPr lang="en-US" sz="2000" dirty="0">
                <a:solidFill>
                  <a:schemeClr val="bg1"/>
                </a:solidFill>
              </a:rPr>
              <a:t>: Road Diet, Critical Infrastructure</a:t>
            </a:r>
          </a:p>
          <a:p>
            <a:r>
              <a:rPr lang="en-US" sz="2000" b="1" dirty="0">
                <a:solidFill>
                  <a:schemeClr val="bg1"/>
                </a:solidFill>
              </a:rPr>
              <a:t>Focus</a:t>
            </a:r>
            <a:r>
              <a:rPr lang="en-US" sz="2000" dirty="0">
                <a:solidFill>
                  <a:schemeClr val="bg1"/>
                </a:solidFill>
              </a:rPr>
              <a:t>: Safety and infrastructure improvements using available funding.</a:t>
            </a:r>
          </a:p>
          <a:p>
            <a:pPr marL="0" indent="0">
              <a:buNone/>
            </a:pPr>
            <a:r>
              <a:rPr lang="en-US" sz="2000" b="1" dirty="0">
                <a:solidFill>
                  <a:schemeClr val="bg1"/>
                </a:solidFill>
              </a:rPr>
              <a:t>Additional Funding Required</a:t>
            </a:r>
          </a:p>
          <a:p>
            <a:pPr>
              <a:buFont typeface="Arial" panose="020B0604020202020204" pitchFamily="34" charset="0"/>
              <a:buChar char="•"/>
            </a:pPr>
            <a:r>
              <a:rPr lang="en-US" sz="2000" b="1" dirty="0">
                <a:solidFill>
                  <a:schemeClr val="bg1"/>
                </a:solidFill>
              </a:rPr>
              <a:t>Focus</a:t>
            </a:r>
            <a:r>
              <a:rPr lang="en-US" sz="2000" dirty="0">
                <a:solidFill>
                  <a:schemeClr val="bg1"/>
                </a:solidFill>
              </a:rPr>
              <a:t>: Roundabouts (LOTCIP), Cycle Tracks (CTDOT), Pedestrian Enhancements (Multiple), Urban Forestry (DEEP)</a:t>
            </a:r>
          </a:p>
          <a:p>
            <a:pPr>
              <a:buFont typeface="Arial" panose="020B0604020202020204" pitchFamily="34" charset="0"/>
              <a:buChar char="•"/>
            </a:pPr>
            <a:r>
              <a:rPr lang="en-US" sz="2000" b="1" dirty="0">
                <a:solidFill>
                  <a:schemeClr val="bg1"/>
                </a:solidFill>
              </a:rPr>
              <a:t>Funding Approach</a:t>
            </a:r>
            <a:r>
              <a:rPr lang="en-US" sz="2000" dirty="0">
                <a:solidFill>
                  <a:schemeClr val="bg1"/>
                </a:solidFill>
              </a:rPr>
              <a:t>: Pursuing multiple grants to cover these additional components.</a:t>
            </a:r>
          </a:p>
        </p:txBody>
      </p:sp>
      <p:sp>
        <p:nvSpPr>
          <p:cNvPr id="4" name="Slide Number Placeholder 3">
            <a:extLst>
              <a:ext uri="{FF2B5EF4-FFF2-40B4-BE49-F238E27FC236}">
                <a16:creationId xmlns:a16="http://schemas.microsoft.com/office/drawing/2014/main" id="{D0FD0993-48C1-DEC3-5079-69E0C5B82BE9}"/>
              </a:ext>
            </a:extLst>
          </p:cNvPr>
          <p:cNvSpPr>
            <a:spLocks noGrp="1"/>
          </p:cNvSpPr>
          <p:nvPr>
            <p:ph type="sldNum" sz="quarter" idx="12"/>
          </p:nvPr>
        </p:nvSpPr>
        <p:spPr>
          <a:xfrm>
            <a:off x="10097198" y="6240080"/>
            <a:ext cx="1275652" cy="365125"/>
          </a:xfrm>
        </p:spPr>
        <p:txBody>
          <a:bodyPr>
            <a:normAutofit/>
          </a:bodyPr>
          <a:lstStyle/>
          <a:p>
            <a:pPr>
              <a:spcAft>
                <a:spcPts val="600"/>
              </a:spcAft>
            </a:pPr>
            <a:fld id="{330EA680-D336-4FF7-8B7A-9848BB0A1C32}" type="slidenum">
              <a:rPr lang="en-US" dirty="0">
                <a:solidFill>
                  <a:schemeClr val="bg1">
                    <a:lumMod val="65000"/>
                  </a:schemeClr>
                </a:solidFill>
              </a:rPr>
              <a:pPr>
                <a:spcAft>
                  <a:spcPts val="600"/>
                </a:spcAft>
              </a:pPr>
              <a:t>43</a:t>
            </a:fld>
            <a:endParaRPr lang="en-US" dirty="0">
              <a:solidFill>
                <a:schemeClr val="bg1">
                  <a:lumMod val="65000"/>
                </a:schemeClr>
              </a:solidFill>
            </a:endParaRPr>
          </a:p>
        </p:txBody>
      </p:sp>
      <p:pic>
        <p:nvPicPr>
          <p:cNvPr id="8" name="Picture 7" descr="A gold tree with leaves on a black background&#10;&#10;Description automatically generated">
            <a:extLst>
              <a:ext uri="{FF2B5EF4-FFF2-40B4-BE49-F238E27FC236}">
                <a16:creationId xmlns:a16="http://schemas.microsoft.com/office/drawing/2014/main" id="{DFBDA7CE-9B35-5E18-1B41-AAFCCCB1BD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05870" y="6204737"/>
            <a:ext cx="431212" cy="435812"/>
          </a:xfrm>
          <a:prstGeom prst="rect">
            <a:avLst/>
          </a:prstGeom>
        </p:spPr>
      </p:pic>
    </p:spTree>
    <p:extLst>
      <p:ext uri="{BB962C8B-B14F-4D97-AF65-F5344CB8AC3E}">
        <p14:creationId xmlns:p14="http://schemas.microsoft.com/office/powerpoint/2010/main" val="28544906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stretch>
            <a:fillRect t="-17000" b="-17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FE2BD2-CBE0-C500-29D1-30C5DB3DE100}"/>
              </a:ext>
            </a:extLst>
          </p:cNvPr>
          <p:cNvSpPr>
            <a:spLocks noGrp="1"/>
          </p:cNvSpPr>
          <p:nvPr>
            <p:ph type="sldNum" sz="quarter" idx="12"/>
          </p:nvPr>
        </p:nvSpPr>
        <p:spPr/>
        <p:txBody>
          <a:bodyPr/>
          <a:lstStyle/>
          <a:p>
            <a:fld id="{330EA680-D336-4FF7-8B7A-9848BB0A1C32}" type="slidenum">
              <a:rPr lang="en-US" dirty="0" smtClean="0"/>
              <a:t>44</a:t>
            </a:fld>
            <a:endParaRPr lang="en-US" dirty="0"/>
          </a:p>
        </p:txBody>
      </p:sp>
      <p:sp>
        <p:nvSpPr>
          <p:cNvPr id="12" name="Content Placeholder 6">
            <a:extLst>
              <a:ext uri="{FF2B5EF4-FFF2-40B4-BE49-F238E27FC236}">
                <a16:creationId xmlns:a16="http://schemas.microsoft.com/office/drawing/2014/main" id="{502768D9-D2A7-9432-ACF3-7627986BE2EE}"/>
              </a:ext>
            </a:extLst>
          </p:cNvPr>
          <p:cNvSpPr>
            <a:spLocks noGrp="1"/>
          </p:cNvSpPr>
          <p:nvPr>
            <p:ph idx="1"/>
          </p:nvPr>
        </p:nvSpPr>
        <p:spPr>
          <a:xfrm>
            <a:off x="0" y="0"/>
            <a:ext cx="12192000"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indent="0" algn="ctr">
              <a:buNone/>
            </a:pPr>
            <a:r>
              <a:rPr lang="en-US" sz="7000" b="1" dirty="0">
                <a:solidFill>
                  <a:schemeClr val="bg1"/>
                </a:solidFill>
                <a:latin typeface="Aptos"/>
                <a:ea typeface="Calibri"/>
                <a:cs typeface="Calibri"/>
              </a:rPr>
              <a:t>Questions</a:t>
            </a:r>
          </a:p>
        </p:txBody>
      </p:sp>
      <p:pic>
        <p:nvPicPr>
          <p:cNvPr id="13" name="Picture 12" descr="A gold tree with leaves on a black background&#10;&#10;Description automatically generated">
            <a:extLst>
              <a:ext uri="{FF2B5EF4-FFF2-40B4-BE49-F238E27FC236}">
                <a16:creationId xmlns:a16="http://schemas.microsoft.com/office/drawing/2014/main" id="{A85E206F-F2E5-4DC4-A19B-19B2414679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57294" y="6240577"/>
            <a:ext cx="431212" cy="435812"/>
          </a:xfrm>
          <a:prstGeom prst="rect">
            <a:avLst/>
          </a:prstGeom>
        </p:spPr>
      </p:pic>
    </p:spTree>
    <p:extLst>
      <p:ext uri="{BB962C8B-B14F-4D97-AF65-F5344CB8AC3E}">
        <p14:creationId xmlns:p14="http://schemas.microsoft.com/office/powerpoint/2010/main" val="2461949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70000" y="1122363"/>
            <a:ext cx="9398000" cy="2387600"/>
          </a:xfrm>
          <a:solidFill>
            <a:srgbClr val="262626">
              <a:alpha val="60000"/>
            </a:srgbClr>
          </a:solidFill>
        </p:spPr>
        <p:txBody>
          <a:bodyPr vert="horz" lIns="91440" tIns="45720" rIns="91440" bIns="45720" rtlCol="0" anchor="ctr">
            <a:normAutofit fontScale="90000"/>
          </a:bodyPr>
          <a:lstStyle/>
          <a:p>
            <a:r>
              <a:rPr lang="en-US" dirty="0">
                <a:solidFill>
                  <a:schemeClr val="bg1"/>
                </a:solidFill>
              </a:rPr>
              <a:t>Downtown Manchester Improvements Project </a:t>
            </a:r>
          </a:p>
        </p:txBody>
      </p:sp>
      <p:sp>
        <p:nvSpPr>
          <p:cNvPr id="3" name="Subtitle 2"/>
          <p:cNvSpPr>
            <a:spLocks noGrp="1"/>
          </p:cNvSpPr>
          <p:nvPr>
            <p:ph type="subTitle" idx="1"/>
          </p:nvPr>
        </p:nvSpPr>
        <p:spPr>
          <a:xfrm>
            <a:off x="1270000" y="3602038"/>
            <a:ext cx="9398000" cy="568975"/>
          </a:xfrm>
          <a:solidFill>
            <a:srgbClr val="262626">
              <a:alpha val="60000"/>
            </a:srgbClr>
          </a:solidFill>
        </p:spPr>
        <p:txBody>
          <a:bodyPr vert="horz" lIns="91440" tIns="45720" rIns="91440" bIns="45720" rtlCol="0" anchor="ctr">
            <a:normAutofit/>
          </a:bodyPr>
          <a:lstStyle/>
          <a:p>
            <a:r>
              <a:rPr lang="en-US" dirty="0">
                <a:solidFill>
                  <a:schemeClr val="bg1"/>
                </a:solidFill>
              </a:rPr>
              <a:t>January 2025 Update</a:t>
            </a:r>
          </a:p>
        </p:txBody>
      </p:sp>
    </p:spTree>
    <p:extLst>
      <p:ext uri="{BB962C8B-B14F-4D97-AF65-F5344CB8AC3E}">
        <p14:creationId xmlns:p14="http://schemas.microsoft.com/office/powerpoint/2010/main" val="109857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89CF248-4149-5BDC-F09F-A6206D4A2236}"/>
            </a:ext>
          </a:extLst>
        </p:cNvPr>
        <p:cNvGrpSpPr/>
        <p:nvPr/>
      </p:nvGrpSpPr>
      <p:grpSpPr>
        <a:xfrm>
          <a:off x="0" y="0"/>
          <a:ext cx="0" cy="0"/>
          <a:chOff x="0" y="0"/>
          <a:chExt cx="0" cy="0"/>
        </a:xfrm>
      </p:grpSpPr>
      <p:pic>
        <p:nvPicPr>
          <p:cNvPr id="4" name="Content Placeholder 3" descr="A street with cars and a bicycle&#10;&#10;Description automatically generated">
            <a:extLst>
              <a:ext uri="{FF2B5EF4-FFF2-40B4-BE49-F238E27FC236}">
                <a16:creationId xmlns:a16="http://schemas.microsoft.com/office/drawing/2014/main" id="{E34A932A-F2C5-8189-7444-6093A5A0954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08" t="17264" r="5146" b="9269"/>
          <a:stretch/>
        </p:blipFill>
        <p:spPr>
          <a:xfrm>
            <a:off x="0" y="0"/>
            <a:ext cx="12184811" cy="6858000"/>
          </a:xfrm>
        </p:spPr>
      </p:pic>
      <p:sp>
        <p:nvSpPr>
          <p:cNvPr id="5" name="Rectangle 4">
            <a:extLst>
              <a:ext uri="{FF2B5EF4-FFF2-40B4-BE49-F238E27FC236}">
                <a16:creationId xmlns:a16="http://schemas.microsoft.com/office/drawing/2014/main" id="{507B4E67-ABEB-C9FE-4BCF-189FF8F047C8}"/>
              </a:ext>
            </a:extLst>
          </p:cNvPr>
          <p:cNvSpPr/>
          <p:nvPr/>
        </p:nvSpPr>
        <p:spPr>
          <a:xfrm>
            <a:off x="14378" y="0"/>
            <a:ext cx="12177622" cy="6858000"/>
          </a:xfrm>
          <a:prstGeom prst="rect">
            <a:avLst/>
          </a:prstGeom>
          <a:solidFill>
            <a:srgbClr val="0000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200" dirty="0">
              <a:solidFill>
                <a:schemeClr val="bg1"/>
              </a:solidFill>
              <a:latin typeface="Calibri"/>
              <a:ea typeface="Calibri"/>
              <a:cs typeface="Calibri"/>
            </a:endParaRPr>
          </a:p>
        </p:txBody>
      </p:sp>
      <p:sp>
        <p:nvSpPr>
          <p:cNvPr id="9" name="Slide Number Placeholder 8">
            <a:extLst>
              <a:ext uri="{FF2B5EF4-FFF2-40B4-BE49-F238E27FC236}">
                <a16:creationId xmlns:a16="http://schemas.microsoft.com/office/drawing/2014/main" id="{CF40462C-E9C7-E2EC-698D-BCCDE89277BA}"/>
              </a:ext>
            </a:extLst>
          </p:cNvPr>
          <p:cNvSpPr>
            <a:spLocks noGrp="1"/>
          </p:cNvSpPr>
          <p:nvPr>
            <p:ph type="sldNum" sz="quarter" idx="12"/>
          </p:nvPr>
        </p:nvSpPr>
        <p:spPr/>
        <p:txBody>
          <a:bodyPr/>
          <a:lstStyle/>
          <a:p>
            <a:fld id="{70F4D56A-BF20-4F95-A93C-9AFD8FFF51DA}" type="slidenum">
              <a:rPr lang="en-US" smtClean="0"/>
              <a:pPr/>
              <a:t>6</a:t>
            </a:fld>
            <a:endParaRPr lang="en-US" dirty="0"/>
          </a:p>
        </p:txBody>
      </p:sp>
      <p:pic>
        <p:nvPicPr>
          <p:cNvPr id="12" name="Picture 11" descr="A gold tree with leaves on a black background&#10;&#10;Description automatically generated">
            <a:extLst>
              <a:ext uri="{FF2B5EF4-FFF2-40B4-BE49-F238E27FC236}">
                <a16:creationId xmlns:a16="http://schemas.microsoft.com/office/drawing/2014/main" id="{7CFC4B0A-8D3E-705A-655D-1612DF2A2F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0989" y="6274968"/>
            <a:ext cx="431212" cy="435812"/>
          </a:xfrm>
          <a:prstGeom prst="rect">
            <a:avLst/>
          </a:prstGeom>
        </p:spPr>
      </p:pic>
      <p:sp>
        <p:nvSpPr>
          <p:cNvPr id="7" name="Title 1">
            <a:extLst>
              <a:ext uri="{FF2B5EF4-FFF2-40B4-BE49-F238E27FC236}">
                <a16:creationId xmlns:a16="http://schemas.microsoft.com/office/drawing/2014/main" id="{75F1D84B-3130-BBAF-78FB-11C4C4335D87}"/>
              </a:ext>
            </a:extLst>
          </p:cNvPr>
          <p:cNvSpPr txBox="1">
            <a:spLocks/>
          </p:cNvSpPr>
          <p:nvPr/>
        </p:nvSpPr>
        <p:spPr>
          <a:xfrm>
            <a:off x="181724" y="971550"/>
            <a:ext cx="11821362" cy="40541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ts val="0"/>
              </a:spcBef>
              <a:spcAft>
                <a:spcPts val="600"/>
              </a:spcAft>
              <a:buClrTx/>
              <a:buSzTx/>
              <a:buFontTx/>
              <a:buNone/>
              <a:tabLst/>
              <a:defRPr/>
            </a:pPr>
            <a:r>
              <a:rPr lang="en-US" sz="5500" dirty="0">
                <a:solidFill>
                  <a:schemeClr val="bg1"/>
                </a:solidFill>
              </a:rPr>
              <a:t>Project Review</a:t>
            </a:r>
          </a:p>
          <a:p>
            <a:pPr marL="0" marR="0" lvl="0" indent="0" algn="ctr" defTabSz="914400" rtl="0" eaLnBrk="1" fontAlgn="auto" latinLnBrk="0" hangingPunct="1">
              <a:lnSpc>
                <a:spcPct val="150000"/>
              </a:lnSpc>
              <a:spcBef>
                <a:spcPts val="0"/>
              </a:spcBef>
              <a:spcAft>
                <a:spcPts val="600"/>
              </a:spcAft>
              <a:buClrTx/>
              <a:buSzTx/>
              <a:buFontTx/>
              <a:buNone/>
              <a:tabLst/>
              <a:defRPr/>
            </a:pPr>
            <a:r>
              <a:rPr lang="en-US" sz="5500" dirty="0">
                <a:solidFill>
                  <a:schemeClr val="bg1"/>
                </a:solidFill>
              </a:rPr>
              <a:t>Design Updates</a:t>
            </a:r>
          </a:p>
          <a:p>
            <a:pPr marL="0" marR="0" lvl="0" indent="0" algn="ctr" defTabSz="914400" rtl="0" eaLnBrk="1" fontAlgn="auto" latinLnBrk="0" hangingPunct="1">
              <a:lnSpc>
                <a:spcPct val="150000"/>
              </a:lnSpc>
              <a:spcBef>
                <a:spcPts val="0"/>
              </a:spcBef>
              <a:spcAft>
                <a:spcPts val="600"/>
              </a:spcAft>
              <a:buClrTx/>
              <a:buSzTx/>
              <a:buFontTx/>
              <a:buNone/>
              <a:tabLst/>
              <a:defRPr/>
            </a:pPr>
            <a:r>
              <a:rPr lang="en-US" sz="5500" dirty="0">
                <a:solidFill>
                  <a:schemeClr val="bg1"/>
                </a:solidFill>
              </a:rPr>
              <a:t>Funding Updates</a:t>
            </a:r>
          </a:p>
          <a:p>
            <a:pPr marL="0" marR="0" lvl="0" indent="0" algn="ctr" defTabSz="914400" rtl="0" eaLnBrk="1" fontAlgn="auto" latinLnBrk="0" hangingPunct="1">
              <a:lnSpc>
                <a:spcPct val="150000"/>
              </a:lnSpc>
              <a:spcBef>
                <a:spcPts val="0"/>
              </a:spcBef>
              <a:spcAft>
                <a:spcPts val="600"/>
              </a:spcAft>
              <a:buClrTx/>
              <a:buSzTx/>
              <a:buFontTx/>
              <a:buNone/>
              <a:tabLst/>
              <a:defRPr/>
            </a:pPr>
            <a:r>
              <a:rPr lang="en-US" sz="5500" dirty="0">
                <a:solidFill>
                  <a:schemeClr val="bg1"/>
                </a:solidFill>
              </a:rPr>
              <a:t>Next Steps</a:t>
            </a:r>
          </a:p>
        </p:txBody>
      </p:sp>
    </p:spTree>
    <p:extLst>
      <p:ext uri="{BB962C8B-B14F-4D97-AF65-F5344CB8AC3E}">
        <p14:creationId xmlns:p14="http://schemas.microsoft.com/office/powerpoint/2010/main" val="31938910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CDD57-B934-CB30-4971-F658A213F31F}"/>
              </a:ext>
            </a:extLst>
          </p:cNvPr>
          <p:cNvSpPr>
            <a:spLocks noGrp="1"/>
          </p:cNvSpPr>
          <p:nvPr>
            <p:ph type="title"/>
          </p:nvPr>
        </p:nvSpPr>
        <p:spPr>
          <a:xfrm>
            <a:off x="478692" y="332177"/>
            <a:ext cx="11090714" cy="665412"/>
          </a:xfrm>
        </p:spPr>
        <p:txBody>
          <a:bodyPr vert="horz" lIns="91440" tIns="45720" rIns="91440" bIns="45720" rtlCol="0" anchor="t">
            <a:noAutofit/>
          </a:bodyPr>
          <a:lstStyle/>
          <a:p>
            <a:r>
              <a:rPr lang="en-US" sz="4000" dirty="0">
                <a:solidFill>
                  <a:schemeClr val="bg1"/>
                </a:solidFill>
              </a:rPr>
              <a:t>Road Safety Must Be Addressed</a:t>
            </a:r>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pic>
        <p:nvPicPr>
          <p:cNvPr id="46" name="Content Placeholder 6">
            <a:extLst>
              <a:ext uri="{FF2B5EF4-FFF2-40B4-BE49-F238E27FC236}">
                <a16:creationId xmlns:a16="http://schemas.microsoft.com/office/drawing/2014/main" id="{612A398B-DAF4-949A-E5FB-CB7F1C94EC62}"/>
              </a:ext>
            </a:extLst>
          </p:cNvPr>
          <p:cNvPicPr>
            <a:picLocks noChangeAspect="1"/>
          </p:cNvPicPr>
          <p:nvPr/>
        </p:nvPicPr>
        <p:blipFill>
          <a:blip r:embed="rId4"/>
          <a:stretch>
            <a:fillRect/>
          </a:stretch>
        </p:blipFill>
        <p:spPr>
          <a:xfrm>
            <a:off x="3410256" y="1351206"/>
            <a:ext cx="2276167" cy="4959106"/>
          </a:xfrm>
          <a:prstGeom prst="rect">
            <a:avLst/>
          </a:prstGeom>
          <a:ln w="57150">
            <a:solidFill>
              <a:schemeClr val="bg1"/>
            </a:solidFill>
          </a:ln>
        </p:spPr>
      </p:pic>
      <p:sp>
        <p:nvSpPr>
          <p:cNvPr id="3" name="TextBox 2">
            <a:extLst>
              <a:ext uri="{FF2B5EF4-FFF2-40B4-BE49-F238E27FC236}">
                <a16:creationId xmlns:a16="http://schemas.microsoft.com/office/drawing/2014/main" id="{D337E7BB-8F9A-8C04-F6C4-3DA8C38E8424}"/>
              </a:ext>
            </a:extLst>
          </p:cNvPr>
          <p:cNvSpPr txBox="1"/>
          <p:nvPr/>
        </p:nvSpPr>
        <p:spPr>
          <a:xfrm rot="10800000" flipV="1">
            <a:off x="6236242" y="5106968"/>
            <a:ext cx="5257801" cy="954107"/>
          </a:xfrm>
          <a:prstGeom prst="rect">
            <a:avLst/>
          </a:prstGeom>
          <a:solidFill>
            <a:srgbClr val="FF00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2800" dirty="0">
                <a:solidFill>
                  <a:schemeClr val="bg1"/>
                </a:solidFill>
                <a:latin typeface="Aptos Narrow"/>
                <a:cs typeface="Arial"/>
              </a:rPr>
              <a:t>Over 31 Crashes Since Last BOD Presentation in May 2024</a:t>
            </a:r>
          </a:p>
        </p:txBody>
      </p:sp>
      <p:sp>
        <p:nvSpPr>
          <p:cNvPr id="11" name="TextBox 10">
            <a:extLst>
              <a:ext uri="{FF2B5EF4-FFF2-40B4-BE49-F238E27FC236}">
                <a16:creationId xmlns:a16="http://schemas.microsoft.com/office/drawing/2014/main" id="{F8E8E492-8859-D332-F360-7797F4559098}"/>
              </a:ext>
            </a:extLst>
          </p:cNvPr>
          <p:cNvSpPr txBox="1"/>
          <p:nvPr/>
        </p:nvSpPr>
        <p:spPr>
          <a:xfrm>
            <a:off x="5945274" y="1828944"/>
            <a:ext cx="5839738" cy="2780248"/>
          </a:xfrm>
          <a:prstGeom prst="rect">
            <a:avLst/>
          </a:prstGeom>
          <a:noFill/>
        </p:spPr>
        <p:txBody>
          <a:bodyPr wrap="square" lIns="91440" tIns="45720" rIns="91440" bIns="45720" rtlCol="0" anchor="t">
            <a:spAutoFit/>
          </a:bodyPr>
          <a:lstStyle/>
          <a:p>
            <a:pPr algn="ctr">
              <a:spcAft>
                <a:spcPts val="400"/>
              </a:spcAft>
            </a:pPr>
            <a:r>
              <a:rPr lang="en-US" sz="2800" b="1" u="none" spc="0" baseline="0" dirty="0">
                <a:solidFill>
                  <a:srgbClr val="FFFF00"/>
                </a:solidFill>
                <a:latin typeface="Aptos Narrow"/>
              </a:rPr>
              <a:t>Main Street has </a:t>
            </a:r>
            <a:r>
              <a:rPr lang="en-US" sz="2800" b="1" dirty="0">
                <a:solidFill>
                  <a:srgbClr val="FFFF00"/>
                </a:solidFill>
                <a:latin typeface="Aptos Narrow"/>
              </a:rPr>
              <a:t>h</a:t>
            </a:r>
            <a:r>
              <a:rPr lang="en-US" sz="2800" b="1" u="none" spc="0" baseline="0" dirty="0">
                <a:solidFill>
                  <a:srgbClr val="FFFF00"/>
                </a:solidFill>
                <a:latin typeface="Aptos Narrow"/>
              </a:rPr>
              <a:t>ighest rate of </a:t>
            </a:r>
            <a:r>
              <a:rPr lang="en-US" sz="2800" b="1" u="sng" spc="0" baseline="0" dirty="0">
                <a:solidFill>
                  <a:srgbClr val="FFFF00"/>
                </a:solidFill>
                <a:latin typeface="Aptos Narrow"/>
              </a:rPr>
              <a:t>Pedestrian &amp; Cyclist (non-motorized) </a:t>
            </a:r>
            <a:r>
              <a:rPr lang="en-US" sz="2800" b="1" u="none" spc="0" baseline="0" dirty="0">
                <a:solidFill>
                  <a:srgbClr val="FFFF00"/>
                </a:solidFill>
                <a:latin typeface="Aptos Narrow"/>
              </a:rPr>
              <a:t>crashes in the </a:t>
            </a:r>
            <a:r>
              <a:rPr lang="en-US" sz="2800" b="1" dirty="0">
                <a:solidFill>
                  <a:srgbClr val="FFFF00"/>
                </a:solidFill>
                <a:latin typeface="Aptos Narrow"/>
              </a:rPr>
              <a:t>Capitol Region</a:t>
            </a:r>
            <a:r>
              <a:rPr lang="en-US" sz="2800" b="1" u="none" spc="0" baseline="0" dirty="0">
                <a:solidFill>
                  <a:srgbClr val="FFFF00"/>
                </a:solidFill>
                <a:latin typeface="Aptos Narrow"/>
              </a:rPr>
              <a:t>.</a:t>
            </a:r>
          </a:p>
          <a:p>
            <a:pPr lvl="0" algn="ctr">
              <a:spcAft>
                <a:spcPts val="400"/>
              </a:spcAft>
            </a:pPr>
            <a:endParaRPr lang="en-US" sz="2800" b="1" dirty="0">
              <a:solidFill>
                <a:srgbClr val="FFFF00"/>
              </a:solidFill>
              <a:latin typeface="Aptos Narrow"/>
            </a:endParaRPr>
          </a:p>
          <a:p>
            <a:pPr algn="ctr">
              <a:spcAft>
                <a:spcPts val="400"/>
              </a:spcAft>
            </a:pPr>
            <a:r>
              <a:rPr lang="en-US" sz="2800" b="1" u="none" spc="0" baseline="0" dirty="0">
                <a:solidFill>
                  <a:srgbClr val="FFFF00"/>
                </a:solidFill>
                <a:latin typeface="Aptos Narrow"/>
              </a:rPr>
              <a:t>A significant number of these crashes </a:t>
            </a:r>
            <a:r>
              <a:rPr lang="en-US" sz="2800" b="1" dirty="0">
                <a:solidFill>
                  <a:srgbClr val="FFFF00"/>
                </a:solidFill>
                <a:latin typeface="Aptos Narrow"/>
              </a:rPr>
              <a:t>are happening</a:t>
            </a:r>
            <a:r>
              <a:rPr lang="en-US" sz="2800" b="1" u="none" spc="0" baseline="0" dirty="0">
                <a:solidFill>
                  <a:srgbClr val="FFFF00"/>
                </a:solidFill>
                <a:latin typeface="Aptos Narrow"/>
              </a:rPr>
              <a:t> at intersections.</a:t>
            </a:r>
            <a:endParaRPr lang="en-US" sz="2800" b="1" spc="0" baseline="0" dirty="0">
              <a:solidFill>
                <a:srgbClr val="FFFF00"/>
              </a:solidFill>
              <a:latin typeface="Aptos Narrow"/>
            </a:endParaRPr>
          </a:p>
        </p:txBody>
      </p:sp>
      <p:pic>
        <p:nvPicPr>
          <p:cNvPr id="5" name="Picture 4" descr="Website, calendar&#10;&#10;Description automatically generated">
            <a:extLst>
              <a:ext uri="{FF2B5EF4-FFF2-40B4-BE49-F238E27FC236}">
                <a16:creationId xmlns:a16="http://schemas.microsoft.com/office/drawing/2014/main" id="{B60DD753-06EE-F40C-C0E7-915284608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692" y="3393656"/>
            <a:ext cx="2358840" cy="1301463"/>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2C3E288A-A549-EC2A-A407-C9F6651F5019}"/>
              </a:ext>
            </a:extLst>
          </p:cNvPr>
          <p:cNvPicPr>
            <a:picLocks noChangeAspect="1"/>
          </p:cNvPicPr>
          <p:nvPr/>
        </p:nvPicPr>
        <p:blipFill>
          <a:blip r:embed="rId6" cstate="print">
            <a:extLst>
              <a:ext uri="{28A0092B-C50C-407E-A947-70E740481C1C}">
                <a14:useLocalDpi xmlns:a14="http://schemas.microsoft.com/office/drawing/2010/main" val="0"/>
              </a:ext>
            </a:extLst>
          </a:blip>
          <a:srcRect b="17465"/>
          <a:stretch/>
        </p:blipFill>
        <p:spPr>
          <a:xfrm>
            <a:off x="501598" y="4897337"/>
            <a:ext cx="2358840" cy="1377631"/>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ED0C9D95-2C58-BB10-F092-20DBA07B6713}"/>
              </a:ext>
            </a:extLst>
          </p:cNvPr>
          <p:cNvPicPr>
            <a:picLocks noChangeAspect="1"/>
          </p:cNvPicPr>
          <p:nvPr/>
        </p:nvPicPr>
        <p:blipFill>
          <a:blip r:embed="rId7" cstate="print">
            <a:extLst>
              <a:ext uri="{28A0092B-C50C-407E-A947-70E740481C1C}">
                <a14:useLocalDpi xmlns:a14="http://schemas.microsoft.com/office/drawing/2010/main" val="0"/>
              </a:ext>
            </a:extLst>
          </a:blip>
          <a:srcRect l="7731" r="3263" b="15920"/>
          <a:stretch/>
        </p:blipFill>
        <p:spPr>
          <a:xfrm>
            <a:off x="501598" y="1690587"/>
            <a:ext cx="2355914" cy="1500852"/>
          </a:xfrm>
          <a:prstGeom prst="rect">
            <a:avLst/>
          </a:prstGeom>
        </p:spPr>
      </p:pic>
    </p:spTree>
    <p:extLst>
      <p:ext uri="{BB962C8B-B14F-4D97-AF65-F5344CB8AC3E}">
        <p14:creationId xmlns:p14="http://schemas.microsoft.com/office/powerpoint/2010/main" val="2607258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t="-8000" b="-8000"/>
          </a:stretch>
        </a:blipFill>
        <a:effectLst/>
      </p:bgPr>
    </p:bg>
    <p:spTree>
      <p:nvGrpSpPr>
        <p:cNvPr id="1" name="">
          <a:extLst>
            <a:ext uri="{FF2B5EF4-FFF2-40B4-BE49-F238E27FC236}">
              <a16:creationId xmlns:a16="http://schemas.microsoft.com/office/drawing/2014/main" id="{FD1DC24F-DFF4-9A1E-10A5-0345B07482C3}"/>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1EA254F-831D-B81C-7E43-E0EEFEFD1A64}"/>
              </a:ext>
            </a:extLst>
          </p:cNvPr>
          <p:cNvSpPr/>
          <p:nvPr/>
        </p:nvSpPr>
        <p:spPr>
          <a:xfrm>
            <a:off x="0" y="-1695"/>
            <a:ext cx="12192000" cy="6859695"/>
          </a:xfrm>
          <a:prstGeom prst="rect">
            <a:avLst/>
          </a:prstGeom>
          <a:solidFill>
            <a:srgbClr val="0000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1"/>
          </a:p>
        </p:txBody>
      </p:sp>
      <p:sp>
        <p:nvSpPr>
          <p:cNvPr id="8" name="Slide Number Placeholder 7">
            <a:extLst>
              <a:ext uri="{FF2B5EF4-FFF2-40B4-BE49-F238E27FC236}">
                <a16:creationId xmlns:a16="http://schemas.microsoft.com/office/drawing/2014/main" id="{93792A1C-C173-B7EF-643A-D2BC96C26F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1"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9933D258-85EA-7F0C-1B34-582CE18F36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2" name="Rectangle 1">
            <a:extLst>
              <a:ext uri="{FF2B5EF4-FFF2-40B4-BE49-F238E27FC236}">
                <a16:creationId xmlns:a16="http://schemas.microsoft.com/office/drawing/2014/main" id="{41A3D8B9-CFE7-973C-D732-045F9FDCCDB3}"/>
              </a:ext>
            </a:extLst>
          </p:cNvPr>
          <p:cNvSpPr/>
          <p:nvPr/>
        </p:nvSpPr>
        <p:spPr>
          <a:xfrm>
            <a:off x="525780" y="5519420"/>
            <a:ext cx="10161270" cy="1064012"/>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4" name="TextBox 3">
            <a:extLst>
              <a:ext uri="{FF2B5EF4-FFF2-40B4-BE49-F238E27FC236}">
                <a16:creationId xmlns:a16="http://schemas.microsoft.com/office/drawing/2014/main" id="{696945BE-3375-C340-F23D-F3046D6D730E}"/>
              </a:ext>
            </a:extLst>
          </p:cNvPr>
          <p:cNvSpPr txBox="1"/>
          <p:nvPr/>
        </p:nvSpPr>
        <p:spPr>
          <a:xfrm>
            <a:off x="622851" y="5618400"/>
            <a:ext cx="9952383" cy="984885"/>
          </a:xfrm>
          <a:prstGeom prst="rect">
            <a:avLst/>
          </a:prstGeom>
          <a:noFill/>
        </p:spPr>
        <p:txBody>
          <a:bodyPr wrap="square" lIns="91440" tIns="45720" rIns="91440" bIns="45720" rtlCol="0" anchor="t">
            <a:spAutoFit/>
          </a:bodyPr>
          <a:lstStyle/>
          <a:p>
            <a:pPr algn="ctr"/>
            <a:r>
              <a:rPr lang="en-US" sz="2900" b="1" spc="300" dirty="0"/>
              <a:t>Roundabouts </a:t>
            </a:r>
            <a:r>
              <a:rPr lang="en-US" sz="2900" spc="300" dirty="0"/>
              <a:t>can reduce crashes &amp; emissions, improve traffic, &amp; support pedestrian access.</a:t>
            </a:r>
            <a:endParaRPr lang="en-US" sz="2900" spc="300">
              <a:cs typeface="Arial"/>
            </a:endParaRPr>
          </a:p>
        </p:txBody>
      </p:sp>
      <p:pic>
        <p:nvPicPr>
          <p:cNvPr id="3" name="Picture 2" descr="A picture containing grass, outdoor, ground, bird&#10;&#10;Description automatically generated">
            <a:extLst>
              <a:ext uri="{FF2B5EF4-FFF2-40B4-BE49-F238E27FC236}">
                <a16:creationId xmlns:a16="http://schemas.microsoft.com/office/drawing/2014/main" id="{C52D243F-B363-E673-9B0D-E75FDF3C890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6667" l="10000" r="90000">
                        <a14:foregroundMark x1="62708" y1="17396" x2="69479" y2="20104"/>
                        <a14:foregroundMark x1="69479" y1="20104" x2="63542" y2="21250"/>
                        <a14:foregroundMark x1="38750" y1="80417" x2="39063" y2="87917"/>
                        <a14:foregroundMark x1="39063" y1="87917" x2="35000" y2="94479"/>
                        <a14:foregroundMark x1="35000" y1="94479" x2="44063" y2="96146"/>
                        <a14:foregroundMark x1="44063" y1="96146" x2="40729" y2="89792"/>
                        <a14:foregroundMark x1="45292" y1="86716" x2="45417" y2="88125"/>
                        <a14:foregroundMark x1="44688" y1="79896" x2="45182" y2="85471"/>
                        <a14:foregroundMark x1="45417" y1="88125" x2="49375" y2="92500"/>
                        <a14:foregroundMark x1="50313" y1="91771" x2="49375" y2="92708"/>
                        <a14:foregroundMark x1="39688" y1="96667" x2="38750" y2="96563"/>
                        <a14:backgroundMark x1="53021" y1="27708" x2="52396" y2="35208"/>
                        <a14:backgroundMark x1="52396" y1="35208" x2="46875" y2="40313"/>
                        <a14:backgroundMark x1="46875" y1="40313" x2="46875" y2="40313"/>
                        <a14:backgroundMark x1="62917" y1="31250" x2="63646" y2="23021"/>
                        <a14:backgroundMark x1="63646" y1="23021" x2="70000" y2="21875"/>
                        <a14:backgroundMark x1="62708" y1="42083" x2="58854" y2="59688"/>
                        <a14:backgroundMark x1="58854" y1="59688" x2="57813" y2="61979"/>
                        <a14:backgroundMark x1="50938" y1="38125" x2="48750" y2="39375"/>
                        <a14:backgroundMark x1="41979" y1="81771" x2="42292" y2="89792"/>
                        <a14:backgroundMark x1="42292" y1="89792" x2="42292" y2="81146"/>
                        <a14:backgroundMark x1="45833" y1="84896" x2="49375" y2="87813"/>
                        <a14:backgroundMark x1="46563" y1="85313" x2="50208" y2="89688"/>
                      </a14:backgroundRemoval>
                    </a14:imgEffect>
                  </a14:imgLayer>
                </a14:imgProps>
              </a:ext>
              <a:ext uri="{28A0092B-C50C-407E-A947-70E740481C1C}">
                <a14:useLocalDpi xmlns:a14="http://schemas.microsoft.com/office/drawing/2010/main" val="0"/>
              </a:ext>
            </a:extLst>
          </a:blip>
          <a:stretch>
            <a:fillRect/>
          </a:stretch>
        </p:blipFill>
        <p:spPr>
          <a:xfrm rot="21275167">
            <a:off x="3288194" y="2681340"/>
            <a:ext cx="714691" cy="714691"/>
          </a:xfrm>
          <a:prstGeom prst="rect">
            <a:avLst/>
          </a:prstGeom>
          <a:effectLst>
            <a:glow rad="101600">
              <a:schemeClr val="accent3">
                <a:satMod val="175000"/>
                <a:alpha val="40000"/>
              </a:schemeClr>
            </a:glow>
          </a:effectLst>
        </p:spPr>
      </p:pic>
      <p:pic>
        <p:nvPicPr>
          <p:cNvPr id="5" name="Picture 4">
            <a:extLst>
              <a:ext uri="{FF2B5EF4-FFF2-40B4-BE49-F238E27FC236}">
                <a16:creationId xmlns:a16="http://schemas.microsoft.com/office/drawing/2014/main" id="{6773E450-EB34-1022-B368-53F85BE88BF1}"/>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Lst>
          </a:blip>
          <a:srcRect l="1715" t="1025" r="3200"/>
          <a:stretch/>
        </p:blipFill>
        <p:spPr>
          <a:xfrm>
            <a:off x="8971331" y="278077"/>
            <a:ext cx="2813681" cy="1935479"/>
          </a:xfrm>
          <a:prstGeom prst="rect">
            <a:avLst/>
          </a:prstGeom>
          <a:effectLst>
            <a:glow rad="101600">
              <a:schemeClr val="accent3">
                <a:satMod val="175000"/>
                <a:alpha val="40000"/>
              </a:schemeClr>
            </a:glow>
          </a:effectLst>
        </p:spPr>
      </p:pic>
      <p:sp>
        <p:nvSpPr>
          <p:cNvPr id="9" name="TextBox 8">
            <a:extLst>
              <a:ext uri="{FF2B5EF4-FFF2-40B4-BE49-F238E27FC236}">
                <a16:creationId xmlns:a16="http://schemas.microsoft.com/office/drawing/2014/main" id="{4AE3C410-C4D6-E395-092D-933BD5DD1E14}"/>
              </a:ext>
            </a:extLst>
          </p:cNvPr>
          <p:cNvSpPr txBox="1"/>
          <p:nvPr/>
        </p:nvSpPr>
        <p:spPr>
          <a:xfrm>
            <a:off x="3957743" y="5076003"/>
            <a:ext cx="6729307" cy="369332"/>
          </a:xfrm>
          <a:prstGeom prst="rect">
            <a:avLst/>
          </a:prstGeom>
        </p:spPr>
        <p:style>
          <a:lnRef idx="0">
            <a:schemeClr val="accent5"/>
          </a:lnRef>
          <a:fillRef idx="3">
            <a:schemeClr val="accent5"/>
          </a:fillRef>
          <a:effectRef idx="3">
            <a:schemeClr val="accent5"/>
          </a:effectRef>
          <a:fontRef idx="minor">
            <a:schemeClr val="lt1"/>
          </a:fontRef>
        </p:style>
        <p:txBody>
          <a:bodyPr wrap="square" lIns="91440" tIns="45720" rIns="91440" bIns="45720" anchor="t">
            <a:spAutoFit/>
          </a:bodyPr>
          <a:lstStyle/>
          <a:p>
            <a:r>
              <a:rPr lang="en-US" b="1" dirty="0">
                <a:latin typeface="Aptos Display" panose="020F0302020204030204"/>
              </a:rPr>
              <a:t>Roundabout Demonstration to Test Road Race Compatibility</a:t>
            </a:r>
            <a:endParaRPr lang="en-US" b="1" dirty="0"/>
          </a:p>
        </p:txBody>
      </p:sp>
      <p:pic>
        <p:nvPicPr>
          <p:cNvPr id="13" name="Graphic 12" descr="Checkmark with solid fill">
            <a:extLst>
              <a:ext uri="{FF2B5EF4-FFF2-40B4-BE49-F238E27FC236}">
                <a16:creationId xmlns:a16="http://schemas.microsoft.com/office/drawing/2014/main" id="{EBE676F8-B7C8-2437-86D5-D1AC2EC510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034865">
            <a:off x="10061377" y="4767221"/>
            <a:ext cx="716228" cy="716228"/>
          </a:xfrm>
          <a:prstGeom prst="rect">
            <a:avLst/>
          </a:prstGeom>
        </p:spPr>
      </p:pic>
      <p:sp>
        <p:nvSpPr>
          <p:cNvPr id="14" name="Callout: Line with Accent Bar 13">
            <a:extLst>
              <a:ext uri="{FF2B5EF4-FFF2-40B4-BE49-F238E27FC236}">
                <a16:creationId xmlns:a16="http://schemas.microsoft.com/office/drawing/2014/main" id="{E4F4C952-9AA8-CB0A-3972-0FE8504B079A}"/>
              </a:ext>
            </a:extLst>
          </p:cNvPr>
          <p:cNvSpPr/>
          <p:nvPr/>
        </p:nvSpPr>
        <p:spPr>
          <a:xfrm flipH="1">
            <a:off x="5693674" y="883821"/>
            <a:ext cx="2716155" cy="272676"/>
          </a:xfrm>
          <a:prstGeom prst="accentCallout1">
            <a:avLst/>
          </a:prstGeom>
          <a:solidFill>
            <a:srgbClr val="FFFF00"/>
          </a:solidFill>
          <a:ln w="12700">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300" b="1" dirty="0">
                <a:solidFill>
                  <a:schemeClr val="tx1"/>
                </a:solidFill>
              </a:rPr>
              <a:t>Charter Oak Park Improvements</a:t>
            </a:r>
          </a:p>
        </p:txBody>
      </p:sp>
    </p:spTree>
    <p:extLst>
      <p:ext uri="{BB962C8B-B14F-4D97-AF65-F5344CB8AC3E}">
        <p14:creationId xmlns:p14="http://schemas.microsoft.com/office/powerpoint/2010/main" val="3704499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l="-9000" r="-9000"/>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6C429C5-419F-5B02-19B1-A92F23513F89}"/>
              </a:ext>
            </a:extLst>
          </p:cNvPr>
          <p:cNvSpPr/>
          <p:nvPr/>
        </p:nvSpPr>
        <p:spPr>
          <a:xfrm>
            <a:off x="0" y="-1695"/>
            <a:ext cx="12192000" cy="6859695"/>
          </a:xfrm>
          <a:prstGeom prst="rect">
            <a:avLst/>
          </a:prstGeom>
          <a:solidFill>
            <a:srgbClr val="0000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38E9071D-BDD6-572B-3C5E-E7A5C01E7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4D56A-BF20-4F95-A93C-9AFD8FFF51D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10" name="Picture 9" descr="A gold tree with leaves on a black background&#10;&#10;Description automatically generated">
            <a:extLst>
              <a:ext uri="{FF2B5EF4-FFF2-40B4-BE49-F238E27FC236}">
                <a16:creationId xmlns:a16="http://schemas.microsoft.com/office/drawing/2014/main" id="{03D7C8FD-D146-C3BE-DDA6-FDD90F775A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800" y="6274968"/>
            <a:ext cx="431212" cy="435812"/>
          </a:xfrm>
          <a:prstGeom prst="rect">
            <a:avLst/>
          </a:prstGeom>
        </p:spPr>
      </p:pic>
      <p:sp>
        <p:nvSpPr>
          <p:cNvPr id="2" name="Rectangle 1">
            <a:extLst>
              <a:ext uri="{FF2B5EF4-FFF2-40B4-BE49-F238E27FC236}">
                <a16:creationId xmlns:a16="http://schemas.microsoft.com/office/drawing/2014/main" id="{858E6FF6-32EC-D58F-AB1F-05AD1B71B2DE}"/>
              </a:ext>
            </a:extLst>
          </p:cNvPr>
          <p:cNvSpPr/>
          <p:nvPr/>
        </p:nvSpPr>
        <p:spPr>
          <a:xfrm>
            <a:off x="525780" y="5532120"/>
            <a:ext cx="10161270" cy="1064012"/>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4" name="TextBox 3">
            <a:extLst>
              <a:ext uri="{FF2B5EF4-FFF2-40B4-BE49-F238E27FC236}">
                <a16:creationId xmlns:a16="http://schemas.microsoft.com/office/drawing/2014/main" id="{4972CA21-CCB5-39BD-26B3-7D11687EAAAD}"/>
              </a:ext>
            </a:extLst>
          </p:cNvPr>
          <p:cNvSpPr txBox="1"/>
          <p:nvPr/>
        </p:nvSpPr>
        <p:spPr>
          <a:xfrm>
            <a:off x="525780" y="5631100"/>
            <a:ext cx="10161270" cy="984885"/>
          </a:xfrm>
          <a:prstGeom prst="rect">
            <a:avLst/>
          </a:prstGeom>
          <a:noFill/>
        </p:spPr>
        <p:txBody>
          <a:bodyPr wrap="square" lIns="91440" tIns="45720" rIns="91440" bIns="45720" rtlCol="0" anchor="t">
            <a:spAutoFit/>
          </a:bodyPr>
          <a:lstStyle/>
          <a:p>
            <a:pPr algn="ctr"/>
            <a:r>
              <a:rPr lang="en-US" sz="2900" b="1" spc="300" dirty="0"/>
              <a:t>Road diets </a:t>
            </a:r>
            <a:r>
              <a:rPr lang="en-US" sz="2900" spc="300" dirty="0"/>
              <a:t>are shown to reduce lanes to calm traffic, reduce weaving &amp; make crossings safer.</a:t>
            </a:r>
            <a:endParaRPr lang="en-US" sz="2900" spc="300">
              <a:cs typeface="Arial"/>
            </a:endParaRPr>
          </a:p>
        </p:txBody>
      </p:sp>
      <p:pic>
        <p:nvPicPr>
          <p:cNvPr id="3" name="Picture 2" descr="A picture containing grass, outdoor, ground, bird&#10;&#10;Description automatically generated">
            <a:extLst>
              <a:ext uri="{FF2B5EF4-FFF2-40B4-BE49-F238E27FC236}">
                <a16:creationId xmlns:a16="http://schemas.microsoft.com/office/drawing/2014/main" id="{4CE12261-C5A7-48A7-A26A-9ACE8C5EB3D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6667" l="10000" r="90000">
                        <a14:foregroundMark x1="62708" y1="17396" x2="69479" y2="20104"/>
                        <a14:foregroundMark x1="69479" y1="20104" x2="63542" y2="21250"/>
                        <a14:foregroundMark x1="38750" y1="80417" x2="39063" y2="87917"/>
                        <a14:foregroundMark x1="39063" y1="87917" x2="35000" y2="94479"/>
                        <a14:foregroundMark x1="35000" y1="94479" x2="44063" y2="96146"/>
                        <a14:foregroundMark x1="44063" y1="96146" x2="40729" y2="89792"/>
                        <a14:foregroundMark x1="45292" y1="86716" x2="45417" y2="88125"/>
                        <a14:foregroundMark x1="44688" y1="79896" x2="45182" y2="85471"/>
                        <a14:foregroundMark x1="45417" y1="88125" x2="49375" y2="92500"/>
                        <a14:foregroundMark x1="50313" y1="91771" x2="49375" y2="92708"/>
                        <a14:foregroundMark x1="39688" y1="96667" x2="38750" y2="96563"/>
                        <a14:backgroundMark x1="53021" y1="27708" x2="52396" y2="35208"/>
                        <a14:backgroundMark x1="52396" y1="35208" x2="46875" y2="40313"/>
                        <a14:backgroundMark x1="46875" y1="40313" x2="46875" y2="40313"/>
                        <a14:backgroundMark x1="62917" y1="31250" x2="63646" y2="23021"/>
                        <a14:backgroundMark x1="63646" y1="23021" x2="70000" y2="21875"/>
                        <a14:backgroundMark x1="62708" y1="42083" x2="58854" y2="59688"/>
                        <a14:backgroundMark x1="58854" y1="59688" x2="57813" y2="61979"/>
                        <a14:backgroundMark x1="50938" y1="38125" x2="48750" y2="39375"/>
                        <a14:backgroundMark x1="41979" y1="81771" x2="42292" y2="89792"/>
                        <a14:backgroundMark x1="42292" y1="89792" x2="42292" y2="81146"/>
                        <a14:backgroundMark x1="45833" y1="84896" x2="49375" y2="87813"/>
                        <a14:backgroundMark x1="46563" y1="85313" x2="50208" y2="89688"/>
                      </a14:backgroundRemoval>
                    </a14:imgEffect>
                  </a14:imgLayer>
                </a14:imgProps>
              </a:ext>
              <a:ext uri="{28A0092B-C50C-407E-A947-70E740481C1C}">
                <a14:useLocalDpi xmlns:a14="http://schemas.microsoft.com/office/drawing/2010/main" val="0"/>
              </a:ext>
            </a:extLst>
          </a:blip>
          <a:stretch>
            <a:fillRect/>
          </a:stretch>
        </p:blipFill>
        <p:spPr>
          <a:xfrm rot="213612" flipH="1">
            <a:off x="11168422" y="4104313"/>
            <a:ext cx="801966" cy="801966"/>
          </a:xfrm>
          <a:prstGeom prst="rect">
            <a:avLst/>
          </a:prstGeom>
          <a:effectLst>
            <a:glow rad="101600">
              <a:schemeClr val="accent3">
                <a:satMod val="175000"/>
                <a:alpha val="40000"/>
              </a:schemeClr>
            </a:glow>
          </a:effectLst>
        </p:spPr>
      </p:pic>
      <p:pic>
        <p:nvPicPr>
          <p:cNvPr id="7" name="Picture 6">
            <a:extLst>
              <a:ext uri="{FF2B5EF4-FFF2-40B4-BE49-F238E27FC236}">
                <a16:creationId xmlns:a16="http://schemas.microsoft.com/office/drawing/2014/main" id="{86B57FE4-54D0-AD9B-407D-0C73D285816A}"/>
              </a:ext>
            </a:extLst>
          </p:cNvPr>
          <p:cNvPicPr>
            <a:picLocks noChangeAspect="1"/>
          </p:cNvPicPr>
          <p:nvPr/>
        </p:nvPicPr>
        <p:blipFill>
          <a:blip r:embed="rId7"/>
          <a:stretch>
            <a:fillRect/>
          </a:stretch>
        </p:blipFill>
        <p:spPr>
          <a:xfrm>
            <a:off x="592182" y="513526"/>
            <a:ext cx="1507422" cy="1721674"/>
          </a:xfrm>
          <a:prstGeom prst="rect">
            <a:avLst/>
          </a:prstGeom>
          <a:effectLst>
            <a:glow rad="101600">
              <a:schemeClr val="accent3">
                <a:satMod val="175000"/>
                <a:alpha val="40000"/>
              </a:schemeClr>
            </a:glow>
          </a:effectLst>
        </p:spPr>
      </p:pic>
      <p:sp>
        <p:nvSpPr>
          <p:cNvPr id="13" name="Callout: Line with Accent Bar 12">
            <a:extLst>
              <a:ext uri="{FF2B5EF4-FFF2-40B4-BE49-F238E27FC236}">
                <a16:creationId xmlns:a16="http://schemas.microsoft.com/office/drawing/2014/main" id="{F26B0C74-61B4-E0DD-D72F-6AFCF719C15C}"/>
              </a:ext>
            </a:extLst>
          </p:cNvPr>
          <p:cNvSpPr/>
          <p:nvPr/>
        </p:nvSpPr>
        <p:spPr>
          <a:xfrm>
            <a:off x="2517381" y="898511"/>
            <a:ext cx="1862072" cy="272676"/>
          </a:xfrm>
          <a:prstGeom prst="accentCallout1">
            <a:avLst/>
          </a:prstGeom>
          <a:solidFill>
            <a:srgbClr val="FFFF00"/>
          </a:solidFill>
          <a:ln w="12700">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1300" dirty="0">
                <a:solidFill>
                  <a:schemeClr val="tx1"/>
                </a:solidFill>
              </a:rPr>
              <a:t>2 Pearl St. Renovation</a:t>
            </a:r>
          </a:p>
        </p:txBody>
      </p:sp>
    </p:spTree>
    <p:extLst>
      <p:ext uri="{BB962C8B-B14F-4D97-AF65-F5344CB8AC3E}">
        <p14:creationId xmlns:p14="http://schemas.microsoft.com/office/powerpoint/2010/main" val="2363187964"/>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af9703e-009b-42ab-a077-0c7e16ffd8c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955F8EB0B318E43BE8F2814FD8410E0" ma:contentTypeVersion="5" ma:contentTypeDescription="Create a new document." ma:contentTypeScope="" ma:versionID="3ce4f0fbd0b4d16e2bbbfc90c1e8590e">
  <xsd:schema xmlns:xsd="http://www.w3.org/2001/XMLSchema" xmlns:xs="http://www.w3.org/2001/XMLSchema" xmlns:p="http://schemas.microsoft.com/office/2006/metadata/properties" xmlns:ns3="daf9703e-009b-42ab-a077-0c7e16ffd8ca" targetNamespace="http://schemas.microsoft.com/office/2006/metadata/properties" ma:root="true" ma:fieldsID="4b94b0f5a95981b95faf7c0d36b9804b" ns3:_="">
    <xsd:import namespace="daf9703e-009b-42ab-a077-0c7e16ffd8c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f9703e-009b-42ab-a077-0c7e16ffd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94826B-168F-44DD-9BD7-E1654F1F5083}">
  <ds:schemaRefs>
    <ds:schemaRef ds:uri="http://schemas.microsoft.com/office/2006/metadata/properties"/>
    <ds:schemaRef ds:uri="daf9703e-009b-42ab-a077-0c7e16ffd8ca"/>
    <ds:schemaRef ds:uri="http://schemas.microsoft.com/office/infopath/2007/PartnerControls"/>
    <ds:schemaRef ds:uri="http://schemas.openxmlformats.org/package/2006/metadata/core-properties"/>
    <ds:schemaRef ds:uri="http://purl.org/dc/dcmitype/"/>
    <ds:schemaRef ds:uri="http://schemas.microsoft.com/office/2006/documentManagement/types"/>
    <ds:schemaRef ds:uri="http://purl.org/dc/elements/1.1/"/>
    <ds:schemaRef ds:uri="http://www.w3.org/XML/1998/namespace"/>
    <ds:schemaRef ds:uri="http://purl.org/dc/terms/"/>
  </ds:schemaRefs>
</ds:datastoreItem>
</file>

<file path=customXml/itemProps2.xml><?xml version="1.0" encoding="utf-8"?>
<ds:datastoreItem xmlns:ds="http://schemas.openxmlformats.org/officeDocument/2006/customXml" ds:itemID="{B8D95F9F-6A7E-44A2-8BC2-E3AD19217F45}">
  <ds:schemaRefs>
    <ds:schemaRef ds:uri="http://schemas.microsoft.com/sharepoint/v3/contenttype/forms"/>
  </ds:schemaRefs>
</ds:datastoreItem>
</file>

<file path=customXml/itemProps3.xml><?xml version="1.0" encoding="utf-8"?>
<ds:datastoreItem xmlns:ds="http://schemas.openxmlformats.org/officeDocument/2006/customXml" ds:itemID="{1605C823-F17E-4C8A-9A89-A83488BE0C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f9703e-009b-42ab-a077-0c7e16ffd8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11051</TotalTime>
  <Words>2852</Words>
  <Application>Microsoft Office PowerPoint</Application>
  <PresentationFormat>Widescreen</PresentationFormat>
  <Paragraphs>397</Paragraphs>
  <Slides>44</Slides>
  <Notes>43</Notes>
  <HiddenSlides>22</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Aptos</vt:lpstr>
      <vt:lpstr>Aptos Display</vt:lpstr>
      <vt:lpstr>Aptos Narrow</vt:lpstr>
      <vt:lpstr>Arial</vt:lpstr>
      <vt:lpstr>Arial Black</vt:lpstr>
      <vt:lpstr>Arial,Sans-Serif</vt:lpstr>
      <vt:lpstr>Calibri</vt:lpstr>
      <vt:lpstr>Segoe UI</vt:lpstr>
      <vt:lpstr>Office Theme</vt:lpstr>
      <vt:lpstr>PowerPoint Presentation</vt:lpstr>
      <vt:lpstr>PowerPoint Presentation</vt:lpstr>
      <vt:lpstr>PowerPoint Presentation</vt:lpstr>
      <vt:lpstr>PowerPoint Presentation</vt:lpstr>
      <vt:lpstr>Downtown Manchester Improvements Project </vt:lpstr>
      <vt:lpstr>PowerPoint Presentation</vt:lpstr>
      <vt:lpstr>Road Safety Must Be Addressed</vt:lpstr>
      <vt:lpstr>PowerPoint Presentation</vt:lpstr>
      <vt:lpstr>PowerPoint Presentation</vt:lpstr>
      <vt:lpstr>“Truck Apron” designed to accommodate large vehicles.</vt:lpstr>
      <vt:lpstr>PowerPoint Presentation</vt:lpstr>
      <vt:lpstr>PowerPoint Presentation</vt:lpstr>
      <vt:lpstr>Who Might Use the Cycle Track?</vt:lpstr>
      <vt:lpstr>Updated Downtown Infrastructure Needed.</vt:lpstr>
      <vt:lpstr>Replacing infrastructure opens opportunities to...</vt:lpstr>
      <vt:lpstr>PowerPoint Presentation</vt:lpstr>
      <vt:lpstr>Complete Streets supports safer foot traffic.</vt:lpstr>
      <vt:lpstr>Improvements Support  Continued Investment</vt:lpstr>
      <vt:lpstr>A Town Committed to Advancing Connectivity </vt:lpstr>
      <vt:lpstr>PowerPoint Presentation</vt:lpstr>
      <vt:lpstr>PowerPoint Presentation</vt:lpstr>
      <vt:lpstr>PowerPoint Presentation</vt:lpstr>
      <vt:lpstr>PowerPoint Presentation</vt:lpstr>
      <vt:lpstr>PowerPoint Presentation</vt:lpstr>
      <vt:lpstr>Project Vision</vt:lpstr>
      <vt:lpstr>PowerPoint Presentation</vt:lpstr>
      <vt:lpstr>PowerPoint Presentation</vt:lpstr>
      <vt:lpstr>Stakeholder Engagements</vt:lpstr>
      <vt:lpstr>PowerPoint Presentation</vt:lpstr>
      <vt:lpstr>PowerPoint Presentation</vt:lpstr>
      <vt:lpstr>PowerPoint Presentation</vt:lpstr>
      <vt:lpstr>Designated Pull-Off Zones</vt:lpstr>
      <vt:lpstr>More Handicap Accessible  On-Street Parking Spaces</vt:lpstr>
      <vt:lpstr>Improve Rear Lot Access</vt:lpstr>
      <vt:lpstr>Add Bike "Depots“ &amp;  Side Street Connections</vt:lpstr>
      <vt:lpstr>Add Amenities Based on Feedback</vt:lpstr>
      <vt:lpstr>Downtown Amenities Informed by Public Feedback</vt:lpstr>
      <vt:lpstr>Safer Crosswalk Placements</vt:lpstr>
      <vt:lpstr>Funding Progress</vt:lpstr>
      <vt:lpstr>Future Grant Opportunities</vt:lpstr>
      <vt:lpstr>What’s Next?</vt:lpstr>
      <vt:lpstr>Action Item </vt:lpstr>
      <vt:lpstr>Utilizing Available Funding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Petersen</dc:creator>
  <cp:lastModifiedBy>Steve Stephanou</cp:lastModifiedBy>
  <cp:revision>2499</cp:revision>
  <cp:lastPrinted>2024-05-07T17:41:49Z</cp:lastPrinted>
  <dcterms:created xsi:type="dcterms:W3CDTF">2024-02-15T20:30:33Z</dcterms:created>
  <dcterms:modified xsi:type="dcterms:W3CDTF">2025-01-07T22:28:10Z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0x010100B955F8EB0B318E43BE8F2814FD8410E0</vt:lpwstr>
  </property>
</Properties>
</file>