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6" r:id="rId4"/>
  </p:sldMasterIdLst>
  <p:notesMasterIdLst>
    <p:notesMasterId r:id="rId15"/>
  </p:notesMasterIdLst>
  <p:handoutMasterIdLst>
    <p:handoutMasterId r:id="rId16"/>
  </p:handoutMasterIdLst>
  <p:sldIdLst>
    <p:sldId id="315" r:id="rId5"/>
    <p:sldId id="322" r:id="rId6"/>
    <p:sldId id="314" r:id="rId7"/>
    <p:sldId id="266" r:id="rId8"/>
    <p:sldId id="319" r:id="rId9"/>
    <p:sldId id="320" r:id="rId10"/>
    <p:sldId id="317" r:id="rId11"/>
    <p:sldId id="318" r:id="rId12"/>
    <p:sldId id="321" r:id="rId13"/>
    <p:sldId id="29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  <p188:author id="{5AA1BD55-57CD-466E-0725-B6CBA11E0D12}" name="Lauren Weldy (ALLEGIS GROUP SERVICES)" initials="LW" userId="S::v-lweldy@microsoft.com::07a2285c-a352-4b96-8658-ecc34365c15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ED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8A107856-5554-42FB-B03E-39F5DBC370B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5388" autoAdjust="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149"/>
    </p:cViewPr>
  </p:sorterViewPr>
  <p:notesViewPr>
    <p:cSldViewPr snapToGrid="0">
      <p:cViewPr>
        <p:scale>
          <a:sx n="1" d="2"/>
          <a:sy n="1" d="2"/>
        </p:scale>
        <p:origin x="2640" y="28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A1AC4-3AE8-4F87-AAED-904EC6054702}" type="datetimeFigureOut">
              <a:rPr lang="en-US" smtClean="0"/>
              <a:t>3/3/2025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F8A362-CAFC-4987-9A50-4757052839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556653-6123-4FE4-861F-5F9583BF59B0}" type="datetimeFigureOut">
              <a:rPr lang="en-US" smtClean="0"/>
              <a:t>3/3/2025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EB602-95FC-483A-B12D-216A7AD7EA2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3899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4510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4C50D-79BA-1F96-31CD-D61C27301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A9A5647-7C3E-67EF-AD0F-B7D6795E28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3EC52B-794D-5CE2-6F84-179D75C1AC1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7E3EC7-DF89-DEEB-6462-BD433095B6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71146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E1E77-7CF2-EEAB-E2DC-84F39FEA17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7B07E6-BC8E-3400-3FD3-772FF1B14A9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D2CDFD1-8A7A-B790-347A-66D0CAC6D9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368EAC-5DE3-17A3-4148-7CE2A2C5C1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53826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85EE29-39C4-97EC-CCA7-885AEC3B2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9A084F-BD46-9179-D3D9-AFDBB12D93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EB8400-AFD6-A2F9-7153-E31C90C0F8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A8C317-E582-2BD3-EA90-67BA78570D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5313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BF4B89-0329-9577-BD07-4C2190270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4BD32DC-0DE5-4DAE-4EF4-23A9D58E012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CBCE92-0846-D286-6F78-B0AC465717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93A47F-69B5-E8BA-95C7-7EF060413E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91321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4A9B9-BA2D-066C-8291-7A37A0D9D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31F353-0C8D-264F-380F-EB823519B6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4B4C3E-8C38-78EC-B9C4-BD8A85A5D1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CB2E3-EFE9-0D9B-F584-BEC082D4F46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EEB602-95FC-483A-B12D-216A7AD7EA2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4533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7F282E-55F5-4803-B60F-09BA4600E538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9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ED69555-EE48-4B19-812B-4E1068DBF976}"/>
              </a:ext>
            </a:extLst>
          </p:cNvPr>
          <p:cNvSpPr/>
          <p:nvPr/>
        </p:nvSpPr>
        <p:spPr>
          <a:xfrm>
            <a:off x="7573754" y="0"/>
            <a:ext cx="4618246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Freeform 57">
            <a:extLst>
              <a:ext uri="{FF2B5EF4-FFF2-40B4-BE49-F238E27FC236}">
                <a16:creationId xmlns:a16="http://schemas.microsoft.com/office/drawing/2014/main" id="{57AEB73D-F521-4B19-820F-12DB6BCC8406}"/>
              </a:ext>
            </a:extLst>
          </p:cNvPr>
          <p:cNvSpPr/>
          <p:nvPr/>
        </p:nvSpPr>
        <p:spPr bwMode="auto">
          <a:xfrm>
            <a:off x="4456113" y="31750"/>
            <a:ext cx="0" cy="1588"/>
          </a:xfrm>
          <a:custGeom>
            <a:avLst/>
            <a:gdLst/>
            <a:ahLst/>
            <a:cxnLst/>
            <a:rect l="0" t="0" r="r" b="b"/>
            <a:pathLst>
              <a:path w="2" h="2">
                <a:moveTo>
                  <a:pt x="0" y="0"/>
                </a:moveTo>
                <a:lnTo>
                  <a:pt x="2" y="0"/>
                </a:lnTo>
                <a:lnTo>
                  <a:pt x="0" y="2"/>
                </a:lnTo>
                <a:lnTo>
                  <a:pt x="0" y="0"/>
                </a:lnTo>
                <a:close/>
              </a:path>
            </a:pathLst>
          </a:custGeom>
          <a:solidFill>
            <a:srgbClr val="30466D"/>
          </a:solidFill>
          <a:ln w="0">
            <a:solidFill>
              <a:srgbClr val="30466D"/>
            </a:solidFill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388" y="863068"/>
            <a:ext cx="6007691" cy="4985916"/>
          </a:xfrm>
        </p:spPr>
        <p:txBody>
          <a:bodyPr anchor="ctr">
            <a:noAutofit/>
          </a:bodyPr>
          <a:lstStyle>
            <a:lvl1pPr algn="l">
              <a:lnSpc>
                <a:spcPct val="125000"/>
              </a:lnSpc>
              <a:defRPr sz="6000" b="0" cap="all" spc="15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97352" y="863068"/>
            <a:ext cx="3351729" cy="5120069"/>
          </a:xfrm>
        </p:spPr>
        <p:txBody>
          <a:bodyPr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2400" b="0" cap="none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72EEBA-3A5D-41CE-8465-A45A0F65674E}"/>
              </a:ext>
            </a:extLst>
          </p:cNvPr>
          <p:cNvSpPr/>
          <p:nvPr/>
        </p:nvSpPr>
        <p:spPr>
          <a:xfrm rot="5400000">
            <a:off x="410121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79F4CF2F-CDFA-4A37-837C-819D5238EA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CFECE62A-61A4-407D-8F0B-D459CD977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/>
          <a:lstStyle>
            <a:lvl1pPr algn="r">
              <a:defRPr/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99FE60A9-FE2A-451F-9244-60FCE7FE9A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3062062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236537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77965" y="507037"/>
            <a:ext cx="1571626" cy="533993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933700" y="524373"/>
            <a:ext cx="5959577" cy="532259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277965" y="6296615"/>
            <a:ext cx="2505996" cy="365125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33699" y="6296615"/>
            <a:ext cx="5959577" cy="365125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734643" y="2853201"/>
            <a:ext cx="5383267" cy="604269"/>
          </a:xfrm>
        </p:spPr>
        <p:txBody>
          <a:bodyPr/>
          <a:lstStyle>
            <a:lvl1pPr algn="l">
              <a:defRPr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 title="Rule Line">
            <a:extLst>
              <a:ext uri="{FF2B5EF4-FFF2-40B4-BE49-F238E27FC236}">
                <a16:creationId xmlns:a16="http://schemas.microsoft.com/office/drawing/2014/main" id="{A1005B08-D2D4-455C-AA62-1200E43E7AF9}"/>
              </a:ext>
            </a:extLst>
          </p:cNvPr>
          <p:cNvCxnSpPr/>
          <p:nvPr/>
        </p:nvCxnSpPr>
        <p:spPr>
          <a:xfrm>
            <a:off x="9111582" y="571502"/>
            <a:ext cx="0" cy="5275467"/>
          </a:xfrm>
          <a:prstGeom prst="line">
            <a:avLst/>
          </a:prstGeom>
          <a:ln w="3810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2215722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BF5F5DFA-1BC3-4062-9356-6145C9F7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B5D461-AEC0-477F-A77A-6227F95A8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E1A041D-DE47-45FA-AC78-CC7FD025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614254-52EF-4F58-99B1-CDA7C3922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9134" y="1095508"/>
            <a:ext cx="82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D3B3ABA-0408-41EA-935D-D4F4586AA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178" y="1361923"/>
            <a:ext cx="6623040" cy="1421898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0EA5BF-04A6-2B17-0703-8419C4DB97FF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87399" y="2916772"/>
            <a:ext cx="6622819" cy="2852639"/>
          </a:xfrm>
        </p:spPr>
        <p:txBody>
          <a:bodyPr anchor="t"/>
          <a:lstStyle>
            <a:lvl1pPr marL="0" indent="0">
              <a:lnSpc>
                <a:spcPct val="125000"/>
              </a:lnSpc>
              <a:spcAft>
                <a:spcPts val="600"/>
              </a:spcAft>
              <a:buNone/>
              <a:defRPr sz="2000" b="0"/>
            </a:lvl1pPr>
            <a:lvl2pPr>
              <a:lnSpc>
                <a:spcPct val="125000"/>
              </a:lnSpc>
              <a:spcAft>
                <a:spcPts val="600"/>
              </a:spcAft>
              <a:defRPr/>
            </a:lvl2pPr>
            <a:lvl3pPr>
              <a:lnSpc>
                <a:spcPct val="125000"/>
              </a:lnSpc>
              <a:spcAft>
                <a:spcPts val="600"/>
              </a:spcAft>
              <a:defRPr/>
            </a:lvl3pPr>
            <a:lvl4pPr>
              <a:lnSpc>
                <a:spcPct val="125000"/>
              </a:lnSpc>
              <a:spcAft>
                <a:spcPts val="600"/>
              </a:spcAft>
              <a:defRPr/>
            </a:lvl4pPr>
            <a:lvl5pPr>
              <a:lnSpc>
                <a:spcPct val="125000"/>
              </a:lnSpc>
              <a:spcAft>
                <a:spcPts val="600"/>
              </a:spcAft>
              <a:defRPr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837301C-2B9B-4119-9002-BD6DB2AB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D12738D-D0ED-4899-A01C-42439B5B3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6532" y="6167615"/>
            <a:ext cx="398241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EED261D-45B9-40C1-8341-8B8B796E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ooter Placeholder 7">
            <a:extLst>
              <a:ext uri="{FF2B5EF4-FFF2-40B4-BE49-F238E27FC236}">
                <a16:creationId xmlns:a16="http://schemas.microsoft.com/office/drawing/2014/main" id="{182CF530-D736-4104-8678-850EEDF9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9" name="Date Placeholder 5">
            <a:extLst>
              <a:ext uri="{FF2B5EF4-FFF2-40B4-BE49-F238E27FC236}">
                <a16:creationId xmlns:a16="http://schemas.microsoft.com/office/drawing/2014/main" id="{8DEDB7CE-711E-4E43-9450-4C7BECE2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1885598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9">
            <a:extLst>
              <a:ext uri="{FF2B5EF4-FFF2-40B4-BE49-F238E27FC236}">
                <a16:creationId xmlns:a16="http://schemas.microsoft.com/office/drawing/2014/main" id="{F5D9588C-9E6B-42F6-8B42-D1838862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23953F-BF80-48E0-8282-62907D6C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D79D74E-6357-D3E7-30C0-09B4B82BA3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3482" y="1095507"/>
            <a:ext cx="3997653" cy="501689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75342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25689"/>
            <a:ext cx="7685728" cy="3741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30" y="825687"/>
            <a:ext cx="5957384" cy="3741551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40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360134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5" name="Picture Placeholder 64">
            <a:extLst>
              <a:ext uri="{FF2B5EF4-FFF2-40B4-BE49-F238E27FC236}">
                <a16:creationId xmlns:a16="http://schemas.microsoft.com/office/drawing/2014/main" id="{D60E3C33-714C-4528-93A6-4470C3E89A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710836" y="-2"/>
            <a:ext cx="4481164" cy="6858002"/>
          </a:xfrm>
          <a:custGeom>
            <a:avLst/>
            <a:gdLst>
              <a:gd name="connsiteX0" fmla="*/ 0 w 5332064"/>
              <a:gd name="connsiteY0" fmla="*/ 0 h 6858002"/>
              <a:gd name="connsiteX1" fmla="*/ 5332064 w 5332064"/>
              <a:gd name="connsiteY1" fmla="*/ 0 h 6858002"/>
              <a:gd name="connsiteX2" fmla="*/ 5332064 w 5332064"/>
              <a:gd name="connsiteY2" fmla="*/ 6858002 h 6858002"/>
              <a:gd name="connsiteX3" fmla="*/ 0 w 533206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064" h="6858002">
                <a:moveTo>
                  <a:pt x="0" y="0"/>
                </a:moveTo>
                <a:lnTo>
                  <a:pt x="5332064" y="0"/>
                </a:lnTo>
                <a:lnTo>
                  <a:pt x="5332064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anchor="t">
            <a:noAutofit/>
          </a:bodyPr>
          <a:lstStyle>
            <a:lvl1pPr marL="0" indent="0" algn="ctr"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42498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4307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848455"/>
            <a:ext cx="5102365" cy="2601914"/>
          </a:xfrm>
        </p:spPr>
        <p:txBody>
          <a:bodyPr tIns="182880" anchor="ctr" anchorCtr="0">
            <a:noAutofit/>
          </a:bodyPr>
          <a:lstStyle>
            <a:lvl1pPr>
              <a:lnSpc>
                <a:spcPct val="100000"/>
              </a:lnSpc>
              <a:defRPr sz="3200"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spcAft>
                <a:spcPts val="600"/>
              </a:spcAft>
              <a:buNone/>
              <a:defRPr sz="1800" b="0"/>
            </a:lvl1pPr>
          </a:lstStyle>
          <a:p>
            <a:r>
              <a:rPr lang="en-US" dirty="0"/>
              <a:t>Click to add text</a:t>
            </a:r>
          </a:p>
        </p:txBody>
      </p:sp>
      <p:sp>
        <p:nvSpPr>
          <p:cNvPr id="17" name="Footer Placeholder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/>
          <a:lstStyle>
            <a:lvl1pPr>
              <a:defRPr lang="en-US" sz="1200" kern="1200" spc="15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ate Placeholder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/>
          <a:lstStyle/>
          <a:p>
            <a:r>
              <a:rPr lang="en-US" dirty="0"/>
              <a:t>9/8/20XX</a:t>
            </a:r>
          </a:p>
        </p:txBody>
      </p:sp>
      <p:sp>
        <p:nvSpPr>
          <p:cNvPr id="20" name="Slide Number Placeholder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/>
          <a:lstStyle>
            <a:lvl1pPr>
              <a:defRPr sz="1200" b="0"/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0557ABF-B75C-BD78-1A04-E483A57A94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67712" y="0"/>
            <a:ext cx="5728216" cy="84552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1838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EA8D8870-8337-4ABD-9EA6-3D5AAB7E4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BAC3B2DB-2CCA-4BD4-8D63-98257049E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4" name="Title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386629" y="825687"/>
            <a:ext cx="9643772" cy="5201730"/>
          </a:xfrm>
        </p:spPr>
        <p:txBody>
          <a:bodyPr tIns="182880" anchor="ctr" anchorCtr="0">
            <a:noAutofit/>
          </a:bodyPr>
          <a:lstStyle>
            <a:lvl1pPr algn="l">
              <a:lnSpc>
                <a:spcPct val="100000"/>
              </a:lnSpc>
              <a:defRPr sz="4800" cap="all" baseline="0">
                <a:solidFill>
                  <a:schemeClr val="bg1"/>
                </a:solidFill>
              </a:defRPr>
            </a:lvl1pPr>
          </a:lstStyle>
          <a:p>
            <a:r>
              <a:rPr lang="en-US" sz="4400" dirty="0">
                <a:solidFill>
                  <a:schemeClr val="bg1"/>
                </a:solidFill>
              </a:rPr>
              <a:t>CLICK TO ADD TITLE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FB792E4C-AD3B-4E88-8540-E75759746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6A32632F-9ED1-4328-BBE3-B4E014156A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EA124D3C-01E3-4B96-BDF0-54851D173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67A64FF-37A7-4837-8033-CBEA22697E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FC0C09F-8990-542B-199E-E6FADE2FE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F6F60C3-341E-9533-2415-66360A254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4753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849448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BFD12B6-57DE-4B63-A723-500B050FB7DD}"/>
              </a:ext>
            </a:extLst>
          </p:cNvPr>
          <p:cNvSpPr/>
          <p:nvPr/>
        </p:nvSpPr>
        <p:spPr>
          <a:xfrm>
            <a:off x="0" y="4215384"/>
            <a:ext cx="12192000" cy="2642616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5316" y="1406284"/>
            <a:ext cx="10593694" cy="2597841"/>
          </a:xfrm>
        </p:spPr>
        <p:txBody>
          <a:bodyPr anchor="b">
            <a:normAutofit/>
          </a:bodyPr>
          <a:lstStyle>
            <a:lvl1pPr algn="ctr">
              <a:lnSpc>
                <a:spcPct val="125000"/>
              </a:lnSpc>
              <a:defRPr sz="4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18312" y="4527856"/>
            <a:ext cx="6559018" cy="15702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None/>
              <a:defRPr sz="2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F1E2E75-4758-4930-8024-39287C962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8B9949-402C-42C2-9A94-16590FC0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39D83F6-DAF4-4876-AA41-F246EC970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1613A19-DDA2-44F6-9ED4-F87771C684B8}"/>
              </a:ext>
            </a:extLst>
          </p:cNvPr>
          <p:cNvSpPr/>
          <p:nvPr/>
        </p:nvSpPr>
        <p:spPr>
          <a:xfrm>
            <a:off x="0" y="4215384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5343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376670" y="705114"/>
            <a:ext cx="6172412" cy="2403846"/>
          </a:xfrm>
        </p:spPr>
        <p:txBody>
          <a:bodyPr anchor="b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70" y="3749040"/>
            <a:ext cx="6172411" cy="2346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CE6B9B5-A5D1-4099-B52B-78F39AB0AFCB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875859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67" y="658999"/>
            <a:ext cx="6166422" cy="457200"/>
          </a:xfrm>
        </p:spPr>
        <p:txBody>
          <a:bodyPr anchor="b">
            <a:normAutofit/>
          </a:bodyPr>
          <a:lstStyle>
            <a:lvl1pPr marL="0" indent="0">
              <a:lnSpc>
                <a:spcPct val="130000"/>
              </a:lnSpc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76668" y="1116199"/>
            <a:ext cx="6166422" cy="20621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76668" y="3623098"/>
            <a:ext cx="6166421" cy="457200"/>
          </a:xfrm>
        </p:spPr>
        <p:txBody>
          <a:bodyPr anchor="b">
            <a:normAutofit/>
          </a:bodyPr>
          <a:lstStyle>
            <a:lvl1pPr marL="0" indent="0">
              <a:lnSpc>
                <a:spcPct val="99000"/>
              </a:lnSpc>
              <a:buNone/>
              <a:defRPr lang="en-US" sz="1800" b="1" kern="1200" cap="all" spc="150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30000"/>
              </a:lnSpc>
              <a:spcBef>
                <a:spcPts val="930"/>
              </a:spcBef>
              <a:buFont typeface="Corbel" panose="020B0503020204020204" pitchFamily="34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76670" y="4102370"/>
            <a:ext cx="6166419" cy="20665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26B370B-8381-431F-9492-0EA120511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CA89085-2231-4A9C-B23C-B199A9DD26C5}"/>
              </a:ext>
            </a:extLst>
          </p:cNvPr>
          <p:cNvSpPr/>
          <p:nvPr/>
        </p:nvSpPr>
        <p:spPr>
          <a:xfrm rot="10800000">
            <a:off x="4693920" y="3396997"/>
            <a:ext cx="749808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1521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5CD215-1C45-48A0-8534-39FFE8A7C95A}" type="datetime1">
              <a:rPr lang="en-US" smtClean="0"/>
              <a:t>3/3/2025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dirty="0"/>
              <a:t>‹#›</a:t>
            </a:fld>
            <a:endParaRPr lang="en-US" dirty="0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4837D5C-EE88-BE2B-5940-6A8E20CAEE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D6331A-AE6C-3009-DDD4-1671FF7E0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25689"/>
            <a:ext cx="12192000" cy="520173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8D7D28B-DE67-0B99-CDEB-A037FFC56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889696"/>
            <a:ext cx="1070775" cy="507771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B9F3E3-6134-5423-F75E-B36E71A652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1F677F-A1EC-4CDA-E80E-4B36954651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765851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F1E2C06-C49E-A5AA-07A3-D134EFA3D2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896046"/>
            <a:ext cx="1070775" cy="50777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2BA39D8-E4F7-CD36-B80A-49D228C0FC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6" y="0"/>
            <a:ext cx="1070775" cy="8256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06F4721-4B2C-0638-8409-054F6738EA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1119515" y="6027421"/>
            <a:ext cx="1070775" cy="8305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8947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CF41D3-C6B9-4E99-9321-87C4E2168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5BC6EB-07B1-46AF-AC33-E998BC6AA4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E3A0C1-6562-4819-9E88-4C1378FD5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22554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CA29BA-0143-49FF-8608-DB1623D99537}"/>
              </a:ext>
            </a:extLst>
          </p:cNvPr>
          <p:cNvSpPr/>
          <p:nvPr/>
        </p:nvSpPr>
        <p:spPr>
          <a:xfrm>
            <a:off x="0" y="0"/>
            <a:ext cx="8248592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53015" y="640079"/>
            <a:ext cx="2796066" cy="2551751"/>
          </a:xfrm>
        </p:spPr>
        <p:txBody>
          <a:bodyPr anchor="b">
            <a:normAutofit/>
          </a:bodyPr>
          <a:lstStyle>
            <a:lvl1pPr algn="l">
              <a:lnSpc>
                <a:spcPct val="135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818" y="640078"/>
            <a:ext cx="6969693" cy="5455921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53015" y="3223803"/>
            <a:ext cx="2796066" cy="2872197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010CF18-370D-4E80-AE4C-396FFDFCAE5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C5EBFE9C-5A22-4462-9C51-E00C03F55C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753015" y="6309360"/>
            <a:ext cx="1734207" cy="45720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2EBBFF2E-AA66-4B76-9139-CB000B5A4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8818" y="6309360"/>
            <a:ext cx="6993867" cy="457200"/>
          </a:xfrm>
        </p:spPr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44F64C4-BF20-4F6B-B650-57C71C828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4140893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4996" y="640079"/>
            <a:ext cx="2714085" cy="2695903"/>
          </a:xfrm>
        </p:spPr>
        <p:txBody>
          <a:bodyPr anchor="b">
            <a:noAutofit/>
          </a:bodyPr>
          <a:lstStyle>
            <a:lvl1pPr algn="l">
              <a:lnSpc>
                <a:spcPct val="104000"/>
              </a:lnSpc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248592" cy="6857999"/>
          </a:xfrm>
          <a:solidFill>
            <a:schemeClr val="bg2">
              <a:lumMod val="9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834996" y="3429000"/>
            <a:ext cx="2714085" cy="2508026"/>
          </a:xfrm>
        </p:spPr>
        <p:txBody>
          <a:bodyPr anchor="t">
            <a:normAutofit/>
          </a:bodyPr>
          <a:lstStyle>
            <a:lvl1pPr marL="0" indent="0">
              <a:spcBef>
                <a:spcPts val="1400"/>
              </a:spcBef>
              <a:buNone/>
              <a:defRPr sz="1800" b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0949BC8-9ABF-49F6-851C-5DB0B86CA70D}"/>
              </a:ext>
            </a:extLst>
          </p:cNvPr>
          <p:cNvSpPr/>
          <p:nvPr/>
        </p:nvSpPr>
        <p:spPr>
          <a:xfrm rot="5400000">
            <a:off x="485159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E1EE21-E3FA-4D43-B224-C664959637B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834997" y="6309360"/>
            <a:ext cx="1645920" cy="457200"/>
          </a:xfrm>
        </p:spPr>
        <p:txBody>
          <a:bodyPr/>
          <a:lstStyle/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2D7F83-8993-4ED4-9F02-663CC08505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3678B7-E511-4CE1-BEE5-89E959B9B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0080" y="6309360"/>
            <a:ext cx="4946592" cy="457200"/>
          </a:xfrm>
        </p:spPr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631964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2917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9/8/20XX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76670" y="6309360"/>
            <a:ext cx="494659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fld id="{FAEF9944-A4F6-4C59-AEBD-678D6480B8E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48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9" r:id="rId14"/>
    <p:sldLayoutId id="2147483682" r:id="rId15"/>
  </p:sldLayoutIdLst>
  <p:hf sldNum="0" hdr="0" ftr="0" dt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r>
              <a:rPr lang="en-US" dirty="0"/>
              <a:t>Proposed Sale of 901/903 Main Street</a:t>
            </a:r>
          </a:p>
        </p:txBody>
      </p:sp>
    </p:spTree>
    <p:extLst>
      <p:ext uri="{BB962C8B-B14F-4D97-AF65-F5344CB8AC3E}">
        <p14:creationId xmlns:p14="http://schemas.microsoft.com/office/powerpoint/2010/main" val="232390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64081DB-1923-4878-AB15-AD54F35A1D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755816F-F516-477A-8EF2-D8CA202675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March 3, 2025</a:t>
            </a:r>
          </a:p>
          <a:p>
            <a:r>
              <a:rPr lang="en-US" dirty="0"/>
              <a:t>Manchester, CT Board of Directors </a:t>
            </a:r>
          </a:p>
        </p:txBody>
      </p:sp>
    </p:spTree>
    <p:extLst>
      <p:ext uri="{BB962C8B-B14F-4D97-AF65-F5344CB8AC3E}">
        <p14:creationId xmlns:p14="http://schemas.microsoft.com/office/powerpoint/2010/main" val="7982039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building, outdoor, road&#10;&#10;AI-generated content may be incorrect.">
            <a:extLst>
              <a:ext uri="{FF2B5EF4-FFF2-40B4-BE49-F238E27FC236}">
                <a16:creationId xmlns:a16="http://schemas.microsoft.com/office/drawing/2014/main" id="{5DB5084B-8780-935B-B7C2-C385A492DA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810" y="825687"/>
            <a:ext cx="7040380" cy="5280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6164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r>
              <a:rPr lang="en-US" dirty="0"/>
              <a:t>Benjamin Williams, Owner</a:t>
            </a:r>
            <a:br>
              <a:rPr lang="en-US" dirty="0"/>
            </a:br>
            <a:r>
              <a:rPr lang="en-US" dirty="0"/>
              <a:t>ARSOME Technologies</a:t>
            </a:r>
          </a:p>
        </p:txBody>
      </p:sp>
      <p:pic>
        <p:nvPicPr>
          <p:cNvPr id="41" name="Picture Placeholder 40" descr="A large room with glass walls&#10;">
            <a:extLst>
              <a:ext uri="{FF2B5EF4-FFF2-40B4-BE49-F238E27FC236}">
                <a16:creationId xmlns:a16="http://schemas.microsoft.com/office/drawing/2014/main" id="{9FB4A3D7-302B-4FAB-B9BD-5F75A796AC7C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0" r="7980"/>
          <a:stretch/>
        </p:blipFill>
        <p:spPr/>
      </p:pic>
    </p:spTree>
    <p:extLst>
      <p:ext uri="{BB962C8B-B14F-4D97-AF65-F5344CB8AC3E}">
        <p14:creationId xmlns:p14="http://schemas.microsoft.com/office/powerpoint/2010/main" val="29160228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361923"/>
            <a:ext cx="6623040" cy="736700"/>
          </a:xfrm>
        </p:spPr>
        <p:txBody>
          <a:bodyPr>
            <a:normAutofit/>
          </a:bodyPr>
          <a:lstStyle/>
          <a:p>
            <a:r>
              <a:rPr lang="en-US" dirty="0"/>
              <a:t>Terms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EB58E2-A9A0-481A-8B5B-381B836CE40B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59764" y="2098623"/>
            <a:ext cx="7435121" cy="406233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Building to be used as Entrepreneurial Hub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Two-year transition period for gallery space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$1,510,710 purchase price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Buy-back option if use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Purchase and sale to take place on or around July 1, 2025.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995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95750D-CE24-AC09-962F-4CBCDE2E8C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E1410AE-FD92-5EDD-0F8E-A7A5F12DF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361923"/>
            <a:ext cx="6623040" cy="736700"/>
          </a:xfrm>
        </p:spPr>
        <p:txBody>
          <a:bodyPr>
            <a:normAutofit/>
          </a:bodyPr>
          <a:lstStyle/>
          <a:p>
            <a:r>
              <a:rPr lang="en-US" dirty="0"/>
              <a:t>Terms- Two Year Transition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7666147-064C-6085-CD8F-F35CC8FADAB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7399" y="2098623"/>
            <a:ext cx="6622819" cy="4062333"/>
          </a:xfrm>
        </p:spPr>
        <p:txBody>
          <a:bodyPr>
            <a:norm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No property tax paid during transition period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Town operates gallery and contributes toward costs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Town moves gallery space to new location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sz="2000" dirty="0"/>
              <a:t>Focus on facilitating the private operation being successful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492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45C63-AC2E-BEC8-2A5F-675739C2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D0EA7FB-6FCC-1BF8-05AF-A898ADFE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361923"/>
            <a:ext cx="6623040" cy="736700"/>
          </a:xfrm>
        </p:spPr>
        <p:txBody>
          <a:bodyPr>
            <a:normAutofit/>
          </a:bodyPr>
          <a:lstStyle/>
          <a:p>
            <a:r>
              <a:rPr lang="en-US" dirty="0"/>
              <a:t>Terms- Post-transition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4918789-2E44-D3C8-53BB-D0FFF59C390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87399" y="2098623"/>
            <a:ext cx="6622819" cy="406233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Full property taxes paid by owner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Town has rights to hold meetings at no cost for an additional 13 years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Buy-back option if use changes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287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3FA008-E8BD-1EDB-6E83-1487AC853F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AA24D91-1116-55F2-EE6C-B6066D71D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Benefits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7D5F292-59D3-BA37-9443-F6773C1B0122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Continuation of building mission + activity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Property tax revenue after year 2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Elimination of ownership/maintenance costs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Additional downtown meeting space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60564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755251-BEFC-AEE2-4427-AC37F3144F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7441335-1D18-9B00-19B3-1999348C1C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Near-Term Challenges 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9F959D2-EDA1-4E9C-1C3E-D2F3932BFEB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Gallery relocation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Coordination between Town and new owner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Communication with existing members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58657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9DE936-911A-C349-5665-E3BD90908A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458C78-2240-C92A-031C-65C484A8E61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vert="horz" lIns="109728" tIns="109728" rIns="109728" bIns="91440" rtlCol="0" anchor="ctr">
            <a:normAutofit/>
          </a:bodyPr>
          <a:lstStyle/>
          <a:p>
            <a:r>
              <a:rPr lang="en-US" dirty="0"/>
              <a:t>Benjamin Williams, Owner</a:t>
            </a:r>
            <a:br>
              <a:rPr lang="en-US" dirty="0"/>
            </a:br>
            <a:r>
              <a:rPr lang="en-US" dirty="0"/>
              <a:t>ARSOME Technologies</a:t>
            </a:r>
          </a:p>
        </p:txBody>
      </p:sp>
      <p:pic>
        <p:nvPicPr>
          <p:cNvPr id="41" name="Picture Placeholder 40" descr="A large room with glass walls&#10;">
            <a:extLst>
              <a:ext uri="{FF2B5EF4-FFF2-40B4-BE49-F238E27FC236}">
                <a16:creationId xmlns:a16="http://schemas.microsoft.com/office/drawing/2014/main" id="{75D291FC-5335-7FF5-350C-DC0A67C4690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80" r="7980"/>
          <a:stretch/>
        </p:blipFill>
        <p:spPr/>
      </p:pic>
    </p:spTree>
    <p:extLst>
      <p:ext uri="{BB962C8B-B14F-4D97-AF65-F5344CB8AC3E}">
        <p14:creationId xmlns:p14="http://schemas.microsoft.com/office/powerpoint/2010/main" val="2469793488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ojiVTI" id="{00D0DDEB-E771-48E5-9E96-0647434F08B1}" vid="{9D22D596-7FD0-4F89-958C-AD79A094911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7FF477C-132F-44F8-8C56-EBFF95FAF97B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6F36CB81-A037-44A8-88EB-C0C0F17FD4B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C1AA24C-4CA6-40FF-8947-DA1F6F4745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{793C8937-9029-40D7-A2BF-960FD5FD095B}tf56000440_win32</Template>
  <TotalTime>263</TotalTime>
  <Words>175</Words>
  <Application>Microsoft Office PowerPoint</Application>
  <PresentationFormat>Widescreen</PresentationFormat>
  <Paragraphs>39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Meiryo</vt:lpstr>
      <vt:lpstr>Arial</vt:lpstr>
      <vt:lpstr>Calibri</vt:lpstr>
      <vt:lpstr>Corbel</vt:lpstr>
      <vt:lpstr>ShojiVTI</vt:lpstr>
      <vt:lpstr>Proposed Sale of 901/903 Main Street</vt:lpstr>
      <vt:lpstr>PowerPoint Presentation</vt:lpstr>
      <vt:lpstr>Benjamin Williams, Owner ARSOME Technologies</vt:lpstr>
      <vt:lpstr>Terms </vt:lpstr>
      <vt:lpstr>Terms- Two Year Transition </vt:lpstr>
      <vt:lpstr>Terms- Post-transition </vt:lpstr>
      <vt:lpstr>Benefits  </vt:lpstr>
      <vt:lpstr>Near-Term Challenges  </vt:lpstr>
      <vt:lpstr>Benjamin Williams, Owner ARSOME Technologies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Gary Anderson</dc:creator>
  <cp:lastModifiedBy>Gary Anderson</cp:lastModifiedBy>
  <cp:revision>4</cp:revision>
  <dcterms:created xsi:type="dcterms:W3CDTF">2025-02-28T17:25:41Z</dcterms:created>
  <dcterms:modified xsi:type="dcterms:W3CDTF">2025-03-03T19:37:23Z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