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3" r:id="rId1"/>
  </p:sldMasterIdLst>
  <p:notesMasterIdLst>
    <p:notesMasterId r:id="rId3"/>
  </p:notesMasterIdLst>
  <p:sldIdLst>
    <p:sldId id="291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2D83"/>
    <a:srgbClr val="462587"/>
    <a:srgbClr val="3E2179"/>
    <a:srgbClr val="532476"/>
    <a:srgbClr val="4C21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5ABB87-902E-412F-83B0-9A9B7DEF60D8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B24D9F-408C-4665-882A-5B473B8E5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809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are the Town Manager’s funding recommendations for the program year that will start October 1</a:t>
            </a:r>
            <a:r>
              <a:rPr lang="en-US" baseline="30000" dirty="0"/>
              <a:t>st</a:t>
            </a:r>
            <a:r>
              <a:rPr lang="en-US" dirty="0"/>
              <a:t>. </a:t>
            </a:r>
          </a:p>
          <a:p>
            <a:r>
              <a:rPr lang="en-US" dirty="0"/>
              <a:t>Step 1: Read through funding</a:t>
            </a:r>
          </a:p>
          <a:p>
            <a:r>
              <a:rPr lang="en-US" dirty="0"/>
              <a:t>Step 2: Review all recommended projects and funding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0A4770-2A77-4898-8D52-8AAF15EDD57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941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3AAB0-D1C2-43CC-A11F-FA0868BCA4CB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7F60A-B7D1-47D1-9776-1E73BA676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031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3AAB0-D1C2-43CC-A11F-FA0868BCA4CB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7F60A-B7D1-47D1-9776-1E73BA676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98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3AAB0-D1C2-43CC-A11F-FA0868BCA4CB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7F60A-B7D1-47D1-9776-1E73BA676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51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3AAB0-D1C2-43CC-A11F-FA0868BCA4CB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7F60A-B7D1-47D1-9776-1E73BA676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184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3AAB0-D1C2-43CC-A11F-FA0868BCA4CB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7F60A-B7D1-47D1-9776-1E73BA676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861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3AAB0-D1C2-43CC-A11F-FA0868BCA4CB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7F60A-B7D1-47D1-9776-1E73BA676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487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3AAB0-D1C2-43CC-A11F-FA0868BCA4CB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7F60A-B7D1-47D1-9776-1E73BA676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667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3AAB0-D1C2-43CC-A11F-FA0868BCA4CB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7F60A-B7D1-47D1-9776-1E73BA676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525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3AAB0-D1C2-43CC-A11F-FA0868BCA4CB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7F60A-B7D1-47D1-9776-1E73BA676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769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3AAB0-D1C2-43CC-A11F-FA0868BCA4CB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A657F60A-B7D1-47D1-9776-1E73BA676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907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3AAB0-D1C2-43CC-A11F-FA0868BCA4CB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7F60A-B7D1-47D1-9776-1E73BA676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628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9EF3AAB0-D1C2-43CC-A11F-FA0868BCA4CB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tx1">
                    <a:alpha val="20000"/>
                  </a:schemeClr>
                </a:solidFill>
                <a:latin typeface="+mj-lt"/>
              </a:defRPr>
            </a:lvl1pPr>
          </a:lstStyle>
          <a:p>
            <a:fld id="{A657F60A-B7D1-47D1-9776-1E73BA676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181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2D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B0719-3C65-4716-A213-5CFA3D13C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497" y="184618"/>
            <a:ext cx="10910999" cy="1014262"/>
          </a:xfrm>
        </p:spPr>
        <p:txBody>
          <a:bodyPr>
            <a:noAutofit/>
          </a:bodyPr>
          <a:lstStyle/>
          <a:p>
            <a:pPr algn="ctr"/>
            <a:r>
              <a:rPr lang="en-US" sz="3800" b="1" dirty="0"/>
              <a:t>2024-2025 Board of Directors’</a:t>
            </a:r>
            <a:br>
              <a:rPr lang="en-US" sz="3800" b="1" dirty="0"/>
            </a:br>
            <a:r>
              <a:rPr lang="en-US" sz="3800" b="1" dirty="0"/>
              <a:t>Proposed Action Plan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8543A895-4534-011A-E047-4AA10CF1CA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6096944"/>
              </p:ext>
            </p:extLst>
          </p:nvPr>
        </p:nvGraphicFramePr>
        <p:xfrm>
          <a:off x="1833755" y="1309933"/>
          <a:ext cx="8524482" cy="42381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38971">
                  <a:extLst>
                    <a:ext uri="{9D8B030D-6E8A-4147-A177-3AD203B41FA5}">
                      <a16:colId xmlns:a16="http://schemas.microsoft.com/office/drawing/2014/main" val="2428055408"/>
                    </a:ext>
                  </a:extLst>
                </a:gridCol>
                <a:gridCol w="1685511">
                  <a:extLst>
                    <a:ext uri="{9D8B030D-6E8A-4147-A177-3AD203B41FA5}">
                      <a16:colId xmlns:a16="http://schemas.microsoft.com/office/drawing/2014/main" val="1477544528"/>
                    </a:ext>
                  </a:extLst>
                </a:gridCol>
              </a:tblGrid>
              <a:tr h="499357">
                <a:tc>
                  <a:txBody>
                    <a:bodyPr/>
                    <a:lstStyle/>
                    <a:p>
                      <a:r>
                        <a:rPr lang="en-US" sz="2400" dirty="0"/>
                        <a:t>Projects</a:t>
                      </a: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Funding</a:t>
                      </a: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096657"/>
                  </a:ext>
                </a:extLst>
              </a:tr>
              <a:tr h="467347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The Health Collective: Dentistry for Seniors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>
                          <a:solidFill>
                            <a:schemeClr val="bg1"/>
                          </a:solidFill>
                        </a:rPr>
                        <a:t>$26,000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03122372"/>
                  </a:ext>
                </a:extLst>
              </a:tr>
              <a:tr h="467347">
                <a:tc>
                  <a:txBody>
                    <a:bodyPr/>
                    <a:lstStyle/>
                    <a:p>
                      <a:r>
                        <a:rPr lang="en-US" sz="1800" b="1" baseline="0" dirty="0">
                          <a:solidFill>
                            <a:schemeClr val="bg1"/>
                          </a:solidFill>
                        </a:rPr>
                        <a:t>Senior Adult &amp; Family Services: Hoarding Remediation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>
                          <a:solidFill>
                            <a:schemeClr val="bg1"/>
                          </a:solidFill>
                        </a:rPr>
                        <a:t>$20,000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36585786"/>
                  </a:ext>
                </a:extLst>
              </a:tr>
              <a:tr h="467347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800" b="1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Partnership to End Human Trafficking: Transitional Residential Program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>
                          <a:solidFill>
                            <a:schemeClr val="bg1"/>
                          </a:solidFill>
                        </a:rPr>
                        <a:t>$25,648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74854378"/>
                  </a:ext>
                </a:extLst>
              </a:tr>
              <a:tr h="467347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800" b="1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Interval House: Community Programs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>
                          <a:solidFill>
                            <a:schemeClr val="bg1"/>
                          </a:solidFill>
                        </a:rPr>
                        <a:t>$10,000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45378728"/>
                  </a:ext>
                </a:extLst>
              </a:tr>
              <a:tr h="467347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Program Administration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700" b="1" dirty="0">
                          <a:solidFill>
                            <a:schemeClr val="bg1"/>
                          </a:solidFill>
                        </a:rPr>
                        <a:t>$113,030</a:t>
                      </a:r>
                      <a:endParaRPr lang="en-US" sz="1400" b="1" strike="sngStrike" baseline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14702271"/>
                  </a:ext>
                </a:extLst>
              </a:tr>
              <a:tr h="467347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baseline="0" dirty="0">
                          <a:solidFill>
                            <a:schemeClr val="bg1"/>
                          </a:solidFill>
                        </a:rPr>
                        <a:t>Public Works: 163 Spruce St. Parking Lot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700" b="1" dirty="0">
                          <a:solidFill>
                            <a:schemeClr val="bg1"/>
                          </a:solidFill>
                        </a:rPr>
                        <a:t>$132,000</a:t>
                      </a:r>
                      <a:endParaRPr lang="en-US" sz="1400" b="1" strike="sngStrike" baseline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40932891"/>
                  </a:ext>
                </a:extLst>
              </a:tr>
              <a:tr h="467347"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kumimoji="0" lang="en-US" sz="1800" b="1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Planning Department: Housing Rehab Program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700" b="1" dirty="0">
                          <a:solidFill>
                            <a:schemeClr val="bg1"/>
                          </a:solidFill>
                        </a:rPr>
                        <a:t>$63,520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77919793"/>
                  </a:ext>
                </a:extLst>
              </a:tr>
              <a:tr h="467347"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kumimoji="0" lang="en-US" sz="1800" b="1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Rebuilding Together: Roofing Program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700" b="1" dirty="0">
                          <a:solidFill>
                            <a:schemeClr val="bg1"/>
                          </a:solidFill>
                        </a:rPr>
                        <a:t>$175,000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76015722"/>
                  </a:ext>
                </a:extLst>
              </a:tr>
            </a:tbl>
          </a:graphicData>
        </a:graphic>
      </p:graphicFrame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A8DEEB59-5B97-EB6F-5294-F6F85A0CF9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2281444"/>
              </p:ext>
            </p:extLst>
          </p:nvPr>
        </p:nvGraphicFramePr>
        <p:xfrm>
          <a:off x="2992433" y="5757545"/>
          <a:ext cx="6207126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73500">
                  <a:extLst>
                    <a:ext uri="{9D8B030D-6E8A-4147-A177-3AD203B41FA5}">
                      <a16:colId xmlns:a16="http://schemas.microsoft.com/office/drawing/2014/main" val="580258607"/>
                    </a:ext>
                  </a:extLst>
                </a:gridCol>
                <a:gridCol w="2333626">
                  <a:extLst>
                    <a:ext uri="{9D8B030D-6E8A-4147-A177-3AD203B41FA5}">
                      <a16:colId xmlns:a16="http://schemas.microsoft.com/office/drawing/2014/main" val="21983951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Funding Sources</a:t>
                      </a: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Amounts</a:t>
                      </a: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72487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2024-2025 HUD Allocation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$565,198</a:t>
                      </a:r>
                    </a:p>
                  </a:txBody>
                  <a:tcPr marL="548640" marR="457200"/>
                </a:tc>
                <a:extLst>
                  <a:ext uri="{0D108BD9-81ED-4DB2-BD59-A6C34878D82A}">
                    <a16:rowId xmlns:a16="http://schemas.microsoft.com/office/drawing/2014/main" val="35434817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2443584"/>
      </p:ext>
    </p:extLst>
  </p:cSld>
  <p:clrMapOvr>
    <a:masterClrMapping/>
  </p:clrMapOvr>
</p:sld>
</file>

<file path=ppt/theme/theme1.xml><?xml version="1.0" encoding="utf-8"?>
<a:theme xmlns:a="http://schemas.openxmlformats.org/drawingml/2006/main" name="Metropolitan">
  <a:themeElements>
    <a:clrScheme name="Metropolitan">
      <a:dk1>
        <a:srgbClr val="000000"/>
      </a:dk1>
      <a:lt1>
        <a:srgbClr val="FFFFFF"/>
      </a:lt1>
      <a:dk2>
        <a:srgbClr val="303034"/>
      </a:dk2>
      <a:lt2>
        <a:srgbClr val="DFDFE4"/>
      </a:lt2>
      <a:accent1>
        <a:srgbClr val="00AEEF"/>
      </a:accent1>
      <a:accent2>
        <a:srgbClr val="8CC600"/>
      </a:accent2>
      <a:accent3>
        <a:srgbClr val="FFBE00"/>
      </a:accent3>
      <a:accent4>
        <a:srgbClr val="FF0097"/>
      </a:accent4>
      <a:accent5>
        <a:srgbClr val="0071BC"/>
      </a:accent5>
      <a:accent6>
        <a:srgbClr val="FF8600"/>
      </a:accent6>
      <a:hlink>
        <a:srgbClr val="2424F0"/>
      </a:hlink>
      <a:folHlink>
        <a:srgbClr val="808080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9FF7CA0D-8839-4012-B51C-B152F9BD65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Metropolitan</Template>
  <TotalTime>332</TotalTime>
  <Words>120</Words>
  <Application>Microsoft Office PowerPoint</Application>
  <PresentationFormat>Widescreen</PresentationFormat>
  <Paragraphs>27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Metropolitan</vt:lpstr>
      <vt:lpstr>2024-2025 Board of Directors’ Proposed Action Plan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2023-2024 Board of Directors’ Proposed Action Plan</dc:title>
  <dc:creator>Heather Guerette</dc:creator>
  <cp:lastModifiedBy>Heather Guerette</cp:lastModifiedBy>
  <cp:revision>3</cp:revision>
  <dcterms:created xsi:type="dcterms:W3CDTF">2023-06-12T19:52:08Z</dcterms:created>
  <dcterms:modified xsi:type="dcterms:W3CDTF">2024-06-07T14:04:00Z</dcterms:modified>
</cp:coreProperties>
</file>