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embeddedFontLst>
    <p:embeddedFont>
      <p:font typeface="Poppins"/>
      <p:regular r:id="rId17"/>
      <p:bold r:id="rId18"/>
      <p:italic r:id="rId19"/>
      <p:boldItalic r:id="rId20"/>
    </p:embeddedFont>
    <p:embeddedFont>
      <p:font typeface="Lat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oppins-boldItalic.fntdata"/><Relationship Id="rId11" Type="http://schemas.openxmlformats.org/officeDocument/2006/relationships/slide" Target="slides/slide6.xml"/><Relationship Id="rId22" Type="http://schemas.openxmlformats.org/officeDocument/2006/relationships/font" Target="fonts/Lato-bold.fntdata"/><Relationship Id="rId10" Type="http://schemas.openxmlformats.org/officeDocument/2006/relationships/slide" Target="slides/slide5.xml"/><Relationship Id="rId21" Type="http://schemas.openxmlformats.org/officeDocument/2006/relationships/font" Target="fonts/Lato-regular.fntdata"/><Relationship Id="rId13" Type="http://schemas.openxmlformats.org/officeDocument/2006/relationships/slide" Target="slides/slide8.xml"/><Relationship Id="rId24" Type="http://schemas.openxmlformats.org/officeDocument/2006/relationships/font" Target="fonts/Lato-boldItalic.fntdata"/><Relationship Id="rId12" Type="http://schemas.openxmlformats.org/officeDocument/2006/relationships/slide" Target="slides/slide7.xml"/><Relationship Id="rId23" Type="http://schemas.openxmlformats.org/officeDocument/2006/relationships/font" Target="fonts/Lat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oppins-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Poppins-italic.fntdata"/><Relationship Id="rId6" Type="http://schemas.openxmlformats.org/officeDocument/2006/relationships/slide" Target="slides/slide1.xml"/><Relationship Id="rId18" Type="http://schemas.openxmlformats.org/officeDocument/2006/relationships/font" Target="fonts/Poppins-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2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7.png"/><Relationship Id="rId4" Type="http://schemas.openxmlformats.org/officeDocument/2006/relationships/image" Target="../media/image25.png"/><Relationship Id="rId5" Type="http://schemas.openxmlformats.org/officeDocument/2006/relationships/image" Target="../media/image15.png"/><Relationship Id="rId6" Type="http://schemas.openxmlformats.org/officeDocument/2006/relationships/image" Target="../media/image24.png"/><Relationship Id="rId7" Type="http://schemas.openxmlformats.org/officeDocument/2006/relationships/image" Target="../media/image2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 Id="rId4" Type="http://schemas.openxmlformats.org/officeDocument/2006/relationships/image" Target="../media/image9.png"/><Relationship Id="rId5" Type="http://schemas.openxmlformats.org/officeDocument/2006/relationships/image" Target="../media/image2.png"/><Relationship Id="rId6" Type="http://schemas.openxmlformats.org/officeDocument/2006/relationships/image" Target="../media/image21.png"/><Relationship Id="rId7" Type="http://schemas.openxmlformats.org/officeDocument/2006/relationships/image" Target="../media/image14.png"/><Relationship Id="rId8"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png"/><Relationship Id="rId4" Type="http://schemas.openxmlformats.org/officeDocument/2006/relationships/image" Target="../media/image1.png"/><Relationship Id="rId5"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7.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7.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png"/><Relationship Id="rId4" Type="http://schemas.openxmlformats.org/officeDocument/2006/relationships/image" Target="../media/image20.png"/><Relationship Id="rId5" Type="http://schemas.openxmlformats.org/officeDocument/2006/relationships/image" Target="../media/image19.png"/><Relationship Id="rId6" Type="http://schemas.openxmlformats.org/officeDocument/2006/relationships/image" Target="../media/image18.png"/><Relationship Id="rId7" Type="http://schemas.openxmlformats.org/officeDocument/2006/relationships/image" Target="../media/image6.png"/><Relationship Id="rId8" Type="http://schemas.openxmlformats.org/officeDocument/2006/relationships/image" Target="../media/image1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png"/><Relationship Id="rId4" Type="http://schemas.openxmlformats.org/officeDocument/2006/relationships/image" Target="../media/image17.png"/><Relationship Id="rId5" Type="http://schemas.openxmlformats.org/officeDocument/2006/relationships/image" Target="../media/image23.png"/><Relationship Id="rId6" Type="http://schemas.openxmlformats.org/officeDocument/2006/relationships/image" Target="../media/image13.png"/><Relationship Id="rId7" Type="http://schemas.openxmlformats.org/officeDocument/2006/relationships/image" Target="../media/image22.png"/><Relationship Id="rId8"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3" name="Shape 83"/>
        <p:cNvGrpSpPr/>
        <p:nvPr/>
      </p:nvGrpSpPr>
      <p:grpSpPr>
        <a:xfrm>
          <a:off x="0" y="0"/>
          <a:ext cx="0" cy="0"/>
          <a:chOff x="0" y="0"/>
          <a:chExt cx="0" cy="0"/>
        </a:xfrm>
      </p:grpSpPr>
      <p:pic>
        <p:nvPicPr>
          <p:cNvPr descr="image.png" id="84" name="Google Shape;84;p13"/>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85" name="Google Shape;85;p13"/>
          <p:cNvSpPr txBox="1"/>
          <p:nvPr/>
        </p:nvSpPr>
        <p:spPr>
          <a:xfrm>
            <a:off x="1209900" y="3329700"/>
            <a:ext cx="9772200" cy="6081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lang="en-US" sz="3950">
                <a:solidFill>
                  <a:srgbClr val="075985"/>
                </a:solidFill>
                <a:latin typeface="Poppins"/>
                <a:ea typeface="Poppins"/>
                <a:cs typeface="Poppins"/>
                <a:sym typeface="Poppins"/>
              </a:rPr>
              <a:t>Winter Warming for the </a:t>
            </a:r>
            <a:r>
              <a:rPr b="1" i="0" lang="en-US" sz="3950" u="none" cap="none" strike="noStrike">
                <a:solidFill>
                  <a:srgbClr val="075985"/>
                </a:solidFill>
                <a:latin typeface="Poppins"/>
                <a:ea typeface="Poppins"/>
                <a:cs typeface="Poppins"/>
                <a:sym typeface="Poppins"/>
              </a:rPr>
              <a:t> Un</a:t>
            </a:r>
            <a:r>
              <a:rPr b="1" lang="en-US" sz="3950">
                <a:solidFill>
                  <a:srgbClr val="075985"/>
                </a:solidFill>
                <a:latin typeface="Poppins"/>
                <a:ea typeface="Poppins"/>
                <a:cs typeface="Poppins"/>
                <a:sym typeface="Poppins"/>
              </a:rPr>
              <a:t>sheltered</a:t>
            </a:r>
            <a:endParaRPr sz="100"/>
          </a:p>
        </p:txBody>
      </p:sp>
      <p:sp>
        <p:nvSpPr>
          <p:cNvPr id="86" name="Google Shape;86;p13"/>
          <p:cNvSpPr txBox="1"/>
          <p:nvPr/>
        </p:nvSpPr>
        <p:spPr>
          <a:xfrm>
            <a:off x="1676400" y="4448175"/>
            <a:ext cx="8839200" cy="712800"/>
          </a:xfrm>
          <a:prstGeom prst="rect">
            <a:avLst/>
          </a:prstGeom>
          <a:noFill/>
          <a:ln>
            <a:noFill/>
          </a:ln>
        </p:spPr>
        <p:txBody>
          <a:bodyPr anchorCtr="0" anchor="t" bIns="0" lIns="0" spcFirstLastPara="1" rIns="0" wrap="square" tIns="0">
            <a:spAutoFit/>
          </a:bodyPr>
          <a:lstStyle/>
          <a:p>
            <a:pPr indent="0" lvl="0" marL="0" marR="0" rtl="0" algn="ctr">
              <a:lnSpc>
                <a:spcPct val="137500"/>
              </a:lnSpc>
              <a:spcBef>
                <a:spcPts val="0"/>
              </a:spcBef>
              <a:spcAft>
                <a:spcPts val="0"/>
              </a:spcAft>
              <a:buNone/>
            </a:pPr>
            <a:r>
              <a:rPr b="1" i="0" lang="en-US" sz="1950" u="none" cap="none" strike="noStrike">
                <a:solidFill>
                  <a:srgbClr val="334155"/>
                </a:solidFill>
                <a:latin typeface="Lato"/>
                <a:ea typeface="Lato"/>
                <a:cs typeface="Lato"/>
                <a:sym typeface="Lato"/>
              </a:rPr>
              <a:t>2025-2026 Update</a:t>
            </a:r>
            <a:br>
              <a:rPr b="1" i="0" lang="en-US" sz="2100" u="none" cap="none" strike="noStrike">
                <a:solidFill>
                  <a:schemeClr val="dk1"/>
                </a:solidFill>
                <a:latin typeface="Calibri"/>
                <a:ea typeface="Calibri"/>
                <a:cs typeface="Calibri"/>
                <a:sym typeface="Calibri"/>
              </a:rPr>
            </a:br>
            <a:r>
              <a:rPr b="1" i="0" lang="en-US" sz="1950" u="none" cap="none" strike="noStrike">
                <a:solidFill>
                  <a:srgbClr val="334155"/>
                </a:solidFill>
                <a:latin typeface="Lato"/>
                <a:ea typeface="Lato"/>
                <a:cs typeface="Lato"/>
                <a:sym typeface="Lato"/>
              </a:rPr>
              <a:t> Board of Directors Meeting | November 2025</a:t>
            </a:r>
            <a:endParaRPr b="1" sz="1700"/>
          </a:p>
        </p:txBody>
      </p:sp>
      <p:pic>
        <p:nvPicPr>
          <p:cNvPr id="87" name="Google Shape;87;p13"/>
          <p:cNvPicPr preferRelativeResize="0"/>
          <p:nvPr/>
        </p:nvPicPr>
        <p:blipFill>
          <a:blip r:embed="rId4">
            <a:alphaModFix/>
          </a:blip>
          <a:stretch>
            <a:fillRect/>
          </a:stretch>
        </p:blipFill>
        <p:spPr>
          <a:xfrm>
            <a:off x="5641500" y="2110425"/>
            <a:ext cx="909000" cy="909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03" name="Shape 203"/>
        <p:cNvGrpSpPr/>
        <p:nvPr/>
      </p:nvGrpSpPr>
      <p:grpSpPr>
        <a:xfrm>
          <a:off x="0" y="0"/>
          <a:ext cx="0" cy="0"/>
          <a:chOff x="0" y="0"/>
          <a:chExt cx="0" cy="0"/>
        </a:xfrm>
      </p:grpSpPr>
      <p:pic>
        <p:nvPicPr>
          <p:cNvPr descr="image.png" id="204" name="Google Shape;204;p22"/>
          <p:cNvPicPr preferRelativeResize="0"/>
          <p:nvPr/>
        </p:nvPicPr>
        <p:blipFill rotWithShape="1">
          <a:blip r:embed="rId3">
            <a:alphaModFix/>
          </a:blip>
          <a:srcRect b="0" l="0" r="0" t="0"/>
          <a:stretch/>
        </p:blipFill>
        <p:spPr>
          <a:xfrm>
            <a:off x="0" y="-97400"/>
            <a:ext cx="12192000" cy="6858000"/>
          </a:xfrm>
          <a:prstGeom prst="rect">
            <a:avLst/>
          </a:prstGeom>
          <a:noFill/>
          <a:ln>
            <a:noFill/>
          </a:ln>
        </p:spPr>
      </p:pic>
      <p:sp>
        <p:nvSpPr>
          <p:cNvPr id="205" name="Google Shape;205;p22"/>
          <p:cNvSpPr txBox="1"/>
          <p:nvPr/>
        </p:nvSpPr>
        <p:spPr>
          <a:xfrm>
            <a:off x="1428286" y="3739991"/>
            <a:ext cx="9790800" cy="621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13" u="none" cap="none" strike="noStrike">
                <a:solidFill>
                  <a:srgbClr val="1E293B"/>
                </a:solidFill>
                <a:latin typeface="Lato"/>
                <a:ea typeface="Lato"/>
                <a:cs typeface="Lato"/>
                <a:sym typeface="Lato"/>
              </a:rPr>
              <a:t>Regional Strategy:</a:t>
            </a:r>
            <a:r>
              <a:rPr b="0" i="0" lang="en-US" sz="1613" u="none" cap="none" strike="noStrike">
                <a:solidFill>
                  <a:srgbClr val="334155"/>
                </a:solidFill>
                <a:latin typeface="Lato"/>
                <a:ea typeface="Lato"/>
                <a:cs typeface="Lato"/>
                <a:sym typeface="Lato"/>
              </a:rPr>
              <a:t> Greater </a:t>
            </a:r>
            <a:r>
              <a:rPr lang="en-US" sz="1613">
                <a:solidFill>
                  <a:srgbClr val="334155"/>
                </a:solidFill>
                <a:latin typeface="Lato"/>
                <a:ea typeface="Lato"/>
                <a:cs typeface="Lato"/>
                <a:sym typeface="Lato"/>
              </a:rPr>
              <a:t>advocacy</a:t>
            </a:r>
            <a:r>
              <a:rPr b="0" i="0" lang="en-US" sz="1613" u="none" cap="none" strike="noStrike">
                <a:solidFill>
                  <a:srgbClr val="334155"/>
                </a:solidFill>
                <a:latin typeface="Lato"/>
                <a:ea typeface="Lato"/>
                <a:cs typeface="Lato"/>
                <a:sym typeface="Lato"/>
              </a:rPr>
              <a:t> and efforts are needed to create better regional infrastructure and partnerships.</a:t>
            </a:r>
            <a:endParaRPr sz="1673"/>
          </a:p>
        </p:txBody>
      </p:sp>
      <p:sp>
        <p:nvSpPr>
          <p:cNvPr id="206" name="Google Shape;206;p22"/>
          <p:cNvSpPr txBox="1"/>
          <p:nvPr/>
        </p:nvSpPr>
        <p:spPr>
          <a:xfrm>
            <a:off x="1428286" y="4477449"/>
            <a:ext cx="9790800" cy="621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13" u="none" cap="none" strike="noStrike">
                <a:solidFill>
                  <a:srgbClr val="1E293B"/>
                </a:solidFill>
                <a:latin typeface="Lato"/>
                <a:ea typeface="Lato"/>
                <a:cs typeface="Lato"/>
                <a:sym typeface="Lato"/>
              </a:rPr>
              <a:t>Shared Responsibility:</a:t>
            </a:r>
            <a:r>
              <a:rPr b="0" i="0" lang="en-US" sz="1613" u="none" cap="none" strike="noStrike">
                <a:solidFill>
                  <a:srgbClr val="334155"/>
                </a:solidFill>
                <a:latin typeface="Lato"/>
                <a:ea typeface="Lato"/>
                <a:cs typeface="Lato"/>
                <a:sym typeface="Lato"/>
              </a:rPr>
              <a:t> The state must create ways for </a:t>
            </a:r>
            <a:r>
              <a:rPr lang="en-US" sz="1613">
                <a:solidFill>
                  <a:srgbClr val="334155"/>
                </a:solidFill>
                <a:latin typeface="Lato"/>
                <a:ea typeface="Lato"/>
                <a:cs typeface="Lato"/>
                <a:sym typeface="Lato"/>
              </a:rPr>
              <a:t>m</a:t>
            </a:r>
            <a:r>
              <a:rPr b="0" i="0" lang="en-US" sz="1613" u="none" cap="none" strike="noStrike">
                <a:solidFill>
                  <a:srgbClr val="334155"/>
                </a:solidFill>
                <a:latin typeface="Lato"/>
                <a:ea typeface="Lato"/>
                <a:cs typeface="Lato"/>
                <a:sym typeface="Lato"/>
              </a:rPr>
              <a:t>unicipalities must be to bear their share, otherwise the burden continues to shift to resource-rich towns.</a:t>
            </a:r>
            <a:endParaRPr sz="1673"/>
          </a:p>
        </p:txBody>
      </p:sp>
      <p:sp>
        <p:nvSpPr>
          <p:cNvPr id="207" name="Google Shape;207;p22"/>
          <p:cNvSpPr txBox="1"/>
          <p:nvPr/>
        </p:nvSpPr>
        <p:spPr>
          <a:xfrm>
            <a:off x="1428286" y="5319909"/>
            <a:ext cx="9790800" cy="621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13" u="none" cap="none" strike="noStrike">
                <a:solidFill>
                  <a:srgbClr val="1E293B"/>
                </a:solidFill>
                <a:latin typeface="Lato"/>
                <a:ea typeface="Lato"/>
                <a:cs typeface="Lato"/>
                <a:sym typeface="Lato"/>
              </a:rPr>
              <a:t>State/Federal </a:t>
            </a:r>
            <a:r>
              <a:rPr b="1" lang="en-US" sz="1613">
                <a:solidFill>
                  <a:srgbClr val="1E293B"/>
                </a:solidFill>
                <a:latin typeface="Lato"/>
                <a:ea typeface="Lato"/>
                <a:cs typeface="Lato"/>
                <a:sym typeface="Lato"/>
              </a:rPr>
              <a:t>Housing Resources</a:t>
            </a:r>
            <a:r>
              <a:rPr b="1" i="0" lang="en-US" sz="1613" u="none" cap="none" strike="noStrike">
                <a:solidFill>
                  <a:srgbClr val="1E293B"/>
                </a:solidFill>
                <a:latin typeface="Lato"/>
                <a:ea typeface="Lato"/>
                <a:cs typeface="Lato"/>
                <a:sym typeface="Lato"/>
              </a:rPr>
              <a:t>:</a:t>
            </a:r>
            <a:r>
              <a:rPr b="0" i="0" lang="en-US" sz="1613" u="none" cap="none" strike="noStrike">
                <a:solidFill>
                  <a:srgbClr val="334155"/>
                </a:solidFill>
                <a:latin typeface="Lato"/>
                <a:ea typeface="Lato"/>
                <a:cs typeface="Lato"/>
                <a:sym typeface="Lato"/>
              </a:rPr>
              <a:t> More resources must be devoted to affordable/supportive housing and effective rapid rehousing.</a:t>
            </a:r>
            <a:endParaRPr sz="1673"/>
          </a:p>
        </p:txBody>
      </p:sp>
      <p:sp>
        <p:nvSpPr>
          <p:cNvPr id="208" name="Google Shape;208;p22"/>
          <p:cNvSpPr txBox="1"/>
          <p:nvPr/>
        </p:nvSpPr>
        <p:spPr>
          <a:xfrm>
            <a:off x="1428273" y="1422826"/>
            <a:ext cx="9790800" cy="9936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lang="en-US" sz="1613">
                <a:solidFill>
                  <a:srgbClr val="1E293B"/>
                </a:solidFill>
                <a:latin typeface="Lato"/>
                <a:ea typeface="Lato"/>
                <a:cs typeface="Lato"/>
                <a:sym typeface="Lato"/>
              </a:rPr>
              <a:t>Planning for next winter and beyond</a:t>
            </a:r>
            <a:r>
              <a:rPr b="1" i="0" lang="en-US" sz="1613" u="none" cap="none" strike="noStrike">
                <a:solidFill>
                  <a:srgbClr val="1E293B"/>
                </a:solidFill>
                <a:latin typeface="Lato"/>
                <a:ea typeface="Lato"/>
                <a:cs typeface="Lato"/>
                <a:sym typeface="Lato"/>
              </a:rPr>
              <a:t>:</a:t>
            </a:r>
            <a:r>
              <a:rPr b="0" i="0" lang="en-US" sz="1613" u="none" cap="none" strike="noStrike">
                <a:solidFill>
                  <a:srgbClr val="334155"/>
                </a:solidFill>
                <a:latin typeface="Lato"/>
                <a:ea typeface="Lato"/>
                <a:cs typeface="Lato"/>
                <a:sym typeface="Lato"/>
              </a:rPr>
              <a:t> The town will have to make a significant commitment of resources </a:t>
            </a:r>
            <a:r>
              <a:rPr lang="en-US" sz="1613">
                <a:solidFill>
                  <a:srgbClr val="334155"/>
                </a:solidFill>
                <a:latin typeface="Lato"/>
                <a:ea typeface="Lato"/>
                <a:cs typeface="Lato"/>
                <a:sym typeface="Lato"/>
              </a:rPr>
              <a:t>and funding to provide services next winter.  </a:t>
            </a:r>
            <a:r>
              <a:rPr b="0" i="0" lang="en-US" sz="1613" u="none" cap="none" strike="noStrike">
                <a:solidFill>
                  <a:srgbClr val="334155"/>
                </a:solidFill>
                <a:latin typeface="Lato"/>
                <a:ea typeface="Lato"/>
                <a:cs typeface="Lato"/>
                <a:sym typeface="Lato"/>
              </a:rPr>
              <a:t>MACC &amp; Human Services </a:t>
            </a:r>
            <a:r>
              <a:rPr lang="en-US" sz="1613">
                <a:solidFill>
                  <a:srgbClr val="334155"/>
                </a:solidFill>
                <a:latin typeface="Lato"/>
                <a:ea typeface="Lato"/>
                <a:cs typeface="Lato"/>
                <a:sym typeface="Lato"/>
              </a:rPr>
              <a:t>are working </a:t>
            </a:r>
            <a:r>
              <a:rPr b="0" i="0" lang="en-US" sz="1613" u="none" cap="none" strike="noStrike">
                <a:solidFill>
                  <a:srgbClr val="334155"/>
                </a:solidFill>
                <a:latin typeface="Lato"/>
                <a:ea typeface="Lato"/>
                <a:cs typeface="Lato"/>
                <a:sym typeface="Lato"/>
              </a:rPr>
              <a:t>to develop formal recommendations for the Board of Directors. </a:t>
            </a:r>
            <a:endParaRPr sz="1673"/>
          </a:p>
        </p:txBody>
      </p:sp>
      <p:pic>
        <p:nvPicPr>
          <p:cNvPr descr="image.png" id="209" name="Google Shape;209;p22"/>
          <p:cNvPicPr preferRelativeResize="0"/>
          <p:nvPr/>
        </p:nvPicPr>
        <p:blipFill rotWithShape="1">
          <a:blip r:embed="rId4">
            <a:alphaModFix/>
          </a:blip>
          <a:srcRect b="0" l="0" r="0" t="0"/>
          <a:stretch/>
        </p:blipFill>
        <p:spPr>
          <a:xfrm>
            <a:off x="972900" y="3796913"/>
            <a:ext cx="273231" cy="273230"/>
          </a:xfrm>
          <a:prstGeom prst="rect">
            <a:avLst/>
          </a:prstGeom>
          <a:noFill/>
          <a:ln>
            <a:noFill/>
          </a:ln>
        </p:spPr>
      </p:pic>
      <p:pic>
        <p:nvPicPr>
          <p:cNvPr descr="image.png" id="210" name="Google Shape;210;p22"/>
          <p:cNvPicPr preferRelativeResize="0"/>
          <p:nvPr/>
        </p:nvPicPr>
        <p:blipFill rotWithShape="1">
          <a:blip r:embed="rId5">
            <a:alphaModFix/>
          </a:blip>
          <a:srcRect b="0" l="0" r="0" t="0"/>
          <a:stretch/>
        </p:blipFill>
        <p:spPr>
          <a:xfrm>
            <a:off x="972900" y="4534372"/>
            <a:ext cx="341539" cy="273230"/>
          </a:xfrm>
          <a:prstGeom prst="rect">
            <a:avLst/>
          </a:prstGeom>
          <a:noFill/>
          <a:ln>
            <a:noFill/>
          </a:ln>
        </p:spPr>
      </p:pic>
      <p:pic>
        <p:nvPicPr>
          <p:cNvPr descr="image.png" id="211" name="Google Shape;211;p22"/>
          <p:cNvPicPr preferRelativeResize="0"/>
          <p:nvPr/>
        </p:nvPicPr>
        <p:blipFill rotWithShape="1">
          <a:blip r:embed="rId6">
            <a:alphaModFix/>
          </a:blip>
          <a:srcRect b="0" l="0" r="0" t="0"/>
          <a:stretch/>
        </p:blipFill>
        <p:spPr>
          <a:xfrm>
            <a:off x="972900" y="5376832"/>
            <a:ext cx="307385" cy="273230"/>
          </a:xfrm>
          <a:prstGeom prst="rect">
            <a:avLst/>
          </a:prstGeom>
          <a:noFill/>
          <a:ln>
            <a:noFill/>
          </a:ln>
        </p:spPr>
      </p:pic>
      <p:pic>
        <p:nvPicPr>
          <p:cNvPr descr="image.png" id="212" name="Google Shape;212;p22"/>
          <p:cNvPicPr preferRelativeResize="0"/>
          <p:nvPr/>
        </p:nvPicPr>
        <p:blipFill rotWithShape="1">
          <a:blip r:embed="rId7">
            <a:alphaModFix/>
          </a:blip>
          <a:srcRect b="0" l="0" r="0" t="0"/>
          <a:stretch/>
        </p:blipFill>
        <p:spPr>
          <a:xfrm>
            <a:off x="972913" y="1479724"/>
            <a:ext cx="341539" cy="273230"/>
          </a:xfrm>
          <a:prstGeom prst="rect">
            <a:avLst/>
          </a:prstGeom>
          <a:noFill/>
          <a:ln>
            <a:noFill/>
          </a:ln>
        </p:spPr>
      </p:pic>
      <p:sp>
        <p:nvSpPr>
          <p:cNvPr id="213" name="Google Shape;213;p22"/>
          <p:cNvSpPr txBox="1"/>
          <p:nvPr/>
        </p:nvSpPr>
        <p:spPr>
          <a:xfrm>
            <a:off x="571500" y="571500"/>
            <a:ext cx="11601600" cy="4617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en-US" sz="3000">
                <a:solidFill>
                  <a:srgbClr val="075985"/>
                </a:solidFill>
                <a:latin typeface="Poppins"/>
                <a:ea typeface="Poppins"/>
                <a:cs typeface="Poppins"/>
                <a:sym typeface="Poppins"/>
              </a:rPr>
              <a:t>Additional</a:t>
            </a:r>
            <a:r>
              <a:rPr b="1" lang="en-US" sz="3000">
                <a:solidFill>
                  <a:srgbClr val="075985"/>
                </a:solidFill>
                <a:latin typeface="Poppins"/>
                <a:ea typeface="Poppins"/>
                <a:cs typeface="Poppins"/>
                <a:sym typeface="Poppins"/>
              </a:rPr>
              <a:t> </a:t>
            </a:r>
            <a:r>
              <a:rPr b="1" i="0" lang="en-US" sz="3000" u="none" cap="none" strike="noStrike">
                <a:solidFill>
                  <a:srgbClr val="075985"/>
                </a:solidFill>
                <a:latin typeface="Poppins"/>
                <a:ea typeface="Poppins"/>
                <a:cs typeface="Poppins"/>
                <a:sym typeface="Poppins"/>
              </a:rPr>
              <a:t>Considerations for</a:t>
            </a:r>
            <a:r>
              <a:rPr b="1" lang="en-US" sz="3000">
                <a:solidFill>
                  <a:srgbClr val="075985"/>
                </a:solidFill>
                <a:latin typeface="Poppins"/>
                <a:ea typeface="Poppins"/>
                <a:cs typeface="Poppins"/>
                <a:sym typeface="Poppins"/>
              </a:rPr>
              <a:t> Beyond This Winter</a:t>
            </a:r>
            <a:endParaRPr/>
          </a:p>
        </p:txBody>
      </p:sp>
      <p:sp>
        <p:nvSpPr>
          <p:cNvPr id="214" name="Google Shape;214;p22"/>
          <p:cNvSpPr txBox="1"/>
          <p:nvPr/>
        </p:nvSpPr>
        <p:spPr>
          <a:xfrm>
            <a:off x="486450" y="3018255"/>
            <a:ext cx="112191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3000">
                <a:solidFill>
                  <a:srgbClr val="075985"/>
                </a:solidFill>
                <a:latin typeface="Poppins"/>
                <a:ea typeface="Poppins"/>
                <a:cs typeface="Poppins"/>
                <a:sym typeface="Poppins"/>
              </a:rPr>
              <a:t>Advocacy and other Needs</a:t>
            </a:r>
            <a:endParaRPr>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18" name="Shape 218"/>
        <p:cNvGrpSpPr/>
        <p:nvPr/>
      </p:nvGrpSpPr>
      <p:grpSpPr>
        <a:xfrm>
          <a:off x="0" y="0"/>
          <a:ext cx="0" cy="0"/>
          <a:chOff x="0" y="0"/>
          <a:chExt cx="0" cy="0"/>
        </a:xfrm>
      </p:grpSpPr>
      <p:pic>
        <p:nvPicPr>
          <p:cNvPr descr="image.png" id="219" name="Google Shape;219;p23"/>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220" name="Google Shape;220;p23"/>
          <p:cNvSpPr txBox="1"/>
          <p:nvPr/>
        </p:nvSpPr>
        <p:spPr>
          <a:xfrm>
            <a:off x="295275" y="1613260"/>
            <a:ext cx="11601600" cy="9234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6000" u="none" cap="none" strike="noStrike">
                <a:solidFill>
                  <a:srgbClr val="075985"/>
                </a:solidFill>
                <a:latin typeface="Poppins"/>
                <a:ea typeface="Poppins"/>
                <a:cs typeface="Poppins"/>
                <a:sym typeface="Poppins"/>
              </a:rPr>
              <a:t>Thank You</a:t>
            </a:r>
            <a:endParaRPr/>
          </a:p>
        </p:txBody>
      </p:sp>
      <p:sp>
        <p:nvSpPr>
          <p:cNvPr id="221" name="Google Shape;221;p23"/>
          <p:cNvSpPr txBox="1"/>
          <p:nvPr/>
        </p:nvSpPr>
        <p:spPr>
          <a:xfrm>
            <a:off x="571500" y="2487066"/>
            <a:ext cx="11049000" cy="2154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t/>
            </a:r>
            <a:endParaRPr/>
          </a:p>
        </p:txBody>
      </p:sp>
      <p:sp>
        <p:nvSpPr>
          <p:cNvPr id="222" name="Google Shape;222;p23"/>
          <p:cNvSpPr txBox="1"/>
          <p:nvPr/>
        </p:nvSpPr>
        <p:spPr>
          <a:xfrm>
            <a:off x="571500" y="3026800"/>
            <a:ext cx="11049000" cy="153780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1350" u="none" cap="none" strike="noStrike">
                <a:solidFill>
                  <a:srgbClr val="1E293B"/>
                </a:solidFill>
                <a:latin typeface="Times New Roman"/>
                <a:ea typeface="Times New Roman"/>
                <a:cs typeface="Times New Roman"/>
                <a:sym typeface="Times New Roman"/>
              </a:rPr>
              <a:t>Prepared by:</a:t>
            </a:r>
            <a:br>
              <a:rPr b="0" i="0" lang="en-US" sz="1800" u="none" cap="none" strike="noStrike">
                <a:solidFill>
                  <a:schemeClr val="dk1"/>
                </a:solidFill>
                <a:latin typeface="Calibri"/>
                <a:ea typeface="Calibri"/>
                <a:cs typeface="Calibri"/>
                <a:sym typeface="Calibri"/>
              </a:rPr>
            </a:br>
            <a:r>
              <a:rPr b="0" i="0" lang="en-US" sz="1350" u="none" cap="none" strike="noStrike">
                <a:solidFill>
                  <a:srgbClr val="334155"/>
                </a:solidFill>
                <a:latin typeface="Times New Roman"/>
                <a:ea typeface="Times New Roman"/>
                <a:cs typeface="Times New Roman"/>
                <a:sym typeface="Times New Roman"/>
              </a:rPr>
              <a:t> Joel Cox, Assistant Town Manager/Dir. of Human Services </a:t>
            </a:r>
            <a:br>
              <a:rPr b="0" i="0" lang="en-US" sz="1800" u="none" cap="none" strike="noStrike">
                <a:solidFill>
                  <a:schemeClr val="dk1"/>
                </a:solidFill>
                <a:latin typeface="Calibri"/>
                <a:ea typeface="Calibri"/>
                <a:cs typeface="Calibri"/>
                <a:sym typeface="Calibri"/>
              </a:rPr>
            </a:br>
            <a:br>
              <a:rPr b="0" i="0" lang="en-US" sz="1800" u="none" cap="none" strike="noStrike">
                <a:solidFill>
                  <a:schemeClr val="dk1"/>
                </a:solidFill>
                <a:latin typeface="Calibri"/>
                <a:ea typeface="Calibri"/>
                <a:cs typeface="Calibri"/>
                <a:sym typeface="Calibri"/>
              </a:rPr>
            </a:br>
            <a:r>
              <a:rPr b="1" i="0" lang="en-US" sz="1350" u="none" cap="none" strike="noStrike">
                <a:solidFill>
                  <a:srgbClr val="1E293B"/>
                </a:solidFill>
                <a:latin typeface="Times New Roman"/>
                <a:ea typeface="Times New Roman"/>
                <a:cs typeface="Times New Roman"/>
                <a:sym typeface="Times New Roman"/>
              </a:rPr>
              <a:t>With many thanks to our partners:</a:t>
            </a:r>
            <a:br>
              <a:rPr b="0" i="0" lang="en-US" sz="1800" u="none" cap="none" strike="noStrike">
                <a:solidFill>
                  <a:schemeClr val="dk1"/>
                </a:solidFill>
                <a:latin typeface="Calibri"/>
                <a:ea typeface="Calibri"/>
                <a:cs typeface="Calibri"/>
                <a:sym typeface="Calibri"/>
              </a:rPr>
            </a:br>
            <a:r>
              <a:rPr b="0" i="0" lang="en-US" sz="1350" u="none" cap="none" strike="noStrike">
                <a:solidFill>
                  <a:srgbClr val="334155"/>
                </a:solidFill>
                <a:latin typeface="Times New Roman"/>
                <a:ea typeface="Times New Roman"/>
                <a:cs typeface="Times New Roman"/>
                <a:sym typeface="Times New Roman"/>
              </a:rPr>
              <a:t> Shannon Baldassario, CEO, MACC Charities</a:t>
            </a:r>
            <a:br>
              <a:rPr b="0" i="0" lang="en-US" sz="1800" u="none" cap="none" strike="noStrike">
                <a:solidFill>
                  <a:schemeClr val="dk1"/>
                </a:solidFill>
                <a:latin typeface="Calibri"/>
                <a:ea typeface="Calibri"/>
                <a:cs typeface="Calibri"/>
                <a:sym typeface="Calibri"/>
              </a:rPr>
            </a:br>
            <a:r>
              <a:rPr b="0" i="0" lang="en-US" sz="1350" u="none" cap="none" strike="noStrike">
                <a:solidFill>
                  <a:srgbClr val="334155"/>
                </a:solidFill>
                <a:latin typeface="Times New Roman"/>
                <a:ea typeface="Times New Roman"/>
                <a:cs typeface="Times New Roman"/>
                <a:sym typeface="Times New Roman"/>
              </a:rPr>
              <a:t> Timothy D. Bohr, Community Outreach &amp; Emergency Services Manager, MACC</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1" name="Shape 91"/>
        <p:cNvGrpSpPr/>
        <p:nvPr/>
      </p:nvGrpSpPr>
      <p:grpSpPr>
        <a:xfrm>
          <a:off x="0" y="0"/>
          <a:ext cx="0" cy="0"/>
          <a:chOff x="0" y="0"/>
          <a:chExt cx="0" cy="0"/>
        </a:xfrm>
      </p:grpSpPr>
      <p:pic>
        <p:nvPicPr>
          <p:cNvPr descr="image.png" id="92" name="Google Shape;92;p14"/>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93" name="Google Shape;93;p14"/>
          <p:cNvSpPr txBox="1"/>
          <p:nvPr/>
        </p:nvSpPr>
        <p:spPr>
          <a:xfrm>
            <a:off x="1674870" y="1630200"/>
            <a:ext cx="9273600" cy="588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528" u="none" cap="none" strike="noStrike">
                <a:solidFill>
                  <a:srgbClr val="334155"/>
                </a:solidFill>
                <a:latin typeface="Lato"/>
                <a:ea typeface="Lato"/>
                <a:cs typeface="Lato"/>
                <a:sym typeface="Lato"/>
              </a:rPr>
              <a:t>Local Homeless Population</a:t>
            </a:r>
            <a:r>
              <a:rPr b="0" i="0" lang="en-US" sz="1528" u="none" cap="none" strike="noStrike">
                <a:solidFill>
                  <a:srgbClr val="334155"/>
                </a:solidFill>
                <a:latin typeface="Lato"/>
                <a:ea typeface="Lato"/>
                <a:cs typeface="Lato"/>
                <a:sym typeface="Lato"/>
              </a:rPr>
              <a:t>: Estimated 60+ peopleunhoused daily in Manchester, a drastic increase </a:t>
            </a:r>
            <a:r>
              <a:rPr lang="en-US" sz="1528">
                <a:solidFill>
                  <a:srgbClr val="334155"/>
                </a:solidFill>
                <a:latin typeface="Lato"/>
                <a:ea typeface="Lato"/>
                <a:cs typeface="Lato"/>
                <a:sym typeface="Lato"/>
              </a:rPr>
              <a:t>over the last 6 years</a:t>
            </a:r>
            <a:r>
              <a:rPr b="0" i="0" lang="en-US" sz="1528" u="none" cap="none" strike="noStrike">
                <a:solidFill>
                  <a:srgbClr val="334155"/>
                </a:solidFill>
                <a:latin typeface="Lato"/>
                <a:ea typeface="Lato"/>
                <a:cs typeface="Lato"/>
                <a:sym typeface="Lato"/>
              </a:rPr>
              <a:t>.</a:t>
            </a:r>
            <a:endParaRPr sz="1584"/>
          </a:p>
        </p:txBody>
      </p:sp>
      <p:sp>
        <p:nvSpPr>
          <p:cNvPr id="94" name="Google Shape;94;p14"/>
          <p:cNvSpPr txBox="1"/>
          <p:nvPr/>
        </p:nvSpPr>
        <p:spPr>
          <a:xfrm>
            <a:off x="1674870" y="2428165"/>
            <a:ext cx="9273600" cy="588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528" u="none" cap="none" strike="noStrike">
                <a:solidFill>
                  <a:srgbClr val="334155"/>
                </a:solidFill>
                <a:latin typeface="Lato"/>
                <a:ea typeface="Lato"/>
                <a:cs typeface="Lato"/>
                <a:sym typeface="Lato"/>
              </a:rPr>
              <a:t>Statewide Increase</a:t>
            </a:r>
            <a:r>
              <a:rPr b="0" i="0" lang="en-US" sz="1528" u="none" cap="none" strike="noStrike">
                <a:solidFill>
                  <a:srgbClr val="334155"/>
                </a:solidFill>
                <a:latin typeface="Lato"/>
                <a:ea typeface="Lato"/>
                <a:cs typeface="Lato"/>
                <a:sym typeface="Lato"/>
              </a:rPr>
              <a:t>:</a:t>
            </a:r>
            <a:r>
              <a:rPr lang="en-US" sz="1528">
                <a:solidFill>
                  <a:srgbClr val="334155"/>
                </a:solidFill>
                <a:latin typeface="Lato"/>
                <a:ea typeface="Lato"/>
                <a:cs typeface="Lato"/>
                <a:sym typeface="Lato"/>
              </a:rPr>
              <a:t> </a:t>
            </a:r>
            <a:r>
              <a:rPr b="0" i="0" lang="en-US" sz="1528" u="none" cap="none" strike="noStrike">
                <a:solidFill>
                  <a:srgbClr val="334155"/>
                </a:solidFill>
                <a:latin typeface="Lato"/>
                <a:ea typeface="Lato"/>
                <a:cs typeface="Lato"/>
                <a:sym typeface="Lato"/>
              </a:rPr>
              <a:t>The total number of homeless individuals in CT reached 3,735 in 2025 (up from 3,410 in 2024).</a:t>
            </a:r>
            <a:endParaRPr sz="1584"/>
          </a:p>
        </p:txBody>
      </p:sp>
      <p:sp>
        <p:nvSpPr>
          <p:cNvPr id="95" name="Google Shape;95;p14"/>
          <p:cNvSpPr txBox="1"/>
          <p:nvPr/>
        </p:nvSpPr>
        <p:spPr>
          <a:xfrm>
            <a:off x="1674870" y="3285972"/>
            <a:ext cx="9273600" cy="2352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528" u="none" cap="none" strike="noStrike">
                <a:solidFill>
                  <a:srgbClr val="334155"/>
                </a:solidFill>
                <a:latin typeface="Lato"/>
                <a:ea typeface="Lato"/>
                <a:cs typeface="Lato"/>
                <a:sym typeface="Lato"/>
              </a:rPr>
              <a:t>Aging Population</a:t>
            </a:r>
            <a:r>
              <a:rPr b="0" i="0" lang="en-US" sz="1528" u="none" cap="none" strike="noStrike">
                <a:solidFill>
                  <a:srgbClr val="334155"/>
                </a:solidFill>
                <a:latin typeface="Lato"/>
                <a:ea typeface="Lato"/>
                <a:cs typeface="Lato"/>
                <a:sym typeface="Lato"/>
              </a:rPr>
              <a:t>: 25%</a:t>
            </a:r>
            <a:r>
              <a:rPr lang="en-US" sz="1528">
                <a:solidFill>
                  <a:srgbClr val="334155"/>
                </a:solidFill>
                <a:latin typeface="Lato"/>
                <a:ea typeface="Lato"/>
                <a:cs typeface="Lato"/>
                <a:sym typeface="Lato"/>
              </a:rPr>
              <a:t> </a:t>
            </a:r>
            <a:r>
              <a:rPr b="0" i="0" lang="en-US" sz="1528" u="none" cap="none" strike="noStrike">
                <a:solidFill>
                  <a:srgbClr val="334155"/>
                </a:solidFill>
                <a:latin typeface="Lato"/>
                <a:ea typeface="Lato"/>
                <a:cs typeface="Lato"/>
                <a:sym typeface="Lato"/>
              </a:rPr>
              <a:t>of the statewide unhoused population now over the age of 55.</a:t>
            </a:r>
            <a:endParaRPr sz="1584"/>
          </a:p>
        </p:txBody>
      </p:sp>
      <p:sp>
        <p:nvSpPr>
          <p:cNvPr id="96" name="Google Shape;96;p14"/>
          <p:cNvSpPr txBox="1"/>
          <p:nvPr/>
        </p:nvSpPr>
        <p:spPr>
          <a:xfrm>
            <a:off x="1674870" y="3964251"/>
            <a:ext cx="9273600" cy="588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528" u="none" cap="none" strike="noStrike">
                <a:solidFill>
                  <a:srgbClr val="334155"/>
                </a:solidFill>
                <a:latin typeface="Lato"/>
                <a:ea typeface="Lato"/>
                <a:cs typeface="Lato"/>
                <a:sym typeface="Lato"/>
              </a:rPr>
              <a:t>Severe Needs</a:t>
            </a:r>
            <a:r>
              <a:rPr b="0" i="0" lang="en-US" sz="1528" u="none" cap="none" strike="noStrike">
                <a:solidFill>
                  <a:srgbClr val="334155"/>
                </a:solidFill>
                <a:latin typeface="Lato"/>
                <a:ea typeface="Lato"/>
                <a:cs typeface="Lato"/>
                <a:sym typeface="Lato"/>
              </a:rPr>
              <a:t>: </a:t>
            </a:r>
            <a:r>
              <a:rPr lang="en-US" sz="1528">
                <a:solidFill>
                  <a:srgbClr val="334155"/>
                </a:solidFill>
                <a:latin typeface="Lato"/>
                <a:ea typeface="Lato"/>
                <a:cs typeface="Lato"/>
                <a:sym typeface="Lato"/>
              </a:rPr>
              <a:t>We are seeing increases in the complexity and needs of the unhoused, including mental health needs and complex family dynamics that make </a:t>
            </a:r>
            <a:r>
              <a:rPr lang="en-US" sz="1528">
                <a:solidFill>
                  <a:srgbClr val="334155"/>
                </a:solidFill>
                <a:latin typeface="Lato"/>
                <a:ea typeface="Lato"/>
                <a:cs typeface="Lato"/>
                <a:sym typeface="Lato"/>
              </a:rPr>
              <a:t>shelter</a:t>
            </a:r>
            <a:r>
              <a:rPr lang="en-US" sz="1528">
                <a:solidFill>
                  <a:srgbClr val="334155"/>
                </a:solidFill>
                <a:latin typeface="Lato"/>
                <a:ea typeface="Lato"/>
                <a:cs typeface="Lato"/>
                <a:sym typeface="Lato"/>
              </a:rPr>
              <a:t> and housing difficult.</a:t>
            </a:r>
            <a:endParaRPr sz="1584"/>
          </a:p>
        </p:txBody>
      </p:sp>
      <p:sp>
        <p:nvSpPr>
          <p:cNvPr id="97" name="Google Shape;97;p14"/>
          <p:cNvSpPr txBox="1"/>
          <p:nvPr/>
        </p:nvSpPr>
        <p:spPr>
          <a:xfrm>
            <a:off x="1674870" y="4869932"/>
            <a:ext cx="9273600" cy="588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528" u="none" cap="none" strike="noStrike">
                <a:solidFill>
                  <a:srgbClr val="334155"/>
                </a:solidFill>
                <a:latin typeface="Lato"/>
                <a:ea typeface="Lato"/>
                <a:cs typeface="Lato"/>
                <a:sym typeface="Lato"/>
              </a:rPr>
              <a:t>Regional Impact</a:t>
            </a:r>
            <a:r>
              <a:rPr b="0" i="0" lang="en-US" sz="1528" u="none" cap="none" strike="noStrike">
                <a:solidFill>
                  <a:srgbClr val="334155"/>
                </a:solidFill>
                <a:latin typeface="Lato"/>
                <a:ea typeface="Lato"/>
                <a:cs typeface="Lato"/>
                <a:sym typeface="Lato"/>
              </a:rPr>
              <a:t>:The lack of resources in neighboring towns means Manchester and other communities like Hartford, Enfield, East Hartfo</a:t>
            </a:r>
            <a:r>
              <a:rPr lang="en-US" sz="1528">
                <a:solidFill>
                  <a:srgbClr val="334155"/>
                </a:solidFill>
                <a:latin typeface="Lato"/>
                <a:ea typeface="Lato"/>
                <a:cs typeface="Lato"/>
                <a:sym typeface="Lato"/>
              </a:rPr>
              <a:t>rd and Vernon</a:t>
            </a:r>
            <a:r>
              <a:rPr b="0" i="0" lang="en-US" sz="1528" u="none" cap="none" strike="noStrike">
                <a:solidFill>
                  <a:srgbClr val="334155"/>
                </a:solidFill>
                <a:latin typeface="Lato"/>
                <a:ea typeface="Lato"/>
                <a:cs typeface="Lato"/>
                <a:sym typeface="Lato"/>
              </a:rPr>
              <a:t> </a:t>
            </a:r>
            <a:r>
              <a:rPr lang="en-US" sz="1528">
                <a:solidFill>
                  <a:srgbClr val="334155"/>
                </a:solidFill>
                <a:latin typeface="Lato"/>
                <a:ea typeface="Lato"/>
                <a:cs typeface="Lato"/>
                <a:sym typeface="Lato"/>
              </a:rPr>
              <a:t>are</a:t>
            </a:r>
            <a:r>
              <a:rPr b="0" i="0" lang="en-US" sz="1528" u="none" cap="none" strike="noStrike">
                <a:solidFill>
                  <a:srgbClr val="334155"/>
                </a:solidFill>
                <a:latin typeface="Lato"/>
                <a:ea typeface="Lato"/>
                <a:cs typeface="Lato"/>
                <a:sym typeface="Lato"/>
              </a:rPr>
              <a:t> increasingly relied upon as a regional service </a:t>
            </a:r>
            <a:r>
              <a:rPr lang="en-US" sz="1528">
                <a:solidFill>
                  <a:srgbClr val="334155"/>
                </a:solidFill>
                <a:latin typeface="Lato"/>
                <a:ea typeface="Lato"/>
                <a:cs typeface="Lato"/>
                <a:sym typeface="Lato"/>
              </a:rPr>
              <a:t>hubs.</a:t>
            </a:r>
            <a:endParaRPr sz="1584"/>
          </a:p>
        </p:txBody>
      </p:sp>
      <p:pic>
        <p:nvPicPr>
          <p:cNvPr descr="image.png" id="98" name="Google Shape;98;p14"/>
          <p:cNvPicPr preferRelativeResize="0"/>
          <p:nvPr/>
        </p:nvPicPr>
        <p:blipFill rotWithShape="1">
          <a:blip r:embed="rId4">
            <a:alphaModFix/>
          </a:blip>
          <a:srcRect b="0" l="0" r="0" t="0"/>
          <a:stretch/>
        </p:blipFill>
        <p:spPr>
          <a:xfrm>
            <a:off x="1243538" y="1684117"/>
            <a:ext cx="258799" cy="258799"/>
          </a:xfrm>
          <a:prstGeom prst="rect">
            <a:avLst/>
          </a:prstGeom>
          <a:noFill/>
          <a:ln>
            <a:noFill/>
          </a:ln>
        </p:spPr>
      </p:pic>
      <p:pic>
        <p:nvPicPr>
          <p:cNvPr descr="image.png" id="99" name="Google Shape;99;p14"/>
          <p:cNvPicPr preferRelativeResize="0"/>
          <p:nvPr/>
        </p:nvPicPr>
        <p:blipFill rotWithShape="1">
          <a:blip r:embed="rId5">
            <a:alphaModFix/>
          </a:blip>
          <a:srcRect b="0" l="0" r="0" t="0"/>
          <a:stretch/>
        </p:blipFill>
        <p:spPr>
          <a:xfrm>
            <a:off x="1243538" y="2482081"/>
            <a:ext cx="323499" cy="258799"/>
          </a:xfrm>
          <a:prstGeom prst="rect">
            <a:avLst/>
          </a:prstGeom>
          <a:noFill/>
          <a:ln>
            <a:noFill/>
          </a:ln>
        </p:spPr>
      </p:pic>
      <p:pic>
        <p:nvPicPr>
          <p:cNvPr descr="image.png" id="100" name="Google Shape;100;p14"/>
          <p:cNvPicPr preferRelativeResize="0"/>
          <p:nvPr/>
        </p:nvPicPr>
        <p:blipFill rotWithShape="1">
          <a:blip r:embed="rId6">
            <a:alphaModFix/>
          </a:blip>
          <a:srcRect b="0" l="0" r="0" t="0"/>
          <a:stretch/>
        </p:blipFill>
        <p:spPr>
          <a:xfrm>
            <a:off x="1243538" y="3280046"/>
            <a:ext cx="258799" cy="258799"/>
          </a:xfrm>
          <a:prstGeom prst="rect">
            <a:avLst/>
          </a:prstGeom>
          <a:noFill/>
          <a:ln>
            <a:noFill/>
          </a:ln>
        </p:spPr>
      </p:pic>
      <p:pic>
        <p:nvPicPr>
          <p:cNvPr descr="image.png" id="101" name="Google Shape;101;p14"/>
          <p:cNvPicPr preferRelativeResize="0"/>
          <p:nvPr/>
        </p:nvPicPr>
        <p:blipFill rotWithShape="1">
          <a:blip r:embed="rId7">
            <a:alphaModFix/>
          </a:blip>
          <a:srcRect b="0" l="0" r="0" t="0"/>
          <a:stretch/>
        </p:blipFill>
        <p:spPr>
          <a:xfrm>
            <a:off x="1243538" y="4018167"/>
            <a:ext cx="258799" cy="258799"/>
          </a:xfrm>
          <a:prstGeom prst="rect">
            <a:avLst/>
          </a:prstGeom>
          <a:noFill/>
          <a:ln>
            <a:noFill/>
          </a:ln>
        </p:spPr>
      </p:pic>
      <p:pic>
        <p:nvPicPr>
          <p:cNvPr descr="image.png" id="102" name="Google Shape;102;p14"/>
          <p:cNvPicPr preferRelativeResize="0"/>
          <p:nvPr/>
        </p:nvPicPr>
        <p:blipFill rotWithShape="1">
          <a:blip r:embed="rId8">
            <a:alphaModFix/>
          </a:blip>
          <a:srcRect b="0" l="0" r="0" t="0"/>
          <a:stretch/>
        </p:blipFill>
        <p:spPr>
          <a:xfrm>
            <a:off x="1243538" y="4923849"/>
            <a:ext cx="258799" cy="258799"/>
          </a:xfrm>
          <a:prstGeom prst="rect">
            <a:avLst/>
          </a:prstGeom>
          <a:noFill/>
          <a:ln>
            <a:noFill/>
          </a:ln>
        </p:spPr>
      </p:pic>
      <p:sp>
        <p:nvSpPr>
          <p:cNvPr id="103" name="Google Shape;103;p14"/>
          <p:cNvSpPr txBox="1"/>
          <p:nvPr/>
        </p:nvSpPr>
        <p:spPr>
          <a:xfrm>
            <a:off x="571500" y="571500"/>
            <a:ext cx="11601600" cy="4617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The Growing Need and </a:t>
            </a:r>
            <a:r>
              <a:rPr b="1" lang="en-US" sz="3000">
                <a:solidFill>
                  <a:srgbClr val="075985"/>
                </a:solidFill>
                <a:latin typeface="Poppins"/>
                <a:ea typeface="Poppins"/>
                <a:cs typeface="Poppins"/>
                <a:sym typeface="Poppins"/>
              </a:rPr>
              <a:t>Complexity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7" name="Shape 107"/>
        <p:cNvGrpSpPr/>
        <p:nvPr/>
      </p:nvGrpSpPr>
      <p:grpSpPr>
        <a:xfrm>
          <a:off x="0" y="0"/>
          <a:ext cx="0" cy="0"/>
          <a:chOff x="0" y="0"/>
          <a:chExt cx="0" cy="0"/>
        </a:xfrm>
      </p:grpSpPr>
      <p:pic>
        <p:nvPicPr>
          <p:cNvPr descr="image.png" id="108" name="Google Shape;108;p15"/>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09" name="Google Shape;109;p15"/>
          <p:cNvPicPr preferRelativeResize="0"/>
          <p:nvPr/>
        </p:nvPicPr>
        <p:blipFill rotWithShape="1">
          <a:blip r:embed="rId4">
            <a:alphaModFix/>
          </a:blip>
          <a:srcRect b="0" l="0" r="0" t="0"/>
          <a:stretch/>
        </p:blipFill>
        <p:spPr>
          <a:xfrm>
            <a:off x="571500" y="2276525"/>
            <a:ext cx="3429000" cy="2466925"/>
          </a:xfrm>
          <a:prstGeom prst="rect">
            <a:avLst/>
          </a:prstGeom>
          <a:noFill/>
          <a:ln>
            <a:noFill/>
          </a:ln>
        </p:spPr>
      </p:pic>
      <p:pic>
        <p:nvPicPr>
          <p:cNvPr descr="image.png" id="110" name="Google Shape;110;p15"/>
          <p:cNvPicPr preferRelativeResize="0"/>
          <p:nvPr/>
        </p:nvPicPr>
        <p:blipFill rotWithShape="1">
          <a:blip r:embed="rId5">
            <a:alphaModFix/>
          </a:blip>
          <a:srcRect b="0" l="0" r="0" t="0"/>
          <a:stretch/>
        </p:blipFill>
        <p:spPr>
          <a:xfrm>
            <a:off x="4381500" y="2276525"/>
            <a:ext cx="3429000" cy="2466925"/>
          </a:xfrm>
          <a:prstGeom prst="rect">
            <a:avLst/>
          </a:prstGeom>
          <a:noFill/>
          <a:ln>
            <a:noFill/>
          </a:ln>
        </p:spPr>
      </p:pic>
      <p:pic>
        <p:nvPicPr>
          <p:cNvPr descr="image.png" id="111" name="Google Shape;111;p15"/>
          <p:cNvPicPr preferRelativeResize="0"/>
          <p:nvPr/>
        </p:nvPicPr>
        <p:blipFill rotWithShape="1">
          <a:blip r:embed="rId4">
            <a:alphaModFix/>
          </a:blip>
          <a:srcRect b="0" l="0" r="0" t="0"/>
          <a:stretch/>
        </p:blipFill>
        <p:spPr>
          <a:xfrm>
            <a:off x="8191500" y="2276525"/>
            <a:ext cx="3429000" cy="2466925"/>
          </a:xfrm>
          <a:prstGeom prst="rect">
            <a:avLst/>
          </a:prstGeom>
          <a:noFill/>
          <a:ln>
            <a:noFill/>
          </a:ln>
        </p:spPr>
      </p:pic>
      <p:sp>
        <p:nvSpPr>
          <p:cNvPr id="112" name="Google Shape;112;p15"/>
          <p:cNvSpPr txBox="1"/>
          <p:nvPr/>
        </p:nvSpPr>
        <p:spPr>
          <a:xfrm>
            <a:off x="1262062" y="2711040"/>
            <a:ext cx="2047800" cy="9081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1" i="0" lang="en-US" sz="5900" u="none" cap="none" strike="noStrike">
                <a:solidFill>
                  <a:srgbClr val="075985"/>
                </a:solidFill>
                <a:latin typeface="Poppins"/>
                <a:ea typeface="Poppins"/>
                <a:cs typeface="Poppins"/>
                <a:sym typeface="Poppins"/>
              </a:rPr>
              <a:t>2,902</a:t>
            </a:r>
            <a:endParaRPr sz="1300"/>
          </a:p>
        </p:txBody>
      </p:sp>
      <p:sp>
        <p:nvSpPr>
          <p:cNvPr id="113" name="Google Shape;113;p15"/>
          <p:cNvSpPr txBox="1"/>
          <p:nvPr/>
        </p:nvSpPr>
        <p:spPr>
          <a:xfrm>
            <a:off x="1643062" y="3972536"/>
            <a:ext cx="1285800" cy="4617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1500" u="none" cap="none" strike="noStrike">
                <a:solidFill>
                  <a:srgbClr val="475569"/>
                </a:solidFill>
                <a:latin typeface="Lato"/>
                <a:ea typeface="Lato"/>
                <a:cs typeface="Lato"/>
                <a:sym typeface="Lato"/>
              </a:rPr>
              <a:t>Total Sheltered</a:t>
            </a:r>
            <a:endParaRPr/>
          </a:p>
        </p:txBody>
      </p:sp>
      <p:sp>
        <p:nvSpPr>
          <p:cNvPr id="114" name="Google Shape;114;p15"/>
          <p:cNvSpPr txBox="1"/>
          <p:nvPr/>
        </p:nvSpPr>
        <p:spPr>
          <a:xfrm>
            <a:off x="5391150" y="2711040"/>
            <a:ext cx="1409700" cy="9081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1" i="0" lang="en-US" sz="5900" u="none" cap="none" strike="noStrike">
                <a:solidFill>
                  <a:srgbClr val="075985"/>
                </a:solidFill>
                <a:latin typeface="Poppins"/>
                <a:ea typeface="Poppins"/>
                <a:cs typeface="Poppins"/>
                <a:sym typeface="Poppins"/>
              </a:rPr>
              <a:t>833</a:t>
            </a:r>
            <a:endParaRPr sz="1300"/>
          </a:p>
        </p:txBody>
      </p:sp>
      <p:sp>
        <p:nvSpPr>
          <p:cNvPr id="115" name="Google Shape;115;p15"/>
          <p:cNvSpPr txBox="1"/>
          <p:nvPr/>
        </p:nvSpPr>
        <p:spPr>
          <a:xfrm>
            <a:off x="5338762" y="3972536"/>
            <a:ext cx="1514400" cy="4617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1500" u="none" cap="none" strike="noStrike">
                <a:solidFill>
                  <a:srgbClr val="475569"/>
                </a:solidFill>
                <a:latin typeface="Lato"/>
                <a:ea typeface="Lato"/>
                <a:cs typeface="Lato"/>
                <a:sym typeface="Lato"/>
              </a:rPr>
              <a:t>Total Unsheltered</a:t>
            </a:r>
            <a:endParaRPr/>
          </a:p>
        </p:txBody>
      </p:sp>
      <p:sp>
        <p:nvSpPr>
          <p:cNvPr id="116" name="Google Shape;116;p15"/>
          <p:cNvSpPr txBox="1"/>
          <p:nvPr/>
        </p:nvSpPr>
        <p:spPr>
          <a:xfrm>
            <a:off x="8886825" y="2711040"/>
            <a:ext cx="2038500" cy="9081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1" i="0" lang="en-US" sz="5900" u="none" cap="none" strike="noStrike">
                <a:solidFill>
                  <a:srgbClr val="075985"/>
                </a:solidFill>
                <a:latin typeface="Poppins"/>
                <a:ea typeface="Poppins"/>
                <a:cs typeface="Poppins"/>
                <a:sym typeface="Poppins"/>
              </a:rPr>
              <a:t>3,735</a:t>
            </a:r>
            <a:endParaRPr sz="1300"/>
          </a:p>
        </p:txBody>
      </p:sp>
      <p:sp>
        <p:nvSpPr>
          <p:cNvPr id="117" name="Google Shape;117;p15"/>
          <p:cNvSpPr txBox="1"/>
          <p:nvPr/>
        </p:nvSpPr>
        <p:spPr>
          <a:xfrm>
            <a:off x="9258300" y="3972536"/>
            <a:ext cx="1295400" cy="4617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1500" u="none" cap="none" strike="noStrike">
                <a:solidFill>
                  <a:srgbClr val="475569"/>
                </a:solidFill>
                <a:latin typeface="Lato"/>
                <a:ea typeface="Lato"/>
                <a:cs typeface="Lato"/>
                <a:sym typeface="Lato"/>
              </a:rPr>
              <a:t>Total Homeless</a:t>
            </a:r>
            <a:endParaRPr/>
          </a:p>
        </p:txBody>
      </p:sp>
      <p:sp>
        <p:nvSpPr>
          <p:cNvPr id="118" name="Google Shape;118;p15"/>
          <p:cNvSpPr txBox="1"/>
          <p:nvPr/>
        </p:nvSpPr>
        <p:spPr>
          <a:xfrm>
            <a:off x="571500" y="571500"/>
            <a:ext cx="11601450" cy="5715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Statewide Data: By the Numbers (2025)</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22" name="Shape 122"/>
        <p:cNvGrpSpPr/>
        <p:nvPr/>
      </p:nvGrpSpPr>
      <p:grpSpPr>
        <a:xfrm>
          <a:off x="0" y="0"/>
          <a:ext cx="0" cy="0"/>
          <a:chOff x="0" y="0"/>
          <a:chExt cx="0" cy="0"/>
        </a:xfrm>
      </p:grpSpPr>
      <p:pic>
        <p:nvPicPr>
          <p:cNvPr descr="image.png" id="123" name="Google Shape;123;p16"/>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24" name="Google Shape;124;p16"/>
          <p:cNvPicPr preferRelativeResize="0"/>
          <p:nvPr/>
        </p:nvPicPr>
        <p:blipFill rotWithShape="1">
          <a:blip r:embed="rId4">
            <a:alphaModFix/>
          </a:blip>
          <a:srcRect b="0" l="0" r="0" t="0"/>
          <a:stretch/>
        </p:blipFill>
        <p:spPr>
          <a:xfrm>
            <a:off x="571500" y="1524000"/>
            <a:ext cx="11049000" cy="4762500"/>
          </a:xfrm>
          <a:prstGeom prst="rect">
            <a:avLst/>
          </a:prstGeom>
          <a:noFill/>
          <a:ln>
            <a:noFill/>
          </a:ln>
        </p:spPr>
      </p:pic>
      <p:sp>
        <p:nvSpPr>
          <p:cNvPr id="125" name="Google Shape;125;p16"/>
          <p:cNvSpPr txBox="1"/>
          <p:nvPr/>
        </p:nvSpPr>
        <p:spPr>
          <a:xfrm>
            <a:off x="3133725" y="5595937"/>
            <a:ext cx="5924550" cy="257175"/>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1" lang="en-US" sz="1350" u="none" cap="none" strike="noStrike">
                <a:solidFill>
                  <a:srgbClr val="334155"/>
                </a:solidFill>
                <a:latin typeface="Lato"/>
                <a:ea typeface="Lato"/>
                <a:cs typeface="Lato"/>
                <a:sym typeface="Lato"/>
              </a:rPr>
              <a:t>Housing and Mental Health/Addiction services make up over 50% of all requests.</a:t>
            </a:r>
            <a:endParaRPr/>
          </a:p>
        </p:txBody>
      </p:sp>
      <p:sp>
        <p:nvSpPr>
          <p:cNvPr id="126" name="Google Shape;126;p16"/>
          <p:cNvSpPr txBox="1"/>
          <p:nvPr/>
        </p:nvSpPr>
        <p:spPr>
          <a:xfrm>
            <a:off x="571500" y="571500"/>
            <a:ext cx="11601600" cy="9234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Top 211 Service Requests in Manchester</a:t>
            </a:r>
            <a:endParaRPr b="1" i="0" sz="3000" u="none" cap="none" strike="noStrike">
              <a:solidFill>
                <a:srgbClr val="075985"/>
              </a:solidFill>
              <a:latin typeface="Poppins"/>
              <a:ea typeface="Poppins"/>
              <a:cs typeface="Poppins"/>
              <a:sym typeface="Poppins"/>
            </a:endParaRPr>
          </a:p>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(Nov 2024 - Nov 2025)</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30" name="Shape 130"/>
        <p:cNvGrpSpPr/>
        <p:nvPr/>
      </p:nvGrpSpPr>
      <p:grpSpPr>
        <a:xfrm>
          <a:off x="0" y="0"/>
          <a:ext cx="0" cy="0"/>
          <a:chOff x="0" y="0"/>
          <a:chExt cx="0" cy="0"/>
        </a:xfrm>
      </p:grpSpPr>
      <p:pic>
        <p:nvPicPr>
          <p:cNvPr descr="image.png" id="131" name="Google Shape;131;p17"/>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32" name="Google Shape;132;p17"/>
          <p:cNvPicPr preferRelativeResize="0"/>
          <p:nvPr/>
        </p:nvPicPr>
        <p:blipFill rotWithShape="1">
          <a:blip r:embed="rId4">
            <a:alphaModFix/>
          </a:blip>
          <a:srcRect b="0" l="0" r="0" t="0"/>
          <a:stretch/>
        </p:blipFill>
        <p:spPr>
          <a:xfrm>
            <a:off x="571500" y="1344959"/>
            <a:ext cx="11049000" cy="5120580"/>
          </a:xfrm>
          <a:prstGeom prst="rect">
            <a:avLst/>
          </a:prstGeom>
          <a:noFill/>
          <a:ln>
            <a:noFill/>
          </a:ln>
        </p:spPr>
      </p:pic>
      <p:sp>
        <p:nvSpPr>
          <p:cNvPr id="133" name="Google Shape;133;p17"/>
          <p:cNvSpPr txBox="1"/>
          <p:nvPr/>
        </p:nvSpPr>
        <p:spPr>
          <a:xfrm>
            <a:off x="1123950" y="5779740"/>
            <a:ext cx="9944100" cy="51435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1" lang="en-US" sz="1350" u="none" cap="none" strike="noStrike">
                <a:solidFill>
                  <a:srgbClr val="334155"/>
                </a:solidFill>
                <a:latin typeface="Lato"/>
                <a:ea typeface="Lato"/>
                <a:cs typeface="Lato"/>
                <a:sym typeface="Lato"/>
              </a:rPr>
              <a:t>After a significant dip in 2021, the total number of unhoused individuals in the state has seen a steady and sharp increase over the last four years.</a:t>
            </a:r>
            <a:endParaRPr/>
          </a:p>
        </p:txBody>
      </p:sp>
      <p:sp>
        <p:nvSpPr>
          <p:cNvPr id="134" name="Google Shape;134;p17"/>
          <p:cNvSpPr txBox="1"/>
          <p:nvPr/>
        </p:nvSpPr>
        <p:spPr>
          <a:xfrm>
            <a:off x="571500" y="392459"/>
            <a:ext cx="11601450" cy="5715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Statewide Data: Total Homeless Trend (2017-2025)</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38" name="Shape 138"/>
        <p:cNvGrpSpPr/>
        <p:nvPr/>
      </p:nvGrpSpPr>
      <p:grpSpPr>
        <a:xfrm>
          <a:off x="0" y="0"/>
          <a:ext cx="0" cy="0"/>
          <a:chOff x="0" y="0"/>
          <a:chExt cx="0" cy="0"/>
        </a:xfrm>
      </p:grpSpPr>
      <p:pic>
        <p:nvPicPr>
          <p:cNvPr descr="image.png" id="139" name="Google Shape;139;p18"/>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40" name="Google Shape;140;p18"/>
          <p:cNvPicPr preferRelativeResize="0"/>
          <p:nvPr/>
        </p:nvPicPr>
        <p:blipFill rotWithShape="1">
          <a:blip r:embed="rId4">
            <a:alphaModFix/>
          </a:blip>
          <a:srcRect b="0" l="0" r="0" t="0"/>
          <a:stretch/>
        </p:blipFill>
        <p:spPr>
          <a:xfrm>
            <a:off x="571500" y="1524000"/>
            <a:ext cx="11049000" cy="4762500"/>
          </a:xfrm>
          <a:prstGeom prst="rect">
            <a:avLst/>
          </a:prstGeom>
          <a:noFill/>
          <a:ln>
            <a:noFill/>
          </a:ln>
        </p:spPr>
      </p:pic>
      <p:sp>
        <p:nvSpPr>
          <p:cNvPr id="141" name="Google Shape;141;p18"/>
          <p:cNvSpPr txBox="1"/>
          <p:nvPr/>
        </p:nvSpPr>
        <p:spPr>
          <a:xfrm>
            <a:off x="3128962" y="4929187"/>
            <a:ext cx="5934075" cy="257175"/>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1" lang="en-US" sz="1350" u="none" cap="none" strike="noStrike">
                <a:solidFill>
                  <a:srgbClr val="334155"/>
                </a:solidFill>
                <a:latin typeface="Lato"/>
                <a:ea typeface="Lato"/>
                <a:cs typeface="Lato"/>
                <a:sym typeface="Lato"/>
              </a:rPr>
              <a:t>(Total values based on a max of 3,000 for visual scaling for comparative purposes)</a:t>
            </a:r>
            <a:endParaRPr/>
          </a:p>
        </p:txBody>
      </p:sp>
      <p:sp>
        <p:nvSpPr>
          <p:cNvPr id="142" name="Google Shape;142;p18"/>
          <p:cNvSpPr txBox="1"/>
          <p:nvPr/>
        </p:nvSpPr>
        <p:spPr>
          <a:xfrm>
            <a:off x="571500" y="571500"/>
            <a:ext cx="11601450" cy="5715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Statewide Data: Homeless Breakdown by Type (2025)</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46" name="Shape 146"/>
        <p:cNvGrpSpPr/>
        <p:nvPr/>
      </p:nvGrpSpPr>
      <p:grpSpPr>
        <a:xfrm>
          <a:off x="0" y="0"/>
          <a:ext cx="0" cy="0"/>
          <a:chOff x="0" y="0"/>
          <a:chExt cx="0" cy="0"/>
        </a:xfrm>
      </p:grpSpPr>
      <p:pic>
        <p:nvPicPr>
          <p:cNvPr descr="image.png" id="147" name="Google Shape;147;p19"/>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48" name="Google Shape;148;p19"/>
          <p:cNvSpPr/>
          <p:nvPr/>
        </p:nvSpPr>
        <p:spPr>
          <a:xfrm>
            <a:off x="896284" y="4428353"/>
            <a:ext cx="9975300" cy="34500"/>
          </a:xfrm>
          <a:prstGeom prst="roundRect">
            <a:avLst>
              <a:gd fmla="val 16667" name="adj"/>
            </a:avLst>
          </a:prstGeom>
          <a:solidFill>
            <a:srgbClr val="E2E8F0"/>
          </a:solidFill>
          <a:ln>
            <a:noFill/>
          </a:ln>
        </p:spPr>
        <p:txBody>
          <a:bodyPr anchorCtr="0" anchor="ctr" bIns="41275" lIns="82550" spcFirstLastPara="1" rIns="82550" wrap="square" tIns="41275">
            <a:noAutofit/>
          </a:bodyPr>
          <a:lstStyle/>
          <a:p>
            <a:pPr indent="0" lvl="0" marL="0" marR="0" rtl="0" algn="ctr">
              <a:spcBef>
                <a:spcPts val="0"/>
              </a:spcBef>
              <a:spcAft>
                <a:spcPts val="0"/>
              </a:spcAft>
              <a:buNone/>
            </a:pPr>
            <a:r>
              <a:t/>
            </a:r>
            <a:endParaRPr b="0" i="0" sz="1625" u="none" cap="none" strike="noStrike">
              <a:solidFill>
                <a:schemeClr val="dk1"/>
              </a:solidFill>
              <a:latin typeface="Calibri"/>
              <a:ea typeface="Calibri"/>
              <a:cs typeface="Calibri"/>
              <a:sym typeface="Calibri"/>
            </a:endParaRPr>
          </a:p>
        </p:txBody>
      </p:sp>
      <p:sp>
        <p:nvSpPr>
          <p:cNvPr id="149" name="Google Shape;149;p19"/>
          <p:cNvSpPr txBox="1"/>
          <p:nvPr/>
        </p:nvSpPr>
        <p:spPr>
          <a:xfrm>
            <a:off x="838926" y="4660535"/>
            <a:ext cx="2408700" cy="2502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1625" u="none" cap="none" strike="noStrike">
                <a:solidFill>
                  <a:srgbClr val="075985"/>
                </a:solidFill>
                <a:latin typeface="Poppins"/>
                <a:ea typeface="Poppins"/>
                <a:cs typeface="Poppins"/>
                <a:sym typeface="Poppins"/>
              </a:rPr>
              <a:t>2020-2021</a:t>
            </a:r>
            <a:endParaRPr sz="1263"/>
          </a:p>
        </p:txBody>
      </p:sp>
      <p:sp>
        <p:nvSpPr>
          <p:cNvPr id="150" name="Google Shape;150;p19"/>
          <p:cNvSpPr txBox="1"/>
          <p:nvPr/>
        </p:nvSpPr>
        <p:spPr>
          <a:xfrm>
            <a:off x="896284" y="5116301"/>
            <a:ext cx="2294100" cy="7503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0" lang="en-US" sz="1218" u="none" cap="none" strike="noStrike">
                <a:solidFill>
                  <a:srgbClr val="334155"/>
                </a:solidFill>
                <a:latin typeface="Lato"/>
                <a:ea typeface="Lato"/>
                <a:cs typeface="Lato"/>
                <a:sym typeface="Lato"/>
              </a:rPr>
              <a:t>Congregate warming center at Community Y. Partner: Cornerstone.</a:t>
            </a:r>
            <a:endParaRPr sz="1263"/>
          </a:p>
        </p:txBody>
      </p:sp>
      <p:sp>
        <p:nvSpPr>
          <p:cNvPr id="151" name="Google Shape;151;p19"/>
          <p:cNvSpPr txBox="1"/>
          <p:nvPr/>
        </p:nvSpPr>
        <p:spPr>
          <a:xfrm>
            <a:off x="3399259" y="2923467"/>
            <a:ext cx="2408700" cy="2502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1625" u="none" cap="none" strike="noStrike">
                <a:solidFill>
                  <a:srgbClr val="075985"/>
                </a:solidFill>
                <a:latin typeface="Poppins"/>
                <a:ea typeface="Poppins"/>
                <a:cs typeface="Poppins"/>
                <a:sym typeface="Poppins"/>
              </a:rPr>
              <a:t>2021-2022</a:t>
            </a:r>
            <a:endParaRPr sz="1263"/>
          </a:p>
        </p:txBody>
      </p:sp>
      <p:sp>
        <p:nvSpPr>
          <p:cNvPr id="152" name="Google Shape;152;p19"/>
          <p:cNvSpPr txBox="1"/>
          <p:nvPr/>
        </p:nvSpPr>
        <p:spPr>
          <a:xfrm>
            <a:off x="3456616" y="3379232"/>
            <a:ext cx="2294100" cy="7503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0" lang="en-US" sz="1218" u="none" cap="none" strike="noStrike">
                <a:solidFill>
                  <a:srgbClr val="334155"/>
                </a:solidFill>
                <a:latin typeface="Lato"/>
                <a:ea typeface="Lato"/>
                <a:cs typeface="Lato"/>
                <a:sym typeface="Lato"/>
              </a:rPr>
              <a:t>Pilot Program: Non-congregate 24h model at Manchester Inn. Partner: MACC.</a:t>
            </a:r>
            <a:endParaRPr sz="1263"/>
          </a:p>
        </p:txBody>
      </p:sp>
      <p:sp>
        <p:nvSpPr>
          <p:cNvPr id="153" name="Google Shape;153;p19"/>
          <p:cNvSpPr txBox="1"/>
          <p:nvPr/>
        </p:nvSpPr>
        <p:spPr>
          <a:xfrm>
            <a:off x="5959622" y="4751941"/>
            <a:ext cx="2408700" cy="2502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1625" u="none" cap="none" strike="noStrike">
                <a:solidFill>
                  <a:srgbClr val="075985"/>
                </a:solidFill>
                <a:latin typeface="Poppins"/>
                <a:ea typeface="Poppins"/>
                <a:cs typeface="Poppins"/>
                <a:sym typeface="Poppins"/>
              </a:rPr>
              <a:t>2022-2024</a:t>
            </a:r>
            <a:endParaRPr sz="1263"/>
          </a:p>
        </p:txBody>
      </p:sp>
      <p:sp>
        <p:nvSpPr>
          <p:cNvPr id="154" name="Google Shape;154;p19"/>
          <p:cNvSpPr txBox="1"/>
          <p:nvPr/>
        </p:nvSpPr>
        <p:spPr>
          <a:xfrm>
            <a:off x="6016979" y="5207707"/>
            <a:ext cx="2294100" cy="7503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0" lang="en-US" sz="1218" u="none" cap="none" strike="noStrike">
                <a:solidFill>
                  <a:srgbClr val="334155"/>
                </a:solidFill>
                <a:latin typeface="Lato"/>
                <a:ea typeface="Lato"/>
                <a:cs typeface="Lato"/>
                <a:sym typeface="Lato"/>
              </a:rPr>
              <a:t>Replicated hotel model. Funded by ARPA dollars &amp; MACC supplemental services.</a:t>
            </a:r>
            <a:endParaRPr sz="1263"/>
          </a:p>
        </p:txBody>
      </p:sp>
      <p:sp>
        <p:nvSpPr>
          <p:cNvPr id="155" name="Google Shape;155;p19"/>
          <p:cNvSpPr txBox="1"/>
          <p:nvPr/>
        </p:nvSpPr>
        <p:spPr>
          <a:xfrm>
            <a:off x="8519926" y="2923467"/>
            <a:ext cx="2408700" cy="2502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1625" u="none" cap="none" strike="noStrike">
                <a:solidFill>
                  <a:srgbClr val="075985"/>
                </a:solidFill>
                <a:latin typeface="Poppins"/>
                <a:ea typeface="Poppins"/>
                <a:cs typeface="Poppins"/>
                <a:sym typeface="Poppins"/>
              </a:rPr>
              <a:t>2025-2026</a:t>
            </a:r>
            <a:endParaRPr sz="1263"/>
          </a:p>
        </p:txBody>
      </p:sp>
      <p:sp>
        <p:nvSpPr>
          <p:cNvPr id="156" name="Google Shape;156;p19"/>
          <p:cNvSpPr txBox="1"/>
          <p:nvPr/>
        </p:nvSpPr>
        <p:spPr>
          <a:xfrm>
            <a:off x="8577283" y="3379232"/>
            <a:ext cx="2294100" cy="7503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0" lang="en-US" sz="1218" u="none" cap="none" strike="noStrike">
                <a:solidFill>
                  <a:srgbClr val="334155"/>
                </a:solidFill>
                <a:latin typeface="Lato"/>
                <a:ea typeface="Lato"/>
                <a:cs typeface="Lato"/>
                <a:sym typeface="Lato"/>
              </a:rPr>
              <a:t>Upcoming Season: MACC at Manchester Inn. ARPA funds + $25k from Journey Home.</a:t>
            </a:r>
            <a:endParaRPr sz="1263"/>
          </a:p>
        </p:txBody>
      </p:sp>
      <p:sp>
        <p:nvSpPr>
          <p:cNvPr id="157" name="Google Shape;157;p19"/>
          <p:cNvSpPr/>
          <p:nvPr/>
        </p:nvSpPr>
        <p:spPr>
          <a:xfrm>
            <a:off x="1957435" y="4359558"/>
            <a:ext cx="171900" cy="171900"/>
          </a:xfrm>
          <a:prstGeom prst="roundRect">
            <a:avLst>
              <a:gd fmla="val 50000" name="adj"/>
            </a:avLst>
          </a:prstGeom>
          <a:solidFill>
            <a:srgbClr val="FFFFFF"/>
          </a:solidFill>
          <a:ln cap="flat" cmpd="sng" w="34400">
            <a:solidFill>
              <a:srgbClr val="075985"/>
            </a:solidFill>
            <a:prstDash val="solid"/>
            <a:round/>
            <a:headEnd len="sm" w="sm" type="none"/>
            <a:tailEnd len="sm" w="sm" type="none"/>
          </a:ln>
        </p:spPr>
        <p:txBody>
          <a:bodyPr anchorCtr="0" anchor="ctr" bIns="41275" lIns="82550" spcFirstLastPara="1" rIns="82550" wrap="square" tIns="41275">
            <a:noAutofit/>
          </a:bodyPr>
          <a:lstStyle/>
          <a:p>
            <a:pPr indent="0" lvl="0" marL="0" marR="0" rtl="0" algn="ctr">
              <a:spcBef>
                <a:spcPts val="0"/>
              </a:spcBef>
              <a:spcAft>
                <a:spcPts val="0"/>
              </a:spcAft>
              <a:buNone/>
            </a:pPr>
            <a:r>
              <a:t/>
            </a:r>
            <a:endParaRPr b="0" i="0" sz="1625" u="none" cap="none" strike="noStrike">
              <a:solidFill>
                <a:schemeClr val="dk1"/>
              </a:solidFill>
              <a:latin typeface="Calibri"/>
              <a:ea typeface="Calibri"/>
              <a:cs typeface="Calibri"/>
              <a:sym typeface="Calibri"/>
            </a:endParaRPr>
          </a:p>
        </p:txBody>
      </p:sp>
      <p:sp>
        <p:nvSpPr>
          <p:cNvPr id="158" name="Google Shape;158;p19"/>
          <p:cNvSpPr/>
          <p:nvPr/>
        </p:nvSpPr>
        <p:spPr>
          <a:xfrm>
            <a:off x="4517768" y="4359558"/>
            <a:ext cx="171900" cy="171900"/>
          </a:xfrm>
          <a:prstGeom prst="roundRect">
            <a:avLst>
              <a:gd fmla="val 50000" name="adj"/>
            </a:avLst>
          </a:prstGeom>
          <a:solidFill>
            <a:srgbClr val="FFFFFF"/>
          </a:solidFill>
          <a:ln cap="flat" cmpd="sng" w="34400">
            <a:solidFill>
              <a:srgbClr val="075985"/>
            </a:solidFill>
            <a:prstDash val="solid"/>
            <a:round/>
            <a:headEnd len="sm" w="sm" type="none"/>
            <a:tailEnd len="sm" w="sm" type="none"/>
          </a:ln>
        </p:spPr>
        <p:txBody>
          <a:bodyPr anchorCtr="0" anchor="ctr" bIns="41275" lIns="82550" spcFirstLastPara="1" rIns="82550" wrap="square" tIns="41275">
            <a:noAutofit/>
          </a:bodyPr>
          <a:lstStyle/>
          <a:p>
            <a:pPr indent="0" lvl="0" marL="0" marR="0" rtl="0" algn="ctr">
              <a:spcBef>
                <a:spcPts val="0"/>
              </a:spcBef>
              <a:spcAft>
                <a:spcPts val="0"/>
              </a:spcAft>
              <a:buNone/>
            </a:pPr>
            <a:r>
              <a:t/>
            </a:r>
            <a:endParaRPr b="0" i="0" sz="1625" u="none" cap="none" strike="noStrike">
              <a:solidFill>
                <a:schemeClr val="dk1"/>
              </a:solidFill>
              <a:latin typeface="Calibri"/>
              <a:ea typeface="Calibri"/>
              <a:cs typeface="Calibri"/>
              <a:sym typeface="Calibri"/>
            </a:endParaRPr>
          </a:p>
        </p:txBody>
      </p:sp>
      <p:sp>
        <p:nvSpPr>
          <p:cNvPr id="159" name="Google Shape;159;p19"/>
          <p:cNvSpPr/>
          <p:nvPr/>
        </p:nvSpPr>
        <p:spPr>
          <a:xfrm>
            <a:off x="7078100" y="4359558"/>
            <a:ext cx="171900" cy="171900"/>
          </a:xfrm>
          <a:prstGeom prst="roundRect">
            <a:avLst>
              <a:gd fmla="val 50000" name="adj"/>
            </a:avLst>
          </a:prstGeom>
          <a:solidFill>
            <a:srgbClr val="FFFFFF"/>
          </a:solidFill>
          <a:ln cap="flat" cmpd="sng" w="34400">
            <a:solidFill>
              <a:srgbClr val="075985"/>
            </a:solidFill>
            <a:prstDash val="solid"/>
            <a:round/>
            <a:headEnd len="sm" w="sm" type="none"/>
            <a:tailEnd len="sm" w="sm" type="none"/>
          </a:ln>
        </p:spPr>
        <p:txBody>
          <a:bodyPr anchorCtr="0" anchor="ctr" bIns="41275" lIns="82550" spcFirstLastPara="1" rIns="82550" wrap="square" tIns="41275">
            <a:noAutofit/>
          </a:bodyPr>
          <a:lstStyle/>
          <a:p>
            <a:pPr indent="0" lvl="0" marL="0" marR="0" rtl="0" algn="ctr">
              <a:spcBef>
                <a:spcPts val="0"/>
              </a:spcBef>
              <a:spcAft>
                <a:spcPts val="0"/>
              </a:spcAft>
              <a:buNone/>
            </a:pPr>
            <a:r>
              <a:t/>
            </a:r>
            <a:endParaRPr b="0" i="0" sz="1625" u="none" cap="none" strike="noStrike">
              <a:solidFill>
                <a:schemeClr val="dk1"/>
              </a:solidFill>
              <a:latin typeface="Calibri"/>
              <a:ea typeface="Calibri"/>
              <a:cs typeface="Calibri"/>
              <a:sym typeface="Calibri"/>
            </a:endParaRPr>
          </a:p>
        </p:txBody>
      </p:sp>
      <p:sp>
        <p:nvSpPr>
          <p:cNvPr id="160" name="Google Shape;160;p19"/>
          <p:cNvSpPr/>
          <p:nvPr/>
        </p:nvSpPr>
        <p:spPr>
          <a:xfrm>
            <a:off x="9638434" y="4359558"/>
            <a:ext cx="171900" cy="171900"/>
          </a:xfrm>
          <a:prstGeom prst="roundRect">
            <a:avLst>
              <a:gd fmla="val 50000" name="adj"/>
            </a:avLst>
          </a:prstGeom>
          <a:solidFill>
            <a:srgbClr val="FFFFFF"/>
          </a:solidFill>
          <a:ln cap="flat" cmpd="sng" w="34400">
            <a:solidFill>
              <a:srgbClr val="075985"/>
            </a:solidFill>
            <a:prstDash val="solid"/>
            <a:round/>
            <a:headEnd len="sm" w="sm" type="none"/>
            <a:tailEnd len="sm" w="sm" type="none"/>
          </a:ln>
        </p:spPr>
        <p:txBody>
          <a:bodyPr anchorCtr="0" anchor="ctr" bIns="41275" lIns="82550" spcFirstLastPara="1" rIns="82550" wrap="square" tIns="41275">
            <a:noAutofit/>
          </a:bodyPr>
          <a:lstStyle/>
          <a:p>
            <a:pPr indent="0" lvl="0" marL="0" marR="0" rtl="0" algn="ctr">
              <a:spcBef>
                <a:spcPts val="0"/>
              </a:spcBef>
              <a:spcAft>
                <a:spcPts val="0"/>
              </a:spcAft>
              <a:buNone/>
            </a:pPr>
            <a:r>
              <a:t/>
            </a:r>
            <a:endParaRPr b="0" i="0" sz="1625" u="none" cap="none" strike="noStrike">
              <a:solidFill>
                <a:schemeClr val="dk1"/>
              </a:solidFill>
              <a:latin typeface="Calibri"/>
              <a:ea typeface="Calibri"/>
              <a:cs typeface="Calibri"/>
              <a:sym typeface="Calibri"/>
            </a:endParaRPr>
          </a:p>
        </p:txBody>
      </p:sp>
      <p:sp>
        <p:nvSpPr>
          <p:cNvPr id="161" name="Google Shape;161;p19"/>
          <p:cNvSpPr txBox="1"/>
          <p:nvPr/>
        </p:nvSpPr>
        <p:spPr>
          <a:xfrm>
            <a:off x="571500" y="571500"/>
            <a:ext cx="11601600" cy="4617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lang="en-US" sz="3000">
                <a:solidFill>
                  <a:srgbClr val="075985"/>
                </a:solidFill>
                <a:latin typeface="Poppins"/>
                <a:ea typeface="Poppins"/>
                <a:cs typeface="Poppins"/>
                <a:sym typeface="Poppins"/>
              </a:rPr>
              <a:t>Winter Warming Center Program Evolution</a:t>
            </a:r>
            <a:endParaRPr/>
          </a:p>
        </p:txBody>
      </p:sp>
      <p:sp>
        <p:nvSpPr>
          <p:cNvPr id="162" name="Google Shape;162;p19"/>
          <p:cNvSpPr txBox="1"/>
          <p:nvPr/>
        </p:nvSpPr>
        <p:spPr>
          <a:xfrm>
            <a:off x="299525" y="1151963"/>
            <a:ext cx="11311200" cy="1921500"/>
          </a:xfrm>
          <a:prstGeom prst="rect">
            <a:avLst/>
          </a:prstGeom>
          <a:noFill/>
          <a:ln>
            <a:noFill/>
          </a:ln>
        </p:spPr>
        <p:txBody>
          <a:bodyPr anchorCtr="0" anchor="t" bIns="91425" lIns="91425" spcFirstLastPara="1" rIns="91425" wrap="square" tIns="91425">
            <a:spAutoFit/>
          </a:bodyPr>
          <a:lstStyle/>
          <a:p>
            <a:pPr indent="-300249" lvl="0" marL="457200" rtl="0" algn="l">
              <a:lnSpc>
                <a:spcPct val="150000"/>
              </a:lnSpc>
              <a:spcBef>
                <a:spcPts val="0"/>
              </a:spcBef>
              <a:spcAft>
                <a:spcPts val="0"/>
              </a:spcAft>
              <a:buClr>
                <a:srgbClr val="334155"/>
              </a:buClr>
              <a:buSzPts val="1128"/>
              <a:buFont typeface="Lato"/>
              <a:buChar char="●"/>
            </a:pPr>
            <a:r>
              <a:rPr b="1" lang="en-US" sz="1128">
                <a:solidFill>
                  <a:srgbClr val="334155"/>
                </a:solidFill>
                <a:latin typeface="Lato"/>
                <a:ea typeface="Lato"/>
                <a:cs typeface="Lato"/>
                <a:sym typeface="Lato"/>
              </a:rPr>
              <a:t>During the 2020-2021 winter season, the Town of Manchester partnered with Cornerstone and others to operate a congregate model warming center at the Community Y, daily from 7PM - 7AM.</a:t>
            </a:r>
            <a:endParaRPr b="1" sz="1128">
              <a:solidFill>
                <a:srgbClr val="334155"/>
              </a:solidFill>
              <a:latin typeface="Lato"/>
              <a:ea typeface="Lato"/>
              <a:cs typeface="Lato"/>
              <a:sym typeface="Lato"/>
            </a:endParaRPr>
          </a:p>
          <a:p>
            <a:pPr indent="-300249" lvl="0" marL="457200" rtl="0" algn="l">
              <a:lnSpc>
                <a:spcPct val="150000"/>
              </a:lnSpc>
              <a:spcBef>
                <a:spcPts val="0"/>
              </a:spcBef>
              <a:spcAft>
                <a:spcPts val="0"/>
              </a:spcAft>
              <a:buClr>
                <a:srgbClr val="334155"/>
              </a:buClr>
              <a:buSzPts val="1128"/>
              <a:buFont typeface="Lato"/>
              <a:buChar char="●"/>
            </a:pPr>
            <a:r>
              <a:rPr b="1" lang="en-US" sz="1128">
                <a:solidFill>
                  <a:srgbClr val="334155"/>
                </a:solidFill>
                <a:latin typeface="Lato"/>
                <a:ea typeface="Lato"/>
                <a:cs typeface="Lato"/>
                <a:sym typeface="Lato"/>
              </a:rPr>
              <a:t>Beginning the winter season of 2021-2022, the Town partnered with MACC to operate a non-congregate model at the Manchester Inn which provided 24 hour sheltering for those in need.  This pilot program was funded using a mix of local and state funds.</a:t>
            </a:r>
            <a:endParaRPr b="1" sz="1128">
              <a:solidFill>
                <a:srgbClr val="334155"/>
              </a:solidFill>
              <a:latin typeface="Lato"/>
              <a:ea typeface="Lato"/>
              <a:cs typeface="Lato"/>
              <a:sym typeface="Lato"/>
            </a:endParaRPr>
          </a:p>
          <a:p>
            <a:pPr indent="-300249" lvl="0" marL="457200" rtl="0" algn="l">
              <a:lnSpc>
                <a:spcPct val="150000"/>
              </a:lnSpc>
              <a:spcBef>
                <a:spcPts val="0"/>
              </a:spcBef>
              <a:spcAft>
                <a:spcPts val="0"/>
              </a:spcAft>
              <a:buClr>
                <a:srgbClr val="334155"/>
              </a:buClr>
              <a:buSzPts val="1128"/>
              <a:buFont typeface="Lato"/>
              <a:buChar char="●"/>
            </a:pPr>
            <a:r>
              <a:rPr b="1" lang="en-US" sz="1128">
                <a:solidFill>
                  <a:srgbClr val="334155"/>
                </a:solidFill>
                <a:latin typeface="Lato"/>
                <a:ea typeface="Lato"/>
                <a:cs typeface="Lato"/>
                <a:sym typeface="Lato"/>
              </a:rPr>
              <a:t>Using the lessons learned during the pilot, MACC and the Town of Manchester replicated the hotel model for subsequent winters, which were entirely funded using ARPA dollars.</a:t>
            </a:r>
            <a:endParaRPr b="1" sz="1128">
              <a:solidFill>
                <a:srgbClr val="334155"/>
              </a:solidFill>
              <a:latin typeface="Lato"/>
              <a:ea typeface="Lato"/>
              <a:cs typeface="Lato"/>
              <a:sym typeface="Lato"/>
            </a:endParaRPr>
          </a:p>
          <a:p>
            <a:pPr indent="0" lvl="0" marL="0" rtl="0" algn="l">
              <a:lnSpc>
                <a:spcPct val="150000"/>
              </a:lnSpc>
              <a:spcBef>
                <a:spcPts val="0"/>
              </a:spcBef>
              <a:spcAft>
                <a:spcPts val="0"/>
              </a:spcAft>
              <a:buNone/>
            </a:pPr>
            <a:r>
              <a:t/>
            </a:r>
            <a:endParaRPr b="1" sz="1128">
              <a:solidFill>
                <a:srgbClr val="334155"/>
              </a:solidFill>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66" name="Shape 166"/>
        <p:cNvGrpSpPr/>
        <p:nvPr/>
      </p:nvGrpSpPr>
      <p:grpSpPr>
        <a:xfrm>
          <a:off x="0" y="0"/>
          <a:ext cx="0" cy="0"/>
          <a:chOff x="0" y="0"/>
          <a:chExt cx="0" cy="0"/>
        </a:xfrm>
      </p:grpSpPr>
      <p:pic>
        <p:nvPicPr>
          <p:cNvPr descr="image.png" id="167" name="Google Shape;167;p20"/>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68" name="Google Shape;168;p20"/>
          <p:cNvSpPr txBox="1"/>
          <p:nvPr/>
        </p:nvSpPr>
        <p:spPr>
          <a:xfrm>
            <a:off x="-385975" y="2386613"/>
            <a:ext cx="6934200" cy="22713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1" i="0" lang="en-US" sz="14756" u="none" cap="none" strike="noStrike">
                <a:solidFill>
                  <a:srgbClr val="075985"/>
                </a:solidFill>
                <a:latin typeface="Poppins"/>
                <a:ea typeface="Poppins"/>
                <a:cs typeface="Poppins"/>
                <a:sym typeface="Poppins"/>
              </a:rPr>
              <a:t>51</a:t>
            </a:r>
            <a:endParaRPr sz="1836"/>
          </a:p>
        </p:txBody>
      </p:sp>
      <p:sp>
        <p:nvSpPr>
          <p:cNvPr id="169" name="Google Shape;169;p20"/>
          <p:cNvSpPr txBox="1"/>
          <p:nvPr/>
        </p:nvSpPr>
        <p:spPr>
          <a:xfrm>
            <a:off x="-385975" y="4415050"/>
            <a:ext cx="6934200" cy="3633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361" u="none" cap="none" strike="noStrike">
                <a:solidFill>
                  <a:srgbClr val="475569"/>
                </a:solidFill>
                <a:latin typeface="Lato"/>
                <a:ea typeface="Lato"/>
                <a:cs typeface="Lato"/>
                <a:sym typeface="Lato"/>
              </a:rPr>
              <a:t>Unduplicated Clients Served</a:t>
            </a:r>
            <a:endParaRPr sz="1836"/>
          </a:p>
        </p:txBody>
      </p:sp>
      <p:sp>
        <p:nvSpPr>
          <p:cNvPr id="170" name="Google Shape;170;p20"/>
          <p:cNvSpPr txBox="1"/>
          <p:nvPr/>
        </p:nvSpPr>
        <p:spPr>
          <a:xfrm>
            <a:off x="5535750" y="1244747"/>
            <a:ext cx="6322200" cy="4209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733" u="none" cap="none" strike="noStrike">
                <a:solidFill>
                  <a:srgbClr val="075985"/>
                </a:solidFill>
                <a:latin typeface="Poppins"/>
                <a:ea typeface="Poppins"/>
                <a:cs typeface="Poppins"/>
                <a:sym typeface="Poppins"/>
              </a:rPr>
              <a:t>Key Operational </a:t>
            </a:r>
            <a:r>
              <a:rPr b="1" lang="en-US" sz="2733">
                <a:solidFill>
                  <a:srgbClr val="075985"/>
                </a:solidFill>
                <a:latin typeface="Poppins"/>
                <a:ea typeface="Poppins"/>
                <a:cs typeface="Poppins"/>
                <a:sym typeface="Poppins"/>
              </a:rPr>
              <a:t>Highlights</a:t>
            </a:r>
            <a:endParaRPr sz="1594"/>
          </a:p>
        </p:txBody>
      </p:sp>
      <p:sp>
        <p:nvSpPr>
          <p:cNvPr id="171" name="Google Shape;171;p20"/>
          <p:cNvSpPr txBox="1"/>
          <p:nvPr/>
        </p:nvSpPr>
        <p:spPr>
          <a:xfrm>
            <a:off x="5535750" y="1960774"/>
            <a:ext cx="6021000" cy="2367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0" i="0" lang="en-US" sz="1537" u="none" cap="none" strike="noStrike">
                <a:solidFill>
                  <a:srgbClr val="334155"/>
                </a:solidFill>
                <a:latin typeface="Lato"/>
                <a:ea typeface="Lato"/>
                <a:cs typeface="Lato"/>
                <a:sym typeface="Lato"/>
              </a:rPr>
              <a:t>The program operated for 121 days (Dec 1 - Mar 31):</a:t>
            </a:r>
            <a:endParaRPr sz="1594"/>
          </a:p>
        </p:txBody>
      </p:sp>
      <p:sp>
        <p:nvSpPr>
          <p:cNvPr id="172" name="Google Shape;172;p20"/>
          <p:cNvSpPr txBox="1"/>
          <p:nvPr/>
        </p:nvSpPr>
        <p:spPr>
          <a:xfrm>
            <a:off x="5969705" y="2646146"/>
            <a:ext cx="5587200" cy="236700"/>
          </a:xfrm>
          <a:prstGeom prst="rect">
            <a:avLst/>
          </a:prstGeom>
          <a:noFill/>
          <a:ln>
            <a:noFill/>
          </a:ln>
        </p:spPr>
        <p:txBody>
          <a:bodyPr anchorCtr="0" anchor="t" bIns="0" lIns="195275" spcFirstLastPara="1" rIns="0" wrap="square" tIns="0">
            <a:spAutoFit/>
          </a:bodyPr>
          <a:lstStyle/>
          <a:p>
            <a:pPr indent="0" lvl="0" marL="0" marR="0" rtl="0" algn="l">
              <a:lnSpc>
                <a:spcPct val="150000"/>
              </a:lnSpc>
              <a:spcBef>
                <a:spcPts val="0"/>
              </a:spcBef>
              <a:spcAft>
                <a:spcPts val="0"/>
              </a:spcAft>
              <a:buNone/>
            </a:pPr>
            <a:r>
              <a:rPr lang="en-US" sz="1537">
                <a:solidFill>
                  <a:srgbClr val="334155"/>
                </a:solidFill>
                <a:latin typeface="Lato"/>
                <a:ea typeface="Lato"/>
                <a:cs typeface="Lato"/>
                <a:sym typeface="Lato"/>
              </a:rPr>
              <a:t> </a:t>
            </a:r>
            <a:r>
              <a:rPr b="0" i="0" lang="en-US" sz="1537" u="none" cap="none" strike="noStrike">
                <a:solidFill>
                  <a:srgbClr val="334155"/>
                </a:solidFill>
                <a:latin typeface="Lato"/>
                <a:ea typeface="Lato"/>
                <a:cs typeface="Lato"/>
                <a:sym typeface="Lato"/>
              </a:rPr>
              <a:t>Funded </a:t>
            </a:r>
            <a:r>
              <a:rPr lang="en-US" sz="1537">
                <a:solidFill>
                  <a:srgbClr val="334155"/>
                </a:solidFill>
                <a:latin typeface="Lato"/>
                <a:ea typeface="Lato"/>
                <a:cs typeface="Lato"/>
                <a:sym typeface="Lato"/>
              </a:rPr>
              <a:t>using</a:t>
            </a:r>
            <a:r>
              <a:rPr b="0" i="0" lang="en-US" sz="1537" u="none" cap="none" strike="noStrike">
                <a:solidFill>
                  <a:srgbClr val="334155"/>
                </a:solidFill>
                <a:latin typeface="Lato"/>
                <a:ea typeface="Lato"/>
                <a:cs typeface="Lato"/>
                <a:sym typeface="Lato"/>
              </a:rPr>
              <a:t> Board-allocated ARPA dollars </a:t>
            </a:r>
            <a:endParaRPr sz="1594"/>
          </a:p>
        </p:txBody>
      </p:sp>
      <p:sp>
        <p:nvSpPr>
          <p:cNvPr id="173" name="Google Shape;173;p20"/>
          <p:cNvSpPr txBox="1"/>
          <p:nvPr/>
        </p:nvSpPr>
        <p:spPr>
          <a:xfrm>
            <a:off x="5969705" y="3124268"/>
            <a:ext cx="5587200" cy="591600"/>
          </a:xfrm>
          <a:prstGeom prst="rect">
            <a:avLst/>
          </a:prstGeom>
          <a:noFill/>
          <a:ln>
            <a:noFill/>
          </a:ln>
        </p:spPr>
        <p:txBody>
          <a:bodyPr anchorCtr="0" anchor="t" bIns="0" lIns="151875" spcFirstLastPara="1" rIns="0" wrap="square" tIns="0">
            <a:spAutoFit/>
          </a:bodyPr>
          <a:lstStyle/>
          <a:p>
            <a:pPr indent="0" lvl="0" marL="0" marR="0" rtl="0" algn="l">
              <a:lnSpc>
                <a:spcPct val="150000"/>
              </a:lnSpc>
              <a:spcBef>
                <a:spcPts val="0"/>
              </a:spcBef>
              <a:spcAft>
                <a:spcPts val="0"/>
              </a:spcAft>
              <a:buNone/>
            </a:pPr>
            <a:r>
              <a:rPr lang="en-US" sz="1537">
                <a:solidFill>
                  <a:srgbClr val="334155"/>
                </a:solidFill>
                <a:latin typeface="Lato"/>
                <a:ea typeface="Lato"/>
                <a:cs typeface="Lato"/>
                <a:sym typeface="Lato"/>
              </a:rPr>
              <a:t> </a:t>
            </a:r>
            <a:r>
              <a:rPr b="1" i="0" lang="en-US" sz="1537" u="none" cap="none" strike="noStrike">
                <a:solidFill>
                  <a:srgbClr val="334155"/>
                </a:solidFill>
                <a:latin typeface="Lato"/>
                <a:ea typeface="Lato"/>
                <a:cs typeface="Lato"/>
                <a:sym typeface="Lato"/>
              </a:rPr>
              <a:t>Staffing</a:t>
            </a:r>
            <a:r>
              <a:rPr b="0" i="0" lang="en-US" sz="1537" u="none" cap="none" strike="noStrike">
                <a:solidFill>
                  <a:srgbClr val="334155"/>
                </a:solidFill>
                <a:latin typeface="Lato"/>
                <a:ea typeface="Lato"/>
                <a:cs typeface="Lato"/>
                <a:sym typeface="Lato"/>
              </a:rPr>
              <a:t>: Over 3,000 Shelter Staff/Monitor Hours utilized for 24/7 coverage.</a:t>
            </a:r>
            <a:endParaRPr sz="1594"/>
          </a:p>
        </p:txBody>
      </p:sp>
      <p:sp>
        <p:nvSpPr>
          <p:cNvPr id="174" name="Google Shape;174;p20"/>
          <p:cNvSpPr txBox="1"/>
          <p:nvPr/>
        </p:nvSpPr>
        <p:spPr>
          <a:xfrm>
            <a:off x="5969705" y="3913574"/>
            <a:ext cx="5587200" cy="591600"/>
          </a:xfrm>
          <a:prstGeom prst="rect">
            <a:avLst/>
          </a:prstGeom>
          <a:noFill/>
          <a:ln>
            <a:noFill/>
          </a:ln>
        </p:spPr>
        <p:txBody>
          <a:bodyPr anchorCtr="0" anchor="t" bIns="0" lIns="173575" spcFirstLastPara="1" rIns="0" wrap="square" tIns="0">
            <a:spAutoFit/>
          </a:bodyPr>
          <a:lstStyle/>
          <a:p>
            <a:pPr indent="0" lvl="0" marL="0" marR="0" rtl="0" algn="l">
              <a:lnSpc>
                <a:spcPct val="150000"/>
              </a:lnSpc>
              <a:spcBef>
                <a:spcPts val="0"/>
              </a:spcBef>
              <a:spcAft>
                <a:spcPts val="0"/>
              </a:spcAft>
              <a:buNone/>
            </a:pPr>
            <a:r>
              <a:rPr lang="en-US" sz="1537">
                <a:solidFill>
                  <a:srgbClr val="334155"/>
                </a:solidFill>
                <a:latin typeface="Lato"/>
                <a:ea typeface="Lato"/>
                <a:cs typeface="Lato"/>
                <a:sym typeface="Lato"/>
              </a:rPr>
              <a:t> </a:t>
            </a:r>
            <a:r>
              <a:rPr b="1" i="0" lang="en-US" sz="1537" u="none" cap="none" strike="noStrike">
                <a:solidFill>
                  <a:srgbClr val="334155"/>
                </a:solidFill>
                <a:latin typeface="Lato"/>
                <a:ea typeface="Lato"/>
                <a:cs typeface="Lato"/>
                <a:sym typeface="Lato"/>
              </a:rPr>
              <a:t>Client Support:</a:t>
            </a:r>
            <a:r>
              <a:rPr b="0" i="0" lang="en-US" sz="1537" u="none" cap="none" strike="noStrike">
                <a:solidFill>
                  <a:srgbClr val="334155"/>
                </a:solidFill>
                <a:latin typeface="Lato"/>
                <a:ea typeface="Lato"/>
                <a:cs typeface="Lato"/>
                <a:sym typeface="Lato"/>
              </a:rPr>
              <a:t> Over 3,000 Meals Provided to Clients (daily service).</a:t>
            </a:r>
            <a:endParaRPr sz="1594"/>
          </a:p>
        </p:txBody>
      </p:sp>
      <p:sp>
        <p:nvSpPr>
          <p:cNvPr id="175" name="Google Shape;175;p20"/>
          <p:cNvSpPr txBox="1"/>
          <p:nvPr/>
        </p:nvSpPr>
        <p:spPr>
          <a:xfrm>
            <a:off x="5969705" y="4571226"/>
            <a:ext cx="5587200" cy="591600"/>
          </a:xfrm>
          <a:prstGeom prst="rect">
            <a:avLst/>
          </a:prstGeom>
          <a:noFill/>
          <a:ln>
            <a:noFill/>
          </a:ln>
        </p:spPr>
        <p:txBody>
          <a:bodyPr anchorCtr="0" anchor="t" bIns="0" lIns="216975" spcFirstLastPara="1" rIns="0" wrap="square" tIns="0">
            <a:spAutoFit/>
          </a:bodyPr>
          <a:lstStyle/>
          <a:p>
            <a:pPr indent="0" lvl="0" marL="0" marR="0" rtl="0" algn="l">
              <a:lnSpc>
                <a:spcPct val="150000"/>
              </a:lnSpc>
              <a:spcBef>
                <a:spcPts val="0"/>
              </a:spcBef>
              <a:spcAft>
                <a:spcPts val="0"/>
              </a:spcAft>
              <a:buNone/>
            </a:pPr>
            <a:r>
              <a:rPr lang="en-US" sz="1537">
                <a:solidFill>
                  <a:srgbClr val="334155"/>
                </a:solidFill>
                <a:latin typeface="Lato"/>
                <a:ea typeface="Lato"/>
                <a:cs typeface="Lato"/>
                <a:sym typeface="Lato"/>
              </a:rPr>
              <a:t> </a:t>
            </a:r>
            <a:r>
              <a:rPr b="1" i="0" lang="en-US" sz="1537" u="none" cap="none" strike="noStrike">
                <a:solidFill>
                  <a:srgbClr val="334155"/>
                </a:solidFill>
                <a:latin typeface="Lato"/>
                <a:ea typeface="Lato"/>
                <a:cs typeface="Lato"/>
                <a:sym typeface="Lato"/>
              </a:rPr>
              <a:t>Service Referrals:</a:t>
            </a:r>
            <a:r>
              <a:rPr b="0" i="0" lang="en-US" sz="1537" u="none" cap="none" strike="noStrike">
                <a:solidFill>
                  <a:srgbClr val="334155"/>
                </a:solidFill>
                <a:latin typeface="Lato"/>
                <a:ea typeface="Lato"/>
                <a:cs typeface="Lato"/>
                <a:sym typeface="Lato"/>
              </a:rPr>
              <a:t> Direct connections to Housing, Mental Health/Addiction, Medical, and Job services.</a:t>
            </a:r>
            <a:endParaRPr sz="1594"/>
          </a:p>
        </p:txBody>
      </p:sp>
      <p:sp>
        <p:nvSpPr>
          <p:cNvPr id="176" name="Google Shape;176;p20"/>
          <p:cNvSpPr txBox="1"/>
          <p:nvPr/>
        </p:nvSpPr>
        <p:spPr>
          <a:xfrm>
            <a:off x="5969705" y="5324626"/>
            <a:ext cx="5587200" cy="946800"/>
          </a:xfrm>
          <a:prstGeom prst="rect">
            <a:avLst/>
          </a:prstGeom>
          <a:noFill/>
          <a:ln>
            <a:noFill/>
          </a:ln>
        </p:spPr>
        <p:txBody>
          <a:bodyPr anchorCtr="0" anchor="t" bIns="0" lIns="173575" spcFirstLastPara="1" rIns="0" wrap="square" tIns="0">
            <a:spAutoFit/>
          </a:bodyPr>
          <a:lstStyle/>
          <a:p>
            <a:pPr indent="0" lvl="0" marL="0" marR="0" rtl="0" algn="l">
              <a:lnSpc>
                <a:spcPct val="150000"/>
              </a:lnSpc>
              <a:spcBef>
                <a:spcPts val="0"/>
              </a:spcBef>
              <a:spcAft>
                <a:spcPts val="0"/>
              </a:spcAft>
              <a:buNone/>
            </a:pPr>
            <a:r>
              <a:rPr lang="en-US" sz="1537">
                <a:solidFill>
                  <a:srgbClr val="334155"/>
                </a:solidFill>
                <a:latin typeface="Lato"/>
                <a:ea typeface="Lato"/>
                <a:cs typeface="Lato"/>
                <a:sym typeface="Lato"/>
              </a:rPr>
              <a:t> </a:t>
            </a:r>
            <a:r>
              <a:rPr b="1" i="0" lang="en-US" sz="1537" u="none" cap="none" strike="noStrike">
                <a:solidFill>
                  <a:srgbClr val="334155"/>
                </a:solidFill>
                <a:latin typeface="Lato"/>
                <a:ea typeface="Lato"/>
                <a:cs typeface="Lato"/>
                <a:sym typeface="Lato"/>
              </a:rPr>
              <a:t>Crisis Response: </a:t>
            </a:r>
            <a:r>
              <a:rPr b="0" i="0" lang="en-US" sz="1537" u="none" cap="none" strike="noStrike">
                <a:solidFill>
                  <a:srgbClr val="334155"/>
                </a:solidFill>
                <a:latin typeface="Lato"/>
                <a:ea typeface="Lato"/>
                <a:cs typeface="Lato"/>
                <a:sym typeface="Lato"/>
              </a:rPr>
              <a:t>Coordinated with the CAN and regional partners to activate more resources during Severe Cold Weather activations.</a:t>
            </a:r>
            <a:endParaRPr sz="1594"/>
          </a:p>
        </p:txBody>
      </p:sp>
      <p:pic>
        <p:nvPicPr>
          <p:cNvPr descr="image.png" id="177" name="Google Shape;177;p20"/>
          <p:cNvPicPr preferRelativeResize="0"/>
          <p:nvPr/>
        </p:nvPicPr>
        <p:blipFill rotWithShape="1">
          <a:blip r:embed="rId4">
            <a:alphaModFix/>
          </a:blip>
          <a:srcRect b="0" l="0" r="0" t="0"/>
          <a:stretch/>
        </p:blipFill>
        <p:spPr>
          <a:xfrm>
            <a:off x="5969705" y="2700390"/>
            <a:ext cx="195280" cy="195280"/>
          </a:xfrm>
          <a:prstGeom prst="rect">
            <a:avLst/>
          </a:prstGeom>
          <a:noFill/>
          <a:ln>
            <a:noFill/>
          </a:ln>
        </p:spPr>
      </p:pic>
      <p:pic>
        <p:nvPicPr>
          <p:cNvPr descr="image.png" id="178" name="Google Shape;178;p20"/>
          <p:cNvPicPr preferRelativeResize="0"/>
          <p:nvPr/>
        </p:nvPicPr>
        <p:blipFill rotWithShape="1">
          <a:blip r:embed="rId5">
            <a:alphaModFix/>
          </a:blip>
          <a:srcRect b="0" l="0" r="0" t="0"/>
          <a:stretch/>
        </p:blipFill>
        <p:spPr>
          <a:xfrm>
            <a:off x="5969705" y="3178513"/>
            <a:ext cx="151884" cy="195280"/>
          </a:xfrm>
          <a:prstGeom prst="rect">
            <a:avLst/>
          </a:prstGeom>
          <a:noFill/>
          <a:ln>
            <a:noFill/>
          </a:ln>
        </p:spPr>
      </p:pic>
      <p:pic>
        <p:nvPicPr>
          <p:cNvPr descr="image.png" id="179" name="Google Shape;179;p20"/>
          <p:cNvPicPr preferRelativeResize="0"/>
          <p:nvPr/>
        </p:nvPicPr>
        <p:blipFill rotWithShape="1">
          <a:blip r:embed="rId6">
            <a:alphaModFix/>
          </a:blip>
          <a:srcRect b="0" l="0" r="0" t="0"/>
          <a:stretch/>
        </p:blipFill>
        <p:spPr>
          <a:xfrm>
            <a:off x="5969705" y="3967819"/>
            <a:ext cx="173582" cy="195280"/>
          </a:xfrm>
          <a:prstGeom prst="rect">
            <a:avLst/>
          </a:prstGeom>
          <a:noFill/>
          <a:ln>
            <a:noFill/>
          </a:ln>
        </p:spPr>
      </p:pic>
      <p:pic>
        <p:nvPicPr>
          <p:cNvPr descr="image.png" id="180" name="Google Shape;180;p20"/>
          <p:cNvPicPr preferRelativeResize="0"/>
          <p:nvPr/>
        </p:nvPicPr>
        <p:blipFill rotWithShape="1">
          <a:blip r:embed="rId7">
            <a:alphaModFix/>
          </a:blip>
          <a:srcRect b="0" l="0" r="0" t="0"/>
          <a:stretch/>
        </p:blipFill>
        <p:spPr>
          <a:xfrm>
            <a:off x="5969705" y="4625470"/>
            <a:ext cx="216978" cy="195280"/>
          </a:xfrm>
          <a:prstGeom prst="rect">
            <a:avLst/>
          </a:prstGeom>
          <a:noFill/>
          <a:ln>
            <a:noFill/>
          </a:ln>
        </p:spPr>
      </p:pic>
      <p:pic>
        <p:nvPicPr>
          <p:cNvPr descr="image.png" id="181" name="Google Shape;181;p20"/>
          <p:cNvPicPr preferRelativeResize="0"/>
          <p:nvPr/>
        </p:nvPicPr>
        <p:blipFill rotWithShape="1">
          <a:blip r:embed="rId8">
            <a:alphaModFix/>
          </a:blip>
          <a:srcRect b="0" l="0" r="0" t="0"/>
          <a:stretch/>
        </p:blipFill>
        <p:spPr>
          <a:xfrm>
            <a:off x="5969705" y="5378870"/>
            <a:ext cx="173582" cy="195280"/>
          </a:xfrm>
          <a:prstGeom prst="rect">
            <a:avLst/>
          </a:prstGeom>
          <a:noFill/>
          <a:ln>
            <a:noFill/>
          </a:ln>
        </p:spPr>
      </p:pic>
      <p:sp>
        <p:nvSpPr>
          <p:cNvPr id="182" name="Google Shape;182;p20"/>
          <p:cNvSpPr txBox="1"/>
          <p:nvPr/>
        </p:nvSpPr>
        <p:spPr>
          <a:xfrm>
            <a:off x="571500" y="571500"/>
            <a:ext cx="11601600" cy="4617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Recap: Winter 2024-2025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86" name="Shape 186"/>
        <p:cNvGrpSpPr/>
        <p:nvPr/>
      </p:nvGrpSpPr>
      <p:grpSpPr>
        <a:xfrm>
          <a:off x="0" y="0"/>
          <a:ext cx="0" cy="0"/>
          <a:chOff x="0" y="0"/>
          <a:chExt cx="0" cy="0"/>
        </a:xfrm>
      </p:grpSpPr>
      <p:pic>
        <p:nvPicPr>
          <p:cNvPr descr="image.png" id="187" name="Google Shape;187;p21"/>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88" name="Google Shape;188;p21"/>
          <p:cNvSpPr txBox="1"/>
          <p:nvPr/>
        </p:nvSpPr>
        <p:spPr>
          <a:xfrm>
            <a:off x="1458939" y="1331013"/>
            <a:ext cx="10305900" cy="2613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98" u="none" cap="none" strike="noStrike">
                <a:solidFill>
                  <a:srgbClr val="1E293B"/>
                </a:solidFill>
                <a:latin typeface="Lato"/>
                <a:ea typeface="Lato"/>
                <a:cs typeface="Lato"/>
                <a:sym typeface="Lato"/>
              </a:rPr>
              <a:t>Site:</a:t>
            </a:r>
            <a:r>
              <a:rPr b="0" i="0" lang="en-US" sz="1698" u="none" cap="none" strike="noStrike">
                <a:solidFill>
                  <a:srgbClr val="334155"/>
                </a:solidFill>
                <a:latin typeface="Lato"/>
                <a:ea typeface="Lato"/>
                <a:cs typeface="Lato"/>
                <a:sym typeface="Lato"/>
              </a:rPr>
              <a:t> MACC will operate the non-congregate site at the Manchester Inn.</a:t>
            </a:r>
            <a:endParaRPr sz="1761"/>
          </a:p>
        </p:txBody>
      </p:sp>
      <p:sp>
        <p:nvSpPr>
          <p:cNvPr id="189" name="Google Shape;189;p21"/>
          <p:cNvSpPr txBox="1"/>
          <p:nvPr/>
        </p:nvSpPr>
        <p:spPr>
          <a:xfrm>
            <a:off x="1458939" y="1894233"/>
            <a:ext cx="10305900" cy="2613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98" u="none" cap="none" strike="noStrike">
                <a:solidFill>
                  <a:srgbClr val="1E293B"/>
                </a:solidFill>
                <a:latin typeface="Lato"/>
                <a:ea typeface="Lato"/>
                <a:cs typeface="Lato"/>
                <a:sym typeface="Lato"/>
              </a:rPr>
              <a:t>Timeline:</a:t>
            </a:r>
            <a:r>
              <a:rPr b="0" i="0" lang="en-US" sz="1698" u="none" cap="none" strike="noStrike">
                <a:solidFill>
                  <a:srgbClr val="334155"/>
                </a:solidFill>
                <a:latin typeface="Lato"/>
                <a:ea typeface="Lato"/>
                <a:cs typeface="Lato"/>
                <a:sym typeface="Lato"/>
              </a:rPr>
              <a:t> December 1, 2025, to March 31, 2026, offering 24/7 accommodation.</a:t>
            </a:r>
            <a:endParaRPr sz="1761"/>
          </a:p>
        </p:txBody>
      </p:sp>
      <p:sp>
        <p:nvSpPr>
          <p:cNvPr id="190" name="Google Shape;190;p21"/>
          <p:cNvSpPr txBox="1"/>
          <p:nvPr/>
        </p:nvSpPr>
        <p:spPr>
          <a:xfrm>
            <a:off x="1458939" y="2457454"/>
            <a:ext cx="10305900" cy="2613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98" u="none" cap="none" strike="noStrike">
                <a:solidFill>
                  <a:srgbClr val="1E293B"/>
                </a:solidFill>
                <a:latin typeface="Lato"/>
                <a:ea typeface="Lato"/>
                <a:cs typeface="Lato"/>
                <a:sym typeface="Lato"/>
              </a:rPr>
              <a:t>Capacity:</a:t>
            </a:r>
            <a:r>
              <a:rPr b="0" i="0" lang="en-US" sz="1698" u="none" cap="none" strike="noStrike">
                <a:solidFill>
                  <a:srgbClr val="334155"/>
                </a:solidFill>
                <a:latin typeface="Lato"/>
                <a:ea typeface="Lato"/>
                <a:cs typeface="Lato"/>
                <a:sym typeface="Lato"/>
              </a:rPr>
              <a:t> 24 rooms will be utilized, housing 25-30 people at a time. (We may </a:t>
            </a:r>
            <a:r>
              <a:rPr lang="en-US" sz="1698">
                <a:solidFill>
                  <a:srgbClr val="334155"/>
                </a:solidFill>
                <a:latin typeface="Lato"/>
                <a:ea typeface="Lato"/>
                <a:cs typeface="Lato"/>
                <a:sym typeface="Lato"/>
              </a:rPr>
              <a:t>add capacity prior to 12/1)</a:t>
            </a:r>
            <a:endParaRPr sz="1761"/>
          </a:p>
        </p:txBody>
      </p:sp>
      <p:sp>
        <p:nvSpPr>
          <p:cNvPr id="191" name="Google Shape;191;p21"/>
          <p:cNvSpPr txBox="1"/>
          <p:nvPr/>
        </p:nvSpPr>
        <p:spPr>
          <a:xfrm>
            <a:off x="1458939" y="3020674"/>
            <a:ext cx="10305900" cy="2613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98" u="none" cap="none" strike="noStrike">
                <a:solidFill>
                  <a:srgbClr val="1E293B"/>
                </a:solidFill>
                <a:latin typeface="Lato"/>
                <a:ea typeface="Lato"/>
                <a:cs typeface="Lato"/>
                <a:sym typeface="Lato"/>
              </a:rPr>
              <a:t>Funding:</a:t>
            </a:r>
            <a:r>
              <a:rPr b="0" i="0" lang="en-US" sz="1698" u="none" cap="none" strike="noStrike">
                <a:solidFill>
                  <a:srgbClr val="334155"/>
                </a:solidFill>
                <a:latin typeface="Lato"/>
                <a:ea typeface="Lato"/>
                <a:cs typeface="Lato"/>
                <a:sym typeface="Lato"/>
              </a:rPr>
              <a:t> Approx $2</a:t>
            </a:r>
            <a:r>
              <a:rPr lang="en-US" sz="1698">
                <a:solidFill>
                  <a:srgbClr val="334155"/>
                </a:solidFill>
                <a:latin typeface="Lato"/>
                <a:ea typeface="Lato"/>
                <a:cs typeface="Lato"/>
                <a:sym typeface="Lato"/>
              </a:rPr>
              <a:t>40k s</a:t>
            </a:r>
            <a:r>
              <a:rPr b="0" i="0" lang="en-US" sz="1698" u="none" cap="none" strike="noStrike">
                <a:solidFill>
                  <a:srgbClr val="334155"/>
                </a:solidFill>
                <a:latin typeface="Lato"/>
                <a:ea typeface="Lato"/>
                <a:cs typeface="Lato"/>
                <a:sym typeface="Lato"/>
              </a:rPr>
              <a:t>ecured via Board-allocated ARPA funds, </a:t>
            </a:r>
            <a:r>
              <a:rPr lang="en-US" sz="1698">
                <a:solidFill>
                  <a:srgbClr val="334155"/>
                </a:solidFill>
                <a:latin typeface="Lato"/>
                <a:ea typeface="Lato"/>
                <a:cs typeface="Lato"/>
                <a:sym typeface="Lato"/>
              </a:rPr>
              <a:t>and includes</a:t>
            </a:r>
            <a:r>
              <a:rPr b="0" i="0" lang="en-US" sz="1698" u="none" cap="none" strike="noStrike">
                <a:solidFill>
                  <a:srgbClr val="334155"/>
                </a:solidFill>
                <a:latin typeface="Lato"/>
                <a:ea typeface="Lato"/>
                <a:cs typeface="Lato"/>
                <a:sym typeface="Lato"/>
              </a:rPr>
              <a:t> $25k from Journey Home.</a:t>
            </a:r>
            <a:endParaRPr sz="1761"/>
          </a:p>
        </p:txBody>
      </p:sp>
      <p:sp>
        <p:nvSpPr>
          <p:cNvPr id="192" name="Google Shape;192;p21"/>
          <p:cNvSpPr txBox="1"/>
          <p:nvPr/>
        </p:nvSpPr>
        <p:spPr>
          <a:xfrm>
            <a:off x="1458939" y="3583894"/>
            <a:ext cx="10305900" cy="6537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i="0" lang="en-US" sz="1698" u="none" cap="none" strike="noStrike">
                <a:solidFill>
                  <a:srgbClr val="1E293B"/>
                </a:solidFill>
                <a:latin typeface="Lato"/>
                <a:ea typeface="Lato"/>
                <a:cs typeface="Lato"/>
                <a:sym typeface="Lato"/>
              </a:rPr>
              <a:t>Services:</a:t>
            </a:r>
            <a:r>
              <a:rPr b="0" i="0" lang="en-US" sz="1698" u="none" cap="none" strike="noStrike">
                <a:solidFill>
                  <a:srgbClr val="334155"/>
                </a:solidFill>
                <a:latin typeface="Lato"/>
                <a:ea typeface="Lato"/>
                <a:cs typeface="Lato"/>
                <a:sym typeface="Lato"/>
              </a:rPr>
              <a:t> Daily meals, case management and resource navigation (along with SAFS staff), and connections to housing</a:t>
            </a:r>
            <a:r>
              <a:rPr lang="en-US" sz="1698">
                <a:solidFill>
                  <a:srgbClr val="334155"/>
                </a:solidFill>
                <a:latin typeface="Lato"/>
                <a:ea typeface="Lato"/>
                <a:cs typeface="Lato"/>
                <a:sym typeface="Lato"/>
              </a:rPr>
              <a:t>, employment, mental health and other supports.</a:t>
            </a:r>
            <a:r>
              <a:rPr b="0" i="0" lang="en-US" sz="1698" u="none" cap="none" strike="noStrike">
                <a:solidFill>
                  <a:srgbClr val="334155"/>
                </a:solidFill>
                <a:latin typeface="Lato"/>
                <a:ea typeface="Lato"/>
                <a:cs typeface="Lato"/>
                <a:sym typeface="Lato"/>
              </a:rPr>
              <a:t>  </a:t>
            </a:r>
            <a:endParaRPr sz="1761"/>
          </a:p>
        </p:txBody>
      </p:sp>
      <p:pic>
        <p:nvPicPr>
          <p:cNvPr descr="image.png" id="193" name="Google Shape;193;p21"/>
          <p:cNvPicPr preferRelativeResize="0"/>
          <p:nvPr/>
        </p:nvPicPr>
        <p:blipFill rotWithShape="1">
          <a:blip r:embed="rId4">
            <a:alphaModFix/>
          </a:blip>
          <a:srcRect b="0" l="0" r="0" t="0"/>
          <a:stretch/>
        </p:blipFill>
        <p:spPr>
          <a:xfrm>
            <a:off x="979600" y="1390930"/>
            <a:ext cx="287603" cy="287602"/>
          </a:xfrm>
          <a:prstGeom prst="rect">
            <a:avLst/>
          </a:prstGeom>
          <a:noFill/>
          <a:ln>
            <a:noFill/>
          </a:ln>
        </p:spPr>
      </p:pic>
      <p:pic>
        <p:nvPicPr>
          <p:cNvPr descr="image.png" id="194" name="Google Shape;194;p21"/>
          <p:cNvPicPr preferRelativeResize="0"/>
          <p:nvPr/>
        </p:nvPicPr>
        <p:blipFill rotWithShape="1">
          <a:blip r:embed="rId5">
            <a:alphaModFix/>
          </a:blip>
          <a:srcRect b="0" l="0" r="0" t="0"/>
          <a:stretch/>
        </p:blipFill>
        <p:spPr>
          <a:xfrm>
            <a:off x="979600" y="1954150"/>
            <a:ext cx="251653" cy="287602"/>
          </a:xfrm>
          <a:prstGeom prst="rect">
            <a:avLst/>
          </a:prstGeom>
          <a:noFill/>
          <a:ln>
            <a:noFill/>
          </a:ln>
        </p:spPr>
      </p:pic>
      <p:pic>
        <p:nvPicPr>
          <p:cNvPr descr="image.png" id="195" name="Google Shape;195;p21"/>
          <p:cNvPicPr preferRelativeResize="0"/>
          <p:nvPr/>
        </p:nvPicPr>
        <p:blipFill rotWithShape="1">
          <a:blip r:embed="rId6">
            <a:alphaModFix/>
          </a:blip>
          <a:srcRect b="0" l="0" r="0" t="0"/>
          <a:stretch/>
        </p:blipFill>
        <p:spPr>
          <a:xfrm>
            <a:off x="979600" y="2517371"/>
            <a:ext cx="359504" cy="287602"/>
          </a:xfrm>
          <a:prstGeom prst="rect">
            <a:avLst/>
          </a:prstGeom>
          <a:noFill/>
          <a:ln>
            <a:noFill/>
          </a:ln>
        </p:spPr>
      </p:pic>
      <p:pic>
        <p:nvPicPr>
          <p:cNvPr descr="image.png" id="196" name="Google Shape;196;p21"/>
          <p:cNvPicPr preferRelativeResize="0"/>
          <p:nvPr/>
        </p:nvPicPr>
        <p:blipFill rotWithShape="1">
          <a:blip r:embed="rId7">
            <a:alphaModFix/>
          </a:blip>
          <a:srcRect b="0" l="0" r="0" t="0"/>
          <a:stretch/>
        </p:blipFill>
        <p:spPr>
          <a:xfrm>
            <a:off x="979600" y="3080591"/>
            <a:ext cx="179752" cy="287602"/>
          </a:xfrm>
          <a:prstGeom prst="rect">
            <a:avLst/>
          </a:prstGeom>
          <a:noFill/>
          <a:ln>
            <a:noFill/>
          </a:ln>
        </p:spPr>
      </p:pic>
      <p:pic>
        <p:nvPicPr>
          <p:cNvPr descr="image.png" id="197" name="Google Shape;197;p21"/>
          <p:cNvPicPr preferRelativeResize="0"/>
          <p:nvPr/>
        </p:nvPicPr>
        <p:blipFill rotWithShape="1">
          <a:blip r:embed="rId8">
            <a:alphaModFix/>
          </a:blip>
          <a:srcRect b="0" l="0" r="0" t="0"/>
          <a:stretch/>
        </p:blipFill>
        <p:spPr>
          <a:xfrm>
            <a:off x="979600" y="3643811"/>
            <a:ext cx="359504" cy="287602"/>
          </a:xfrm>
          <a:prstGeom prst="rect">
            <a:avLst/>
          </a:prstGeom>
          <a:noFill/>
          <a:ln>
            <a:noFill/>
          </a:ln>
        </p:spPr>
      </p:pic>
      <p:sp>
        <p:nvSpPr>
          <p:cNvPr id="198" name="Google Shape;198;p21"/>
          <p:cNvSpPr txBox="1"/>
          <p:nvPr/>
        </p:nvSpPr>
        <p:spPr>
          <a:xfrm>
            <a:off x="571500" y="571500"/>
            <a:ext cx="11601600" cy="5715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075985"/>
                </a:solidFill>
                <a:latin typeface="Poppins"/>
                <a:ea typeface="Poppins"/>
                <a:cs typeface="Poppins"/>
                <a:sym typeface="Poppins"/>
              </a:rPr>
              <a:t>Plan for Winter 2025-2026</a:t>
            </a:r>
            <a:endParaRPr/>
          </a:p>
        </p:txBody>
      </p:sp>
      <p:sp>
        <p:nvSpPr>
          <p:cNvPr id="199" name="Google Shape;199;p21"/>
          <p:cNvSpPr txBox="1"/>
          <p:nvPr/>
        </p:nvSpPr>
        <p:spPr>
          <a:xfrm>
            <a:off x="1339093" y="4447094"/>
            <a:ext cx="10305900" cy="18300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lang="en-US" sz="1698">
                <a:solidFill>
                  <a:srgbClr val="1E293B"/>
                </a:solidFill>
                <a:latin typeface="Lato"/>
                <a:ea typeface="Lato"/>
                <a:cs typeface="Lato"/>
                <a:sym typeface="Lato"/>
              </a:rPr>
              <a:t>Other important things to note</a:t>
            </a:r>
            <a:r>
              <a:rPr b="1" i="0" lang="en-US" sz="1698" u="none" cap="none" strike="noStrike">
                <a:solidFill>
                  <a:srgbClr val="1E293B"/>
                </a:solidFill>
                <a:latin typeface="Lato"/>
                <a:ea typeface="Lato"/>
                <a:cs typeface="Lato"/>
                <a:sym typeface="Lato"/>
              </a:rPr>
              <a:t>:</a:t>
            </a:r>
            <a:r>
              <a:rPr b="0" i="0" lang="en-US" sz="1698" u="none" cap="none" strike="noStrike">
                <a:solidFill>
                  <a:srgbClr val="334155"/>
                </a:solidFill>
                <a:latin typeface="Lato"/>
                <a:ea typeface="Lato"/>
                <a:cs typeface="Lato"/>
                <a:sym typeface="Lato"/>
              </a:rPr>
              <a:t> </a:t>
            </a:r>
            <a:endParaRPr b="0" i="0" sz="1698" u="none" cap="none" strike="noStrike">
              <a:solidFill>
                <a:srgbClr val="334155"/>
              </a:solidFill>
              <a:latin typeface="Lato"/>
              <a:ea typeface="Lato"/>
              <a:cs typeface="Lato"/>
              <a:sym typeface="Lato"/>
            </a:endParaRPr>
          </a:p>
          <a:p>
            <a:pPr indent="-336450" lvl="0" marL="457200" marR="0" rtl="0" algn="l">
              <a:lnSpc>
                <a:spcPct val="150000"/>
              </a:lnSpc>
              <a:spcBef>
                <a:spcPts val="0"/>
              </a:spcBef>
              <a:spcAft>
                <a:spcPts val="0"/>
              </a:spcAft>
              <a:buClr>
                <a:srgbClr val="334155"/>
              </a:buClr>
              <a:buSzPts val="1698"/>
              <a:buFont typeface="Lato"/>
              <a:buChar char="●"/>
            </a:pPr>
            <a:r>
              <a:rPr lang="en-US" sz="1698">
                <a:solidFill>
                  <a:srgbClr val="334155"/>
                </a:solidFill>
                <a:latin typeface="Lato"/>
                <a:ea typeface="Lato"/>
                <a:cs typeface="Lato"/>
                <a:sym typeface="Lato"/>
              </a:rPr>
              <a:t>Weekly outreach will continue to be provided in partnership with MACC and the Manchester Police Department.  </a:t>
            </a:r>
            <a:endParaRPr sz="1698">
              <a:solidFill>
                <a:srgbClr val="334155"/>
              </a:solidFill>
              <a:latin typeface="Lato"/>
              <a:ea typeface="Lato"/>
              <a:cs typeface="Lato"/>
              <a:sym typeface="Lato"/>
            </a:endParaRPr>
          </a:p>
          <a:p>
            <a:pPr indent="-336450" lvl="0" marL="457200" marR="0" rtl="0" algn="l">
              <a:lnSpc>
                <a:spcPct val="150000"/>
              </a:lnSpc>
              <a:spcBef>
                <a:spcPts val="0"/>
              </a:spcBef>
              <a:spcAft>
                <a:spcPts val="0"/>
              </a:spcAft>
              <a:buClr>
                <a:srgbClr val="334155"/>
              </a:buClr>
              <a:buSzPts val="1698"/>
              <a:buFont typeface="Lato"/>
              <a:buChar char="●"/>
            </a:pPr>
            <a:r>
              <a:rPr lang="en-US" sz="1698">
                <a:solidFill>
                  <a:srgbClr val="334155"/>
                </a:solidFill>
                <a:latin typeface="Lato"/>
                <a:ea typeface="Lato"/>
                <a:cs typeface="Lato"/>
                <a:sym typeface="Lato"/>
              </a:rPr>
              <a:t>Due to the numbers of those unsheltered, Manchester WILL have higher numbers of visibly homeless in our community this winter.  Efforts will continue to be made to connect those people with services.</a:t>
            </a:r>
            <a:endParaRPr sz="1698">
              <a:solidFill>
                <a:srgbClr val="334155"/>
              </a:solidFill>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