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315" r:id="rId2"/>
    <p:sldId id="314" r:id="rId3"/>
    <p:sldId id="320" r:id="rId4"/>
    <p:sldId id="318" r:id="rId5"/>
    <p:sldId id="324" r:id="rId6"/>
    <p:sldId id="317" r:id="rId7"/>
    <p:sldId id="325" r:id="rId8"/>
  </p:sldIdLst>
  <p:sldSz cx="9144000" cy="5143500" type="screen16x9"/>
  <p:notesSz cx="7010400" cy="9296400"/>
  <p:embeddedFontLst>
    <p:embeddedFont>
      <p:font typeface="Montserrat" panose="00000500000000000000" pitchFamily="2" charset="0"/>
      <p:regular r:id="rId10"/>
      <p:bold r:id="rId11"/>
      <p:italic r:id="rId12"/>
      <p:boldItalic r:id="rId13"/>
    </p:embeddedFont>
    <p:embeddedFont>
      <p:font typeface="Montserrat ExtraBold" panose="00000900000000000000" pitchFamily="2" charset="0"/>
      <p:bold r:id="rId14"/>
      <p:boldItalic r:id="rId15"/>
    </p:embeddedFont>
    <p:embeddedFont>
      <p:font typeface="Montserrat Light" panose="00000400000000000000" pitchFamily="2" charset="0"/>
      <p:regular r:id="rId16"/>
      <p:italic r:id="rId17"/>
    </p:embeddedFont>
    <p:embeddedFont>
      <p:font typeface="Montserrat SemiBold" panose="00000700000000000000" pitchFamily="2" charset="0"/>
      <p:bold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476D9B"/>
    <a:srgbClr val="7F8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56" autoAdjust="0"/>
    <p:restoredTop sz="96667" autoAdjust="0"/>
  </p:normalViewPr>
  <p:slideViewPr>
    <p:cSldViewPr>
      <p:cViewPr>
        <p:scale>
          <a:sx n="150" d="100"/>
          <a:sy n="150" d="100"/>
        </p:scale>
        <p:origin x="130" y="22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1" d="100"/>
          <a:sy n="91" d="100"/>
        </p:scale>
        <p:origin x="37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C1C79F-EB5C-40D8-BC9A-3845797629A6}" type="datetimeFigureOut">
              <a:rPr lang="en-US" smtClean="0"/>
              <a:t>3/30/2026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A813CE-F2E4-47F6-B9BE-93838CEB7ED5}" type="slidenum">
              <a:rPr lang="en-US" smtClean="0"/>
              <a:t>‹#›</a:t>
            </a:fld>
            <a:endParaRPr lang="en-US"/>
          </a:p>
        </p:txBody>
      </p:sp>
    </p:spTree>
    <p:extLst>
      <p:ext uri="{BB962C8B-B14F-4D97-AF65-F5344CB8AC3E}">
        <p14:creationId xmlns:p14="http://schemas.microsoft.com/office/powerpoint/2010/main" val="297536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813CE-F2E4-47F6-B9BE-93838CEB7ED5}" type="slidenum">
              <a:rPr lang="en-US" smtClean="0"/>
              <a:t>1</a:t>
            </a:fld>
            <a:endParaRPr lang="en-US"/>
          </a:p>
        </p:txBody>
      </p:sp>
    </p:spTree>
    <p:extLst>
      <p:ext uri="{BB962C8B-B14F-4D97-AF65-F5344CB8AC3E}">
        <p14:creationId xmlns:p14="http://schemas.microsoft.com/office/powerpoint/2010/main" val="60224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813CE-F2E4-47F6-B9BE-93838CEB7ED5}" type="slidenum">
              <a:rPr lang="en-US" smtClean="0"/>
              <a:t>2</a:t>
            </a:fld>
            <a:endParaRPr lang="en-US"/>
          </a:p>
        </p:txBody>
      </p:sp>
    </p:spTree>
    <p:extLst>
      <p:ext uri="{BB962C8B-B14F-4D97-AF65-F5344CB8AC3E}">
        <p14:creationId xmlns:p14="http://schemas.microsoft.com/office/powerpoint/2010/main" val="306425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over the next couple of weeks, data collectors will begin to visit properties in the town for the purpose of collecting and verifying</a:t>
            </a:r>
            <a:r>
              <a:rPr lang="en-US" baseline="0" dirty="0"/>
              <a:t> property information. So, homeowners can expect to receive a knock on their door from a data collector who will be carrying identification. That data collector will then ask some questions about the home, for example:</a:t>
            </a:r>
          </a:p>
          <a:p>
            <a:endParaRPr lang="en-US" baseline="0" dirty="0"/>
          </a:p>
          <a:p>
            <a:r>
              <a:rPr lang="en-US" baseline="0" dirty="0"/>
              <a:t>Then the data collector will take measurements of the exterior of all structures on the property, including the house and any outbuildings.</a:t>
            </a:r>
          </a:p>
          <a:p>
            <a:endParaRPr lang="en-US" baseline="0" dirty="0"/>
          </a:p>
          <a:p>
            <a:r>
              <a:rPr lang="en-US" baseline="0" dirty="0"/>
              <a:t>A couple of important things to note here:</a:t>
            </a:r>
          </a:p>
          <a:p>
            <a:r>
              <a:rPr lang="en-US" baseline="0" dirty="0"/>
              <a:t>These data collectors are not there to value your home. That is not what they are trained to do. So, they’re not on your doorstep thinking about dollars and cents, they’re thinking about what are the number of bedrooms, what is the condition of the property, etc.</a:t>
            </a:r>
          </a:p>
          <a:p>
            <a:endParaRPr lang="en-US" baseline="0" dirty="0"/>
          </a:p>
          <a:p>
            <a:r>
              <a:rPr lang="en-US" baseline="0" dirty="0"/>
              <a:t>Also,</a:t>
            </a:r>
          </a:p>
          <a:p>
            <a:endParaRPr lang="en-US" baseline="0" dirty="0"/>
          </a:p>
          <a:p>
            <a:r>
              <a:rPr lang="en-US" baseline="0" dirty="0"/>
              <a:t>Although it is typically a part of the data collection process, this year, data collectors will not ask to enter your home because of COVID protocols. So, this year, more than ever, we appreciate homeowners being candid and cooperative with this data collection process, as it is a very important part of making sure that the results of the revaluation are accurate.</a:t>
            </a:r>
            <a:endParaRPr lang="en-US" dirty="0"/>
          </a:p>
        </p:txBody>
      </p:sp>
      <p:sp>
        <p:nvSpPr>
          <p:cNvPr id="4" name="Slide Number Placeholder 3"/>
          <p:cNvSpPr>
            <a:spLocks noGrp="1"/>
          </p:cNvSpPr>
          <p:nvPr>
            <p:ph type="sldNum" sz="quarter" idx="10"/>
          </p:nvPr>
        </p:nvSpPr>
        <p:spPr/>
        <p:txBody>
          <a:bodyPr/>
          <a:lstStyle/>
          <a:p>
            <a:fld id="{02A813CE-F2E4-47F6-B9BE-93838CEB7ED5}" type="slidenum">
              <a:rPr lang="en-US" smtClean="0"/>
              <a:t>4</a:t>
            </a:fld>
            <a:endParaRPr lang="en-US"/>
          </a:p>
        </p:txBody>
      </p:sp>
    </p:spTree>
    <p:extLst>
      <p:ext uri="{BB962C8B-B14F-4D97-AF65-F5344CB8AC3E}">
        <p14:creationId xmlns:p14="http://schemas.microsoft.com/office/powerpoint/2010/main" val="370950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813CE-F2E4-47F6-B9BE-93838CEB7ED5}" type="slidenum">
              <a:rPr lang="en-US" smtClean="0"/>
              <a:t>5</a:t>
            </a:fld>
            <a:endParaRPr lang="en-US"/>
          </a:p>
        </p:txBody>
      </p:sp>
    </p:spTree>
    <p:extLst>
      <p:ext uri="{BB962C8B-B14F-4D97-AF65-F5344CB8AC3E}">
        <p14:creationId xmlns:p14="http://schemas.microsoft.com/office/powerpoint/2010/main" val="25799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813CE-F2E4-47F6-B9BE-93838CEB7ED5}" type="slidenum">
              <a:rPr lang="en-US" smtClean="0"/>
              <a:t>7</a:t>
            </a:fld>
            <a:endParaRPr lang="en-US"/>
          </a:p>
        </p:txBody>
      </p:sp>
    </p:spTree>
    <p:extLst>
      <p:ext uri="{BB962C8B-B14F-4D97-AF65-F5344CB8AC3E}">
        <p14:creationId xmlns:p14="http://schemas.microsoft.com/office/powerpoint/2010/main" val="301749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6B1197-1EA7-423B-A753-7A30FDAA426A}"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6B1197-1EA7-423B-A753-7A30FDAA426A}"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6B1197-1EA7-423B-A753-7A30FDAA426A}"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6B1197-1EA7-423B-A753-7A30FDAA426A}"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6B1197-1EA7-423B-A753-7A30FDAA426A}"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6B1197-1EA7-423B-A753-7A30FDAA426A}"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6B1197-1EA7-423B-A753-7A30FDAA426A}"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6B1197-1EA7-423B-A753-7A30FDAA426A}"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B1197-1EA7-423B-A753-7A30FDAA426A}"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6B1197-1EA7-423B-A753-7A30FDAA426A}"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6B1197-1EA7-423B-A753-7A30FDAA426A}"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EFCD6-A58F-4369-95BF-428014987C93}" type="slidenum">
              <a:rPr lang="en-US" smtClean="0"/>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6B1197-1EA7-423B-A753-7A30FDAA426A}" type="datetimeFigureOut">
              <a:rPr lang="en-US" smtClean="0"/>
              <a:t>3/30/2026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04EFCD6-A58F-4369-95BF-428014987C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10" y="0"/>
            <a:ext cx="9144000" cy="5143500"/>
          </a:xfrm>
          <a:prstGeom prst="rect">
            <a:avLst/>
          </a:prstGeom>
        </p:spPr>
      </p:pic>
      <p:sp>
        <p:nvSpPr>
          <p:cNvPr id="8" name="TextBox 7"/>
          <p:cNvSpPr txBox="1"/>
          <p:nvPr/>
        </p:nvSpPr>
        <p:spPr>
          <a:xfrm>
            <a:off x="2914650" y="2305676"/>
            <a:ext cx="3314700" cy="584775"/>
          </a:xfrm>
          <a:prstGeom prst="rect">
            <a:avLst/>
          </a:prstGeom>
          <a:noFill/>
        </p:spPr>
        <p:txBody>
          <a:bodyPr wrap="square" rtlCol="0">
            <a:spAutoFit/>
          </a:bodyPr>
          <a:lstStyle/>
          <a:p>
            <a:pPr algn="ctr"/>
            <a:r>
              <a:rPr lang="en-US" sz="3200" b="1" dirty="0">
                <a:latin typeface="Montserrat" panose="02000505000000020004" pitchFamily="2" charset="0"/>
              </a:rPr>
              <a:t>MANCHESTER</a:t>
            </a:r>
            <a:endParaRPr lang="en-US" sz="2800" b="1" dirty="0">
              <a:latin typeface="Montserrat" panose="02000505000000020004" pitchFamily="2" charset="0"/>
            </a:endParaRPr>
          </a:p>
        </p:txBody>
      </p:sp>
      <p:sp>
        <p:nvSpPr>
          <p:cNvPr id="9" name="TextBox 8"/>
          <p:cNvSpPr txBox="1"/>
          <p:nvPr/>
        </p:nvSpPr>
        <p:spPr>
          <a:xfrm>
            <a:off x="3467100" y="2751951"/>
            <a:ext cx="2209800" cy="323165"/>
          </a:xfrm>
          <a:prstGeom prst="rect">
            <a:avLst/>
          </a:prstGeom>
          <a:noFill/>
        </p:spPr>
        <p:txBody>
          <a:bodyPr wrap="square" rtlCol="0">
            <a:spAutoFit/>
          </a:bodyPr>
          <a:lstStyle/>
          <a:p>
            <a:pPr algn="ctr"/>
            <a:r>
              <a:rPr lang="en-US" sz="1500" dirty="0">
                <a:solidFill>
                  <a:schemeClr val="accent6">
                    <a:lumMod val="75000"/>
                  </a:schemeClr>
                </a:solidFill>
                <a:latin typeface="Montserrat Light" panose="00000400000000000000" pitchFamily="2" charset="0"/>
              </a:rPr>
              <a:t>2026 Revaluation</a:t>
            </a:r>
          </a:p>
        </p:txBody>
      </p:sp>
      <p:pic>
        <p:nvPicPr>
          <p:cNvPr id="3" name="Picture 2">
            <a:extLst>
              <a:ext uri="{FF2B5EF4-FFF2-40B4-BE49-F238E27FC236}">
                <a16:creationId xmlns:a16="http://schemas.microsoft.com/office/drawing/2014/main" id="{D6CE5856-92FF-54F7-4A6F-6DFBF6640AE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34883" y="1332702"/>
            <a:ext cx="1066614" cy="1058847"/>
          </a:xfrm>
          <a:prstGeom prst="ellipse">
            <a:avLst/>
          </a:prstGeom>
        </p:spPr>
      </p:pic>
    </p:spTree>
    <p:extLst>
      <p:ext uri="{BB962C8B-B14F-4D97-AF65-F5344CB8AC3E}">
        <p14:creationId xmlns:p14="http://schemas.microsoft.com/office/powerpoint/2010/main" val="192860737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2020" y="981931"/>
            <a:ext cx="2438400" cy="523220"/>
          </a:xfrm>
          <a:prstGeom prst="rect">
            <a:avLst/>
          </a:prstGeom>
          <a:noFill/>
        </p:spPr>
        <p:txBody>
          <a:bodyPr wrap="square" rtlCol="0">
            <a:spAutoFit/>
          </a:bodyPr>
          <a:lstStyle/>
          <a:p>
            <a:r>
              <a:rPr lang="en-US" sz="2800" dirty="0">
                <a:latin typeface="Montserrat ExtraBold" panose="00000900000000000000" pitchFamily="2" charset="0"/>
              </a:rPr>
              <a:t>Who?</a:t>
            </a:r>
          </a:p>
        </p:txBody>
      </p:sp>
      <p:sp>
        <p:nvSpPr>
          <p:cNvPr id="6" name="TextBox 5"/>
          <p:cNvSpPr txBox="1"/>
          <p:nvPr/>
        </p:nvSpPr>
        <p:spPr>
          <a:xfrm>
            <a:off x="914400" y="1428689"/>
            <a:ext cx="4114800" cy="2133661"/>
          </a:xfrm>
          <a:prstGeom prst="rect">
            <a:avLst/>
          </a:prstGeom>
          <a:noFill/>
        </p:spPr>
        <p:txBody>
          <a:bodyPr wrap="square" rtlCol="0">
            <a:spAutoFit/>
          </a:bodyPr>
          <a:lstStyle/>
          <a:p>
            <a:pPr>
              <a:lnSpc>
                <a:spcPct val="114000"/>
              </a:lnSpc>
            </a:pPr>
            <a:r>
              <a:rPr lang="en-US" sz="900" dirty="0">
                <a:latin typeface="Montserrat Light" panose="00000400000000000000" pitchFamily="2" charset="0"/>
              </a:rPr>
              <a:t>The 2026 revaluation project is headed by Tami </a:t>
            </a:r>
            <a:r>
              <a:rPr lang="en-US" sz="900" dirty="0" err="1">
                <a:latin typeface="Montserrat Light" panose="00000400000000000000" pitchFamily="2" charset="0"/>
              </a:rPr>
              <a:t>Nomack</a:t>
            </a:r>
            <a:r>
              <a:rPr lang="en-US" sz="900" dirty="0">
                <a:latin typeface="Montserrat Light" panose="00000400000000000000" pitchFamily="2" charset="0"/>
              </a:rPr>
              <a:t>, Director of Assessment for the Town of Manchester, who leads a staff of dedicated professionals in Manchester’s Assessment Office. </a:t>
            </a:r>
          </a:p>
          <a:p>
            <a:pPr>
              <a:lnSpc>
                <a:spcPct val="114000"/>
              </a:lnSpc>
            </a:pPr>
            <a:endParaRPr lang="en-US" sz="900" dirty="0">
              <a:latin typeface="Montserrat Light" panose="00000400000000000000" pitchFamily="2" charset="0"/>
            </a:endParaRPr>
          </a:p>
          <a:p>
            <a:pPr>
              <a:lnSpc>
                <a:spcPct val="114000"/>
              </a:lnSpc>
            </a:pPr>
            <a:r>
              <a:rPr lang="en-US" sz="900" dirty="0">
                <a:latin typeface="Montserrat Light" panose="00000400000000000000" pitchFamily="2" charset="0"/>
              </a:rPr>
              <a:t>The Town has also contracted with Tyler Technologies to assist the Assessment Office with this project, led by Project Manager Drew Manlove. Drew is recognized as an Assessment Administration Specialist (AAS) and Residential Evaluation Specialist (RES) by the International Association of Assessing Officers (IAAO) and is certified by the State of Connecticut’s Office of Policy and Management as a Revaluation Supervisor. He is supported by Tyler’s team of experienced professionals who will contribute to the project in a variety of roles.</a:t>
            </a: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8333" r="28334"/>
          <a:stretch/>
        </p:blipFill>
        <p:spPr>
          <a:xfrm>
            <a:off x="5334000" y="334623"/>
            <a:ext cx="3446834" cy="4474255"/>
          </a:xfrm>
          <a:prstGeom prst="rect">
            <a:avLst/>
          </a:prstGeom>
        </p:spPr>
      </p:pic>
      <p:sp>
        <p:nvSpPr>
          <p:cNvPr id="19" name="Rounded Rectangle 18"/>
          <p:cNvSpPr/>
          <p:nvPr/>
        </p:nvSpPr>
        <p:spPr>
          <a:xfrm>
            <a:off x="1188720" y="3766106"/>
            <a:ext cx="1554480" cy="594360"/>
          </a:xfrm>
          <a:prstGeom prst="rect">
            <a:avLst/>
          </a:prstGeom>
          <a:noFill/>
          <a:ln>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 name="TextBox 2">
            <a:extLst>
              <a:ext uri="{FF2B5EF4-FFF2-40B4-BE49-F238E27FC236}">
                <a16:creationId xmlns:a16="http://schemas.microsoft.com/office/drawing/2014/main" id="{6365FB3E-F8B1-CA04-2E83-FFD4D45F1B82}"/>
              </a:ext>
            </a:extLst>
          </p:cNvPr>
          <p:cNvSpPr txBox="1"/>
          <p:nvPr/>
        </p:nvSpPr>
        <p:spPr>
          <a:xfrm>
            <a:off x="1188720" y="3796586"/>
            <a:ext cx="1524000" cy="677878"/>
          </a:xfrm>
          <a:prstGeom prst="rect">
            <a:avLst/>
          </a:prstGeom>
          <a:noFill/>
        </p:spPr>
        <p:txBody>
          <a:bodyPr wrap="square" rtlCol="0">
            <a:spAutoFit/>
          </a:bodyPr>
          <a:lstStyle/>
          <a:p>
            <a:pPr>
              <a:lnSpc>
                <a:spcPct val="114000"/>
              </a:lnSpc>
            </a:pPr>
            <a:r>
              <a:rPr lang="en-US" sz="900" b="1" dirty="0">
                <a:latin typeface="Montserrat" panose="00000500000000000000" pitchFamily="2" charset="0"/>
              </a:rPr>
              <a:t>Tami </a:t>
            </a:r>
            <a:r>
              <a:rPr lang="en-US" sz="900" b="1" dirty="0" err="1">
                <a:latin typeface="Montserrat" panose="00000500000000000000" pitchFamily="2" charset="0"/>
              </a:rPr>
              <a:t>Nomack</a:t>
            </a:r>
            <a:endParaRPr lang="en-US" sz="900" b="1" dirty="0">
              <a:latin typeface="Montserrat" panose="00000500000000000000" pitchFamily="2" charset="0"/>
            </a:endParaRPr>
          </a:p>
          <a:p>
            <a:pPr>
              <a:lnSpc>
                <a:spcPct val="114000"/>
              </a:lnSpc>
            </a:pPr>
            <a:r>
              <a:rPr lang="en-US" sz="800" i="1" dirty="0">
                <a:latin typeface="Montserrat Light" panose="00000400000000000000" pitchFamily="2" charset="0"/>
              </a:rPr>
              <a:t>Director of Assessment</a:t>
            </a:r>
          </a:p>
          <a:p>
            <a:pPr>
              <a:lnSpc>
                <a:spcPct val="114000"/>
              </a:lnSpc>
            </a:pPr>
            <a:r>
              <a:rPr lang="en-US" sz="800" dirty="0">
                <a:latin typeface="Montserrat Light" panose="00000400000000000000" pitchFamily="2" charset="0"/>
              </a:rPr>
              <a:t>Town of Manchester</a:t>
            </a:r>
          </a:p>
          <a:p>
            <a:pPr>
              <a:lnSpc>
                <a:spcPct val="114000"/>
              </a:lnSpc>
            </a:pPr>
            <a:endParaRPr lang="en-US" sz="900" dirty="0">
              <a:latin typeface="Montserrat Light" panose="00000400000000000000" pitchFamily="2" charset="0"/>
            </a:endParaRPr>
          </a:p>
        </p:txBody>
      </p:sp>
      <p:sp>
        <p:nvSpPr>
          <p:cNvPr id="15" name="TextBox 14">
            <a:extLst>
              <a:ext uri="{FF2B5EF4-FFF2-40B4-BE49-F238E27FC236}">
                <a16:creationId xmlns:a16="http://schemas.microsoft.com/office/drawing/2014/main" id="{2ABF5FF6-43F4-D8FE-D054-D3688B63AE19}"/>
              </a:ext>
            </a:extLst>
          </p:cNvPr>
          <p:cNvSpPr txBox="1"/>
          <p:nvPr/>
        </p:nvSpPr>
        <p:spPr>
          <a:xfrm>
            <a:off x="2968752" y="3798872"/>
            <a:ext cx="1755648" cy="677878"/>
          </a:xfrm>
          <a:prstGeom prst="rect">
            <a:avLst/>
          </a:prstGeom>
          <a:noFill/>
        </p:spPr>
        <p:txBody>
          <a:bodyPr wrap="square" rtlCol="0">
            <a:spAutoFit/>
          </a:bodyPr>
          <a:lstStyle/>
          <a:p>
            <a:pPr>
              <a:lnSpc>
                <a:spcPct val="114000"/>
              </a:lnSpc>
            </a:pPr>
            <a:r>
              <a:rPr lang="en-US" sz="900" b="1" dirty="0">
                <a:latin typeface="Montserrat" panose="00000500000000000000" pitchFamily="2" charset="0"/>
              </a:rPr>
              <a:t>Drew Manlove</a:t>
            </a:r>
          </a:p>
          <a:p>
            <a:pPr>
              <a:lnSpc>
                <a:spcPct val="114000"/>
              </a:lnSpc>
            </a:pPr>
            <a:r>
              <a:rPr lang="en-US" sz="800" i="1" dirty="0">
                <a:latin typeface="Montserrat Light" panose="00000400000000000000" pitchFamily="2" charset="0"/>
              </a:rPr>
              <a:t>Senior Project Manager</a:t>
            </a:r>
          </a:p>
          <a:p>
            <a:pPr>
              <a:lnSpc>
                <a:spcPct val="114000"/>
              </a:lnSpc>
            </a:pPr>
            <a:r>
              <a:rPr lang="en-US" sz="800" dirty="0">
                <a:latin typeface="Montserrat Light" panose="00000400000000000000" pitchFamily="2" charset="0"/>
              </a:rPr>
              <a:t>Tyler Technologies</a:t>
            </a:r>
          </a:p>
          <a:p>
            <a:pPr>
              <a:lnSpc>
                <a:spcPct val="114000"/>
              </a:lnSpc>
            </a:pPr>
            <a:endParaRPr lang="en-US" sz="900" dirty="0">
              <a:latin typeface="Montserrat Light" panose="00000400000000000000" pitchFamily="2" charset="0"/>
            </a:endParaRPr>
          </a:p>
        </p:txBody>
      </p:sp>
      <p:sp>
        <p:nvSpPr>
          <p:cNvPr id="2" name="Rounded Rectangle 18">
            <a:extLst>
              <a:ext uri="{FF2B5EF4-FFF2-40B4-BE49-F238E27FC236}">
                <a16:creationId xmlns:a16="http://schemas.microsoft.com/office/drawing/2014/main" id="{130C999B-22D5-4033-9782-41FE6259FBB7}"/>
              </a:ext>
            </a:extLst>
          </p:cNvPr>
          <p:cNvSpPr/>
          <p:nvPr/>
        </p:nvSpPr>
        <p:spPr>
          <a:xfrm>
            <a:off x="2968752" y="3766106"/>
            <a:ext cx="1554480" cy="594360"/>
          </a:xfrm>
          <a:prstGeom prst="rect">
            <a:avLst/>
          </a:prstGeom>
          <a:noFill/>
          <a:ln>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Tree>
    <p:extLst>
      <p:ext uri="{BB962C8B-B14F-4D97-AF65-F5344CB8AC3E}">
        <p14:creationId xmlns:p14="http://schemas.microsoft.com/office/powerpoint/2010/main" val="137854722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20715"/>
            <a:ext cx="2438400" cy="523220"/>
          </a:xfrm>
          <a:prstGeom prst="rect">
            <a:avLst/>
          </a:prstGeom>
          <a:noFill/>
        </p:spPr>
        <p:txBody>
          <a:bodyPr wrap="square" rtlCol="0">
            <a:spAutoFit/>
          </a:bodyPr>
          <a:lstStyle/>
          <a:p>
            <a:r>
              <a:rPr lang="en-US" sz="2800" dirty="0">
                <a:latin typeface="Montserrat ExtraBold" panose="00000900000000000000" pitchFamily="2" charset="0"/>
              </a:rPr>
              <a:t>What?</a:t>
            </a:r>
          </a:p>
        </p:txBody>
      </p:sp>
      <p:sp>
        <p:nvSpPr>
          <p:cNvPr id="23" name="TextBox 22"/>
          <p:cNvSpPr txBox="1"/>
          <p:nvPr/>
        </p:nvSpPr>
        <p:spPr>
          <a:xfrm>
            <a:off x="457200" y="1778225"/>
            <a:ext cx="2286000" cy="2291525"/>
          </a:xfrm>
          <a:prstGeom prst="rect">
            <a:avLst/>
          </a:prstGeom>
          <a:noFill/>
        </p:spPr>
        <p:txBody>
          <a:bodyPr wrap="square" rtlCol="0">
            <a:spAutoFit/>
          </a:bodyPr>
          <a:lstStyle/>
          <a:p>
            <a:pPr>
              <a:lnSpc>
                <a:spcPct val="114000"/>
              </a:lnSpc>
            </a:pPr>
            <a:r>
              <a:rPr lang="en-US" sz="900" dirty="0">
                <a:latin typeface="Montserrat Light" panose="00000400000000000000" pitchFamily="2" charset="0"/>
              </a:rPr>
              <a:t>The goal of this revaluation project is to estimate the current market value of all real estate in the Town of Manchester. This includes all single-family homes, as well as condos, multi-family homes, apartments, commercial &amp; industrial properties, and vacant land.</a:t>
            </a:r>
          </a:p>
          <a:p>
            <a:pPr>
              <a:lnSpc>
                <a:spcPct val="114000"/>
              </a:lnSpc>
            </a:pPr>
            <a:endParaRPr lang="en-US" sz="900" dirty="0">
              <a:latin typeface="Montserrat Light" panose="00000400000000000000" pitchFamily="2" charset="0"/>
            </a:endParaRPr>
          </a:p>
          <a:p>
            <a:pPr>
              <a:lnSpc>
                <a:spcPct val="114000"/>
              </a:lnSpc>
            </a:pPr>
            <a:r>
              <a:rPr lang="en-US" sz="900" dirty="0">
                <a:latin typeface="Montserrat Light" panose="00000400000000000000" pitchFamily="2" charset="0"/>
              </a:rPr>
              <a:t>Once market value estimates are established, the Assessment Office will then use this information to calculate the assessed , or taxable, value for all real estate parcels.</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8184" r="12023"/>
          <a:stretch/>
        </p:blipFill>
        <p:spPr>
          <a:xfrm>
            <a:off x="3086100" y="0"/>
            <a:ext cx="2971800" cy="5143500"/>
          </a:xfrm>
          <a:prstGeom prst="rect">
            <a:avLst/>
          </a:prstGeom>
          <a:noFill/>
          <a:ln>
            <a:noFill/>
          </a:ln>
        </p:spPr>
      </p:pic>
      <p:grpSp>
        <p:nvGrpSpPr>
          <p:cNvPr id="21" name="Group 20"/>
          <p:cNvGrpSpPr/>
          <p:nvPr/>
        </p:nvGrpSpPr>
        <p:grpSpPr>
          <a:xfrm>
            <a:off x="5791200" y="720325"/>
            <a:ext cx="762000" cy="762000"/>
            <a:chOff x="7010400" y="1220715"/>
            <a:chExt cx="762000" cy="762000"/>
          </a:xfrm>
        </p:grpSpPr>
        <p:sp>
          <p:nvSpPr>
            <p:cNvPr id="18" name="Oval 17"/>
            <p:cNvSpPr/>
            <p:nvPr/>
          </p:nvSpPr>
          <p:spPr>
            <a:xfrm>
              <a:off x="7010400" y="1220715"/>
              <a:ext cx="762000" cy="762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460" y="1397311"/>
              <a:ext cx="419880" cy="418928"/>
            </a:xfrm>
            <a:prstGeom prst="rect">
              <a:avLst/>
            </a:prstGeom>
          </p:spPr>
        </p:pic>
      </p:grpSp>
      <p:grpSp>
        <p:nvGrpSpPr>
          <p:cNvPr id="2" name="Group 1"/>
          <p:cNvGrpSpPr/>
          <p:nvPr/>
        </p:nvGrpSpPr>
        <p:grpSpPr>
          <a:xfrm>
            <a:off x="5791200" y="2190750"/>
            <a:ext cx="762000" cy="762000"/>
            <a:chOff x="5715000" y="2190750"/>
            <a:chExt cx="762000" cy="762000"/>
          </a:xfrm>
        </p:grpSpPr>
        <p:sp>
          <p:nvSpPr>
            <p:cNvPr id="25" name="Oval 24"/>
            <p:cNvSpPr/>
            <p:nvPr/>
          </p:nvSpPr>
          <p:spPr>
            <a:xfrm>
              <a:off x="5715000" y="2190750"/>
              <a:ext cx="762000" cy="762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060" y="2378438"/>
              <a:ext cx="419880" cy="396743"/>
            </a:xfrm>
            <a:prstGeom prst="rect">
              <a:avLst/>
            </a:prstGeom>
          </p:spPr>
        </p:pic>
      </p:grpSp>
      <p:grpSp>
        <p:nvGrpSpPr>
          <p:cNvPr id="3" name="Group 2"/>
          <p:cNvGrpSpPr/>
          <p:nvPr/>
        </p:nvGrpSpPr>
        <p:grpSpPr>
          <a:xfrm>
            <a:off x="5791200" y="3661175"/>
            <a:ext cx="762000" cy="762000"/>
            <a:chOff x="5715000" y="3661175"/>
            <a:chExt cx="762000" cy="762000"/>
          </a:xfrm>
        </p:grpSpPr>
        <p:sp>
          <p:nvSpPr>
            <p:cNvPr id="28" name="Oval 27"/>
            <p:cNvSpPr/>
            <p:nvPr/>
          </p:nvSpPr>
          <p:spPr>
            <a:xfrm>
              <a:off x="5715000" y="3661175"/>
              <a:ext cx="762000" cy="762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6060" y="3890190"/>
              <a:ext cx="419880" cy="314089"/>
            </a:xfrm>
            <a:prstGeom prst="rect">
              <a:avLst/>
            </a:prstGeom>
          </p:spPr>
        </p:pic>
      </p:grpSp>
      <p:sp>
        <p:nvSpPr>
          <p:cNvPr id="30" name="TextBox 29"/>
          <p:cNvSpPr txBox="1"/>
          <p:nvPr/>
        </p:nvSpPr>
        <p:spPr>
          <a:xfrm>
            <a:off x="6553200" y="742950"/>
            <a:ext cx="2286000" cy="712887"/>
          </a:xfrm>
          <a:prstGeom prst="rect">
            <a:avLst/>
          </a:prstGeom>
          <a:noFill/>
        </p:spPr>
        <p:txBody>
          <a:bodyPr wrap="square" rtlCol="0">
            <a:spAutoFit/>
          </a:bodyPr>
          <a:lstStyle/>
          <a:p>
            <a:pPr>
              <a:lnSpc>
                <a:spcPct val="114000"/>
              </a:lnSpc>
            </a:pPr>
            <a:r>
              <a:rPr lang="en-US" sz="900" dirty="0">
                <a:latin typeface="Montserrat Light" panose="00000400000000000000" pitchFamily="2" charset="0"/>
              </a:rPr>
              <a:t>First, data collection &amp; verification processes are employed to ensure the accuracy and completeness of parcel data.</a:t>
            </a:r>
          </a:p>
        </p:txBody>
      </p:sp>
      <p:sp>
        <p:nvSpPr>
          <p:cNvPr id="31" name="TextBox 30"/>
          <p:cNvSpPr txBox="1"/>
          <p:nvPr/>
        </p:nvSpPr>
        <p:spPr>
          <a:xfrm>
            <a:off x="6553200" y="2284581"/>
            <a:ext cx="2286000" cy="555024"/>
          </a:xfrm>
          <a:prstGeom prst="rect">
            <a:avLst/>
          </a:prstGeom>
          <a:noFill/>
        </p:spPr>
        <p:txBody>
          <a:bodyPr wrap="square" rtlCol="0">
            <a:spAutoFit/>
          </a:bodyPr>
          <a:lstStyle/>
          <a:p>
            <a:pPr>
              <a:lnSpc>
                <a:spcPct val="114000"/>
              </a:lnSpc>
            </a:pPr>
            <a:r>
              <a:rPr lang="en-US" sz="900" dirty="0">
                <a:latin typeface="Montserrat Light" panose="00000400000000000000" pitchFamily="2" charset="0"/>
              </a:rPr>
              <a:t>Then, market analysis is performed using sales data from the Town of Manchester over a 12-month period.</a:t>
            </a:r>
          </a:p>
        </p:txBody>
      </p:sp>
      <p:sp>
        <p:nvSpPr>
          <p:cNvPr id="32" name="TextBox 31"/>
          <p:cNvSpPr txBox="1"/>
          <p:nvPr/>
        </p:nvSpPr>
        <p:spPr>
          <a:xfrm>
            <a:off x="6553200" y="3759213"/>
            <a:ext cx="2438400" cy="565924"/>
          </a:xfrm>
          <a:prstGeom prst="rect">
            <a:avLst/>
          </a:prstGeom>
          <a:noFill/>
        </p:spPr>
        <p:txBody>
          <a:bodyPr wrap="square" rtlCol="0">
            <a:spAutoFit/>
          </a:bodyPr>
          <a:lstStyle/>
          <a:p>
            <a:pPr>
              <a:lnSpc>
                <a:spcPct val="114000"/>
              </a:lnSpc>
            </a:pPr>
            <a:r>
              <a:rPr lang="en-US" sz="900" dirty="0">
                <a:latin typeface="Montserrat Light" panose="00000400000000000000" pitchFamily="2" charset="0"/>
              </a:rPr>
              <a:t>Finally, mailers are sent to every property owner indicating the new assessed value for their property.</a:t>
            </a:r>
          </a:p>
        </p:txBody>
      </p:sp>
    </p:spTree>
    <p:extLst>
      <p:ext uri="{BB962C8B-B14F-4D97-AF65-F5344CB8AC3E}">
        <p14:creationId xmlns:p14="http://schemas.microsoft.com/office/powerpoint/2010/main" val="7625476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595" r="1185"/>
          <a:stretch/>
        </p:blipFill>
        <p:spPr>
          <a:xfrm>
            <a:off x="0" y="0"/>
            <a:ext cx="5029200" cy="5143500"/>
          </a:xfrm>
          <a:prstGeom prst="rect">
            <a:avLst/>
          </a:prstGeom>
        </p:spPr>
      </p:pic>
      <p:sp>
        <p:nvSpPr>
          <p:cNvPr id="23" name="TextBox 22"/>
          <p:cNvSpPr txBox="1"/>
          <p:nvPr/>
        </p:nvSpPr>
        <p:spPr>
          <a:xfrm>
            <a:off x="5257800" y="2323462"/>
            <a:ext cx="3505200" cy="2756909"/>
          </a:xfrm>
          <a:prstGeom prst="rect">
            <a:avLst/>
          </a:prstGeom>
          <a:noFill/>
        </p:spPr>
        <p:txBody>
          <a:bodyPr wrap="square" rtlCol="0">
            <a:spAutoFit/>
          </a:bodyPr>
          <a:lstStyle/>
          <a:p>
            <a:pPr>
              <a:lnSpc>
                <a:spcPct val="114000"/>
              </a:lnSpc>
            </a:pPr>
            <a:r>
              <a:rPr lang="en-US" sz="900" dirty="0">
                <a:latin typeface="Montserrat Light" panose="00000400000000000000" pitchFamily="2" charset="0"/>
              </a:rPr>
              <a:t>Though much of the administrative and analytical work on this project will be performed in both the Town Assessment Office and Tyler Technologies staff offices, there will also be data collectors visiting a portion of the real estate parcels in Manchester to confirm physical data, such as exterior measurements, bedroom and bathroom counts, and property condition. Data collectors will carry proper identification and knock on doors to verify property information with occupants.</a:t>
            </a:r>
          </a:p>
          <a:p>
            <a:pPr>
              <a:lnSpc>
                <a:spcPct val="114000"/>
              </a:lnSpc>
            </a:pPr>
            <a:endParaRPr lang="en-US" sz="900" dirty="0">
              <a:latin typeface="Montserrat Light" panose="00000400000000000000" pitchFamily="2" charset="0"/>
            </a:endParaRPr>
          </a:p>
          <a:p>
            <a:pPr>
              <a:lnSpc>
                <a:spcPct val="114000"/>
              </a:lnSpc>
            </a:pPr>
            <a:r>
              <a:rPr lang="en-US" sz="900" dirty="0">
                <a:latin typeface="Montserrat Light" panose="00000400000000000000" pitchFamily="2" charset="0"/>
              </a:rPr>
              <a:t>Data collectors may ask questions like:</a:t>
            </a:r>
          </a:p>
          <a:p>
            <a:pPr>
              <a:lnSpc>
                <a:spcPct val="114000"/>
              </a:lnSpc>
            </a:pPr>
            <a:endParaRPr lang="en-US" sz="900" dirty="0">
              <a:latin typeface="Montserrat Light" panose="00000400000000000000" pitchFamily="2" charset="0"/>
            </a:endParaRPr>
          </a:p>
          <a:p>
            <a:pPr>
              <a:lnSpc>
                <a:spcPct val="150000"/>
              </a:lnSpc>
            </a:pPr>
            <a:r>
              <a:rPr lang="en-US" sz="900" b="1" dirty="0">
                <a:latin typeface="Montserrat" panose="02000505000000020004" pitchFamily="2" charset="0"/>
              </a:rPr>
              <a:t>“How many bedrooms/bathrooms are in your home?”</a:t>
            </a:r>
          </a:p>
          <a:p>
            <a:pPr>
              <a:lnSpc>
                <a:spcPct val="150000"/>
              </a:lnSpc>
            </a:pPr>
            <a:r>
              <a:rPr lang="en-US" sz="900" b="1" dirty="0">
                <a:latin typeface="Montserrat" panose="02000505000000020004" pitchFamily="2" charset="0"/>
              </a:rPr>
              <a:t>“Is your basement finished?”</a:t>
            </a:r>
          </a:p>
          <a:p>
            <a:pPr>
              <a:lnSpc>
                <a:spcPct val="150000"/>
              </a:lnSpc>
            </a:pPr>
            <a:r>
              <a:rPr lang="en-US" sz="900" b="1" dirty="0">
                <a:latin typeface="Montserrat" panose="02000505000000020004" pitchFamily="2" charset="0"/>
              </a:rPr>
              <a:t>“Have you recently completed any remodeling?”</a:t>
            </a:r>
          </a:p>
          <a:p>
            <a:pPr>
              <a:lnSpc>
                <a:spcPct val="114000"/>
              </a:lnSpc>
            </a:pPr>
            <a:endParaRPr lang="en-US" sz="900" i="1" dirty="0">
              <a:latin typeface="Montserrat Light" panose="00000400000000000000" pitchFamily="2" charset="0"/>
            </a:endParaRPr>
          </a:p>
        </p:txBody>
      </p:sp>
      <p:grpSp>
        <p:nvGrpSpPr>
          <p:cNvPr id="6" name="Group 5"/>
          <p:cNvGrpSpPr/>
          <p:nvPr/>
        </p:nvGrpSpPr>
        <p:grpSpPr>
          <a:xfrm>
            <a:off x="3962400" y="885729"/>
            <a:ext cx="2743200" cy="1009746"/>
            <a:chOff x="3962400" y="885729"/>
            <a:chExt cx="2743200" cy="1009746"/>
          </a:xfrm>
        </p:grpSpPr>
        <p:sp>
          <p:nvSpPr>
            <p:cNvPr id="4" name="Rectangle 3"/>
            <p:cNvSpPr/>
            <p:nvPr/>
          </p:nvSpPr>
          <p:spPr>
            <a:xfrm>
              <a:off x="3962400" y="885729"/>
              <a:ext cx="2743200" cy="1009746"/>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67200" y="1067436"/>
              <a:ext cx="2133600" cy="646331"/>
            </a:xfrm>
            <a:prstGeom prst="rect">
              <a:avLst/>
            </a:prstGeom>
            <a:noFill/>
          </p:spPr>
          <p:txBody>
            <a:bodyPr wrap="square" rtlCol="0">
              <a:spAutoFit/>
            </a:bodyPr>
            <a:lstStyle/>
            <a:p>
              <a:pPr algn="ctr"/>
              <a:r>
                <a:rPr lang="en-US" sz="3600" dirty="0">
                  <a:latin typeface="Montserrat ExtraBold" panose="00000900000000000000" pitchFamily="2" charset="0"/>
                </a:rPr>
                <a:t>Where?</a:t>
              </a:r>
            </a:p>
          </p:txBody>
        </p:sp>
      </p:grpSp>
    </p:spTree>
    <p:extLst>
      <p:ext uri="{BB962C8B-B14F-4D97-AF65-F5344CB8AC3E}">
        <p14:creationId xmlns:p14="http://schemas.microsoft.com/office/powerpoint/2010/main" val="16216548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829300" y="2039322"/>
            <a:ext cx="1676400" cy="2128594"/>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41420" y="2043356"/>
            <a:ext cx="1676400" cy="2128594"/>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45920" y="2043356"/>
            <a:ext cx="1676400" cy="2128594"/>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645920" y="2571750"/>
            <a:ext cx="1676400" cy="1473930"/>
          </a:xfrm>
          <a:prstGeom prst="rect">
            <a:avLst/>
          </a:prstGeom>
          <a:noFill/>
        </p:spPr>
        <p:txBody>
          <a:bodyPr wrap="square" rtlCol="0">
            <a:spAutoFit/>
          </a:bodyPr>
          <a:lstStyle/>
          <a:p>
            <a:pPr algn="ctr">
              <a:lnSpc>
                <a:spcPct val="114000"/>
              </a:lnSpc>
              <a:spcAft>
                <a:spcPts val="600"/>
              </a:spcAft>
            </a:pPr>
            <a:r>
              <a:rPr lang="en-US" sz="1200" b="1" dirty="0">
                <a:latin typeface="Montserrat" panose="02000505000000020004" pitchFamily="2" charset="0"/>
              </a:rPr>
              <a:t>Data Collection</a:t>
            </a:r>
          </a:p>
          <a:p>
            <a:pPr algn="ctr">
              <a:lnSpc>
                <a:spcPct val="114000"/>
              </a:lnSpc>
            </a:pPr>
            <a:r>
              <a:rPr lang="en-US" sz="900" dirty="0">
                <a:latin typeface="Montserrat Light" panose="00000400000000000000" pitchFamily="2" charset="0"/>
              </a:rPr>
              <a:t>Data collection will begin in April or May of 2026, and this process will carry on through the summer. Occupants will not receive advanced notice of a visit to their home.</a:t>
            </a:r>
          </a:p>
        </p:txBody>
      </p:sp>
      <p:sp>
        <p:nvSpPr>
          <p:cNvPr id="5" name="TextBox 4"/>
          <p:cNvSpPr txBox="1"/>
          <p:nvPr/>
        </p:nvSpPr>
        <p:spPr>
          <a:xfrm>
            <a:off x="3505200" y="666750"/>
            <a:ext cx="2133600" cy="523220"/>
          </a:xfrm>
          <a:prstGeom prst="rect">
            <a:avLst/>
          </a:prstGeom>
          <a:noFill/>
        </p:spPr>
        <p:txBody>
          <a:bodyPr wrap="square" rtlCol="0">
            <a:spAutoFit/>
          </a:bodyPr>
          <a:lstStyle/>
          <a:p>
            <a:pPr algn="ctr"/>
            <a:r>
              <a:rPr lang="en-US" sz="2800" dirty="0">
                <a:latin typeface="Montserrat ExtraBold" panose="00000900000000000000" pitchFamily="2" charset="0"/>
              </a:rPr>
              <a:t>When?</a:t>
            </a:r>
          </a:p>
        </p:txBody>
      </p:sp>
      <p:sp>
        <p:nvSpPr>
          <p:cNvPr id="9" name="Oval 8"/>
          <p:cNvSpPr/>
          <p:nvPr/>
        </p:nvSpPr>
        <p:spPr>
          <a:xfrm>
            <a:off x="2118360" y="1677596"/>
            <a:ext cx="731520" cy="731520"/>
          </a:xfrm>
          <a:prstGeom prst="ellipse">
            <a:avLst/>
          </a:prstGeom>
          <a:solidFill>
            <a:schemeClr val="accent6">
              <a:lumMod val="60000"/>
              <a:lumOff val="40000"/>
            </a:schemeClr>
          </a:solid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03120" y="1862908"/>
            <a:ext cx="762000" cy="520014"/>
          </a:xfrm>
          <a:prstGeom prst="rect">
            <a:avLst/>
          </a:prstGeom>
          <a:noFill/>
          <a:ln w="9525">
            <a:noFill/>
          </a:ln>
        </p:spPr>
        <p:txBody>
          <a:bodyPr wrap="square" rtlCol="0">
            <a:spAutoFit/>
          </a:bodyPr>
          <a:lstStyle/>
          <a:p>
            <a:pPr algn="ctr">
              <a:lnSpc>
                <a:spcPct val="114000"/>
              </a:lnSpc>
            </a:pPr>
            <a:r>
              <a:rPr lang="en-US" sz="1600" b="1" dirty="0">
                <a:latin typeface="Montserrat" panose="02000505000000020004" pitchFamily="2" charset="0"/>
              </a:rPr>
              <a:t>APR</a:t>
            </a:r>
          </a:p>
          <a:p>
            <a:pPr>
              <a:lnSpc>
                <a:spcPct val="114000"/>
              </a:lnSpc>
            </a:pPr>
            <a:endParaRPr lang="en-US" sz="900" dirty="0">
              <a:latin typeface="Montserrat Light" panose="00000400000000000000" pitchFamily="2" charset="0"/>
            </a:endParaRPr>
          </a:p>
        </p:txBody>
      </p:sp>
      <p:grpSp>
        <p:nvGrpSpPr>
          <p:cNvPr id="13" name="Group 12"/>
          <p:cNvGrpSpPr/>
          <p:nvPr/>
        </p:nvGrpSpPr>
        <p:grpSpPr>
          <a:xfrm>
            <a:off x="4191000" y="1677596"/>
            <a:ext cx="762000" cy="731520"/>
            <a:chOff x="1661160" y="1962150"/>
            <a:chExt cx="762000" cy="731520"/>
          </a:xfrm>
        </p:grpSpPr>
        <p:sp>
          <p:nvSpPr>
            <p:cNvPr id="14" name="Oval 13"/>
            <p:cNvSpPr/>
            <p:nvPr/>
          </p:nvSpPr>
          <p:spPr>
            <a:xfrm>
              <a:off x="1676400" y="1962150"/>
              <a:ext cx="731520" cy="73152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61160" y="2147462"/>
              <a:ext cx="762000" cy="530915"/>
            </a:xfrm>
            <a:prstGeom prst="rect">
              <a:avLst/>
            </a:prstGeom>
            <a:noFill/>
            <a:ln>
              <a:noFill/>
            </a:ln>
          </p:spPr>
          <p:txBody>
            <a:bodyPr wrap="square" rtlCol="0">
              <a:spAutoFit/>
            </a:bodyPr>
            <a:lstStyle/>
            <a:p>
              <a:pPr algn="ctr">
                <a:lnSpc>
                  <a:spcPct val="114000"/>
                </a:lnSpc>
              </a:pPr>
              <a:r>
                <a:rPr lang="en-US" sz="1600" b="1" dirty="0">
                  <a:latin typeface="Montserrat" panose="02000505000000020004" pitchFamily="2" charset="0"/>
                </a:rPr>
                <a:t>NOV</a:t>
              </a:r>
            </a:p>
            <a:p>
              <a:pPr>
                <a:lnSpc>
                  <a:spcPct val="114000"/>
                </a:lnSpc>
              </a:pPr>
              <a:endParaRPr lang="en-US" sz="900" dirty="0">
                <a:latin typeface="Montserrat Light" panose="00000400000000000000" pitchFamily="2" charset="0"/>
              </a:endParaRPr>
            </a:p>
          </p:txBody>
        </p:sp>
      </p:grpSp>
      <p:grpSp>
        <p:nvGrpSpPr>
          <p:cNvPr id="16" name="Group 15"/>
          <p:cNvGrpSpPr/>
          <p:nvPr/>
        </p:nvGrpSpPr>
        <p:grpSpPr>
          <a:xfrm>
            <a:off x="6248400" y="1677596"/>
            <a:ext cx="762000" cy="731520"/>
            <a:chOff x="1661160" y="1962150"/>
            <a:chExt cx="762000" cy="731520"/>
          </a:xfrm>
        </p:grpSpPr>
        <p:sp>
          <p:nvSpPr>
            <p:cNvPr id="17" name="Oval 16"/>
            <p:cNvSpPr/>
            <p:nvPr/>
          </p:nvSpPr>
          <p:spPr>
            <a:xfrm>
              <a:off x="1676400" y="1962150"/>
              <a:ext cx="731520" cy="73152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61160" y="2147462"/>
              <a:ext cx="762000" cy="530915"/>
            </a:xfrm>
            <a:prstGeom prst="rect">
              <a:avLst/>
            </a:prstGeom>
            <a:noFill/>
            <a:ln>
              <a:noFill/>
            </a:ln>
          </p:spPr>
          <p:txBody>
            <a:bodyPr wrap="square" rtlCol="0">
              <a:spAutoFit/>
            </a:bodyPr>
            <a:lstStyle/>
            <a:p>
              <a:pPr algn="ctr">
                <a:lnSpc>
                  <a:spcPct val="114000"/>
                </a:lnSpc>
              </a:pPr>
              <a:r>
                <a:rPr lang="en-US" sz="1600" b="1" dirty="0">
                  <a:latin typeface="Montserrat" panose="02000505000000020004" pitchFamily="2" charset="0"/>
                </a:rPr>
                <a:t>DEC</a:t>
              </a:r>
            </a:p>
            <a:p>
              <a:pPr>
                <a:lnSpc>
                  <a:spcPct val="114000"/>
                </a:lnSpc>
              </a:pPr>
              <a:endParaRPr lang="en-US" sz="900" dirty="0">
                <a:latin typeface="Montserrat Light" panose="00000400000000000000" pitchFamily="2" charset="0"/>
              </a:endParaRPr>
            </a:p>
          </p:txBody>
        </p:sp>
      </p:grpSp>
      <p:sp>
        <p:nvSpPr>
          <p:cNvPr id="19" name="TextBox 18"/>
          <p:cNvSpPr txBox="1"/>
          <p:nvPr/>
        </p:nvSpPr>
        <p:spPr>
          <a:xfrm>
            <a:off x="3733800" y="2571750"/>
            <a:ext cx="1676400" cy="1484830"/>
          </a:xfrm>
          <a:prstGeom prst="rect">
            <a:avLst/>
          </a:prstGeom>
          <a:noFill/>
        </p:spPr>
        <p:txBody>
          <a:bodyPr wrap="square" rtlCol="0">
            <a:spAutoFit/>
          </a:bodyPr>
          <a:lstStyle/>
          <a:p>
            <a:pPr algn="ctr">
              <a:lnSpc>
                <a:spcPct val="114000"/>
              </a:lnSpc>
              <a:spcAft>
                <a:spcPts val="600"/>
              </a:spcAft>
            </a:pPr>
            <a:r>
              <a:rPr lang="en-US" sz="1200" b="1" dirty="0">
                <a:latin typeface="Montserrat" panose="02000505000000020004" pitchFamily="2" charset="0"/>
              </a:rPr>
              <a:t>Value Notices</a:t>
            </a:r>
          </a:p>
          <a:p>
            <a:pPr algn="ctr">
              <a:lnSpc>
                <a:spcPct val="114000"/>
              </a:lnSpc>
            </a:pPr>
            <a:r>
              <a:rPr lang="en-US" sz="900" dirty="0">
                <a:latin typeface="Montserrat Light" panose="00000400000000000000" pitchFamily="2" charset="0"/>
              </a:rPr>
              <a:t>Property owners will receive a mailed notice in November of 2026. This notice will inform the property owner of the new proposed assessed value for their property.</a:t>
            </a:r>
          </a:p>
        </p:txBody>
      </p:sp>
      <p:sp>
        <p:nvSpPr>
          <p:cNvPr id="24" name="TextBox 23"/>
          <p:cNvSpPr txBox="1"/>
          <p:nvPr/>
        </p:nvSpPr>
        <p:spPr>
          <a:xfrm>
            <a:off x="5821680" y="2571750"/>
            <a:ext cx="1676400" cy="1484830"/>
          </a:xfrm>
          <a:prstGeom prst="rect">
            <a:avLst/>
          </a:prstGeom>
          <a:noFill/>
        </p:spPr>
        <p:txBody>
          <a:bodyPr wrap="square" rtlCol="0">
            <a:spAutoFit/>
          </a:bodyPr>
          <a:lstStyle/>
          <a:p>
            <a:pPr algn="ctr">
              <a:lnSpc>
                <a:spcPct val="114000"/>
              </a:lnSpc>
              <a:spcAft>
                <a:spcPts val="600"/>
              </a:spcAft>
            </a:pPr>
            <a:r>
              <a:rPr lang="en-US" sz="1200" b="1" dirty="0">
                <a:latin typeface="Montserrat" panose="02000505000000020004" pitchFamily="2" charset="0"/>
              </a:rPr>
              <a:t>Informal Hearings</a:t>
            </a:r>
          </a:p>
          <a:p>
            <a:pPr algn="ctr">
              <a:lnSpc>
                <a:spcPct val="114000"/>
              </a:lnSpc>
            </a:pPr>
            <a:r>
              <a:rPr lang="en-US" sz="900" dirty="0">
                <a:latin typeface="Montserrat Light" panose="00000400000000000000" pitchFamily="2" charset="0"/>
              </a:rPr>
              <a:t>Property owners may choose to schedule a hearing to discuss the assessed value of their property. These informal hearings will take place in December of 2026.</a:t>
            </a:r>
          </a:p>
        </p:txBody>
      </p:sp>
    </p:spTree>
    <p:extLst>
      <p:ext uri="{BB962C8B-B14F-4D97-AF65-F5344CB8AC3E}">
        <p14:creationId xmlns:p14="http://schemas.microsoft.com/office/powerpoint/2010/main" val="3647090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2" grpId="0" animBg="1"/>
      <p:bldP spid="23" grpId="0"/>
      <p:bldP spid="9" grpId="0" animBg="1"/>
      <p:bldP spid="7" grpId="0"/>
      <p:bldP spid="19"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3" name="TextBox 22"/>
          <p:cNvSpPr txBox="1"/>
          <p:nvPr/>
        </p:nvSpPr>
        <p:spPr>
          <a:xfrm>
            <a:off x="524933" y="1428750"/>
            <a:ext cx="2133600" cy="1817934"/>
          </a:xfrm>
          <a:prstGeom prst="rect">
            <a:avLst/>
          </a:prstGeom>
          <a:noFill/>
        </p:spPr>
        <p:txBody>
          <a:bodyPr wrap="square" rtlCol="0">
            <a:spAutoFit/>
          </a:bodyPr>
          <a:lstStyle/>
          <a:p>
            <a:pPr>
              <a:lnSpc>
                <a:spcPct val="114000"/>
              </a:lnSpc>
            </a:pPr>
            <a:r>
              <a:rPr lang="en-US" sz="900" dirty="0">
                <a:latin typeface="Montserrat Light" panose="00000400000000000000" pitchFamily="2" charset="0"/>
              </a:rPr>
              <a:t>The 2026 revaluation project in the Town of Manchester is mandated by state law and is carried out for the sole purpose of ensuring fairness and equity in property taxation. Current and accurate assessed values serve to ensure that each property owner pays no more and no less than their fair share of local property taxes.</a:t>
            </a:r>
          </a:p>
        </p:txBody>
      </p:sp>
      <p:sp>
        <p:nvSpPr>
          <p:cNvPr id="25" name="Rectangle 24"/>
          <p:cNvSpPr/>
          <p:nvPr/>
        </p:nvSpPr>
        <p:spPr>
          <a:xfrm>
            <a:off x="605366" y="514350"/>
            <a:ext cx="1824567" cy="762000"/>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2533" y="590550"/>
            <a:ext cx="2370667" cy="584775"/>
          </a:xfrm>
          <a:prstGeom prst="rect">
            <a:avLst/>
          </a:prstGeom>
          <a:noFill/>
          <a:ln>
            <a:noFill/>
          </a:ln>
        </p:spPr>
        <p:txBody>
          <a:bodyPr wrap="square" rtlCol="0">
            <a:spAutoFit/>
          </a:bodyPr>
          <a:lstStyle/>
          <a:p>
            <a:pPr algn="ctr"/>
            <a:r>
              <a:rPr lang="en-US" sz="3200" dirty="0">
                <a:latin typeface="Montserrat ExtraBold" panose="00000900000000000000" pitchFamily="2" charset="0"/>
              </a:rPr>
              <a:t>Why?</a:t>
            </a:r>
          </a:p>
        </p:txBody>
      </p:sp>
      <p:sp>
        <p:nvSpPr>
          <p:cNvPr id="33" name="Rectangle 32"/>
          <p:cNvSpPr/>
          <p:nvPr/>
        </p:nvSpPr>
        <p:spPr>
          <a:xfrm>
            <a:off x="6781800" y="1656510"/>
            <a:ext cx="1752600" cy="2438400"/>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858000" y="1790701"/>
            <a:ext cx="1600200" cy="2329484"/>
          </a:xfrm>
          <a:prstGeom prst="rect">
            <a:avLst/>
          </a:prstGeom>
          <a:noFill/>
        </p:spPr>
        <p:txBody>
          <a:bodyPr wrap="square" rtlCol="0">
            <a:spAutoFit/>
          </a:bodyPr>
          <a:lstStyle/>
          <a:p>
            <a:pPr>
              <a:lnSpc>
                <a:spcPct val="114000"/>
              </a:lnSpc>
            </a:pPr>
            <a:r>
              <a:rPr lang="en-US" sz="850" dirty="0">
                <a:latin typeface="Montserrat SemiBold" panose="00000700000000000000" pitchFamily="2" charset="0"/>
              </a:rPr>
              <a:t>Did you know that property revaluations do not raise taxes? </a:t>
            </a:r>
          </a:p>
          <a:p>
            <a:pPr>
              <a:lnSpc>
                <a:spcPct val="114000"/>
              </a:lnSpc>
            </a:pPr>
            <a:endParaRPr lang="en-US" sz="850" dirty="0">
              <a:latin typeface="Montserrat SemiBold" panose="00000700000000000000" pitchFamily="2" charset="0"/>
            </a:endParaRPr>
          </a:p>
          <a:p>
            <a:pPr>
              <a:lnSpc>
                <a:spcPct val="114000"/>
              </a:lnSpc>
            </a:pPr>
            <a:r>
              <a:rPr lang="en-US" sz="850" dirty="0">
                <a:latin typeface="Montserrat SemiBold" panose="00000700000000000000" pitchFamily="2" charset="0"/>
              </a:rPr>
              <a:t>As a taxpayer, the assessor is your advocate for fairness in taxation, not a fundraiser for the town.</a:t>
            </a:r>
          </a:p>
          <a:p>
            <a:pPr>
              <a:lnSpc>
                <a:spcPct val="114000"/>
              </a:lnSpc>
            </a:pPr>
            <a:endParaRPr lang="en-US" sz="850" dirty="0">
              <a:latin typeface="Montserrat SemiBold" panose="00000700000000000000" pitchFamily="2" charset="0"/>
            </a:endParaRPr>
          </a:p>
          <a:p>
            <a:pPr>
              <a:lnSpc>
                <a:spcPct val="114000"/>
              </a:lnSpc>
            </a:pPr>
            <a:r>
              <a:rPr lang="en-US" sz="850" dirty="0">
                <a:latin typeface="Montserrat SemiBold" panose="00000700000000000000" pitchFamily="2" charset="0"/>
              </a:rPr>
              <a:t>The results of this project will have no effect on the total taxes levied by the town. </a:t>
            </a:r>
          </a:p>
          <a:p>
            <a:pPr>
              <a:lnSpc>
                <a:spcPct val="114000"/>
              </a:lnSpc>
            </a:pPr>
            <a:endParaRPr lang="en-US" sz="850" dirty="0">
              <a:latin typeface="Montserrat SemiBold" panose="00000700000000000000" pitchFamily="2" charset="0"/>
            </a:endParaRPr>
          </a:p>
        </p:txBody>
      </p:sp>
    </p:spTree>
    <p:extLst>
      <p:ext uri="{BB962C8B-B14F-4D97-AF65-F5344CB8AC3E}">
        <p14:creationId xmlns:p14="http://schemas.microsoft.com/office/powerpoint/2010/main" val="18749852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155" r="5719"/>
          <a:stretch/>
        </p:blipFill>
        <p:spPr>
          <a:xfrm>
            <a:off x="0" y="971550"/>
            <a:ext cx="5081881" cy="4171950"/>
          </a:xfrm>
          <a:prstGeom prst="rect">
            <a:avLst/>
          </a:prstGeom>
        </p:spPr>
      </p:pic>
      <p:sp>
        <p:nvSpPr>
          <p:cNvPr id="6" name="Rectangle 5"/>
          <p:cNvSpPr/>
          <p:nvPr/>
        </p:nvSpPr>
        <p:spPr>
          <a:xfrm>
            <a:off x="5314949" y="666750"/>
            <a:ext cx="3009900" cy="1981200"/>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27133" y="819150"/>
            <a:ext cx="2785533" cy="523220"/>
          </a:xfrm>
          <a:prstGeom prst="rect">
            <a:avLst/>
          </a:prstGeom>
          <a:noFill/>
        </p:spPr>
        <p:txBody>
          <a:bodyPr wrap="square" rtlCol="0">
            <a:spAutoFit/>
          </a:bodyPr>
          <a:lstStyle/>
          <a:p>
            <a:pPr algn="ctr"/>
            <a:r>
              <a:rPr lang="en-US" sz="2800" dirty="0">
                <a:latin typeface="Montserrat ExtraBold" panose="00000900000000000000" pitchFamily="2" charset="0"/>
              </a:rPr>
              <a:t>Questions?</a:t>
            </a:r>
          </a:p>
        </p:txBody>
      </p:sp>
      <p:sp>
        <p:nvSpPr>
          <p:cNvPr id="8" name="TextBox 7"/>
          <p:cNvSpPr txBox="1"/>
          <p:nvPr/>
        </p:nvSpPr>
        <p:spPr>
          <a:xfrm>
            <a:off x="5314949" y="3562350"/>
            <a:ext cx="3429000" cy="877163"/>
          </a:xfrm>
          <a:prstGeom prst="rect">
            <a:avLst/>
          </a:prstGeom>
          <a:noFill/>
        </p:spPr>
        <p:txBody>
          <a:bodyPr wrap="square" rtlCol="0">
            <a:spAutoFit/>
          </a:bodyPr>
          <a:lstStyle/>
          <a:p>
            <a:r>
              <a:rPr lang="en-US" sz="900" dirty="0">
                <a:latin typeface="Montserrat Light" panose="00000400000000000000" pitchFamily="2" charset="0"/>
              </a:rPr>
              <a:t>Call Us:</a:t>
            </a:r>
          </a:p>
          <a:p>
            <a:pPr>
              <a:spcAft>
                <a:spcPts val="600"/>
              </a:spcAft>
            </a:pPr>
            <a:r>
              <a:rPr lang="en-US" sz="1400" dirty="0">
                <a:latin typeface="Montserrat ExtraBold" panose="00000900000000000000" pitchFamily="2" charset="0"/>
              </a:rPr>
              <a:t>(860) 647-3016</a:t>
            </a:r>
          </a:p>
          <a:p>
            <a:r>
              <a:rPr lang="en-US" sz="900" dirty="0">
                <a:latin typeface="Montserrat Light" panose="00000400000000000000" pitchFamily="2" charset="0"/>
              </a:rPr>
              <a:t>Email Us:</a:t>
            </a:r>
          </a:p>
          <a:p>
            <a:r>
              <a:rPr lang="en-US" sz="1400" dirty="0">
                <a:latin typeface="Montserrat ExtraBold" panose="00000900000000000000" pitchFamily="2" charset="0"/>
              </a:rPr>
              <a:t>Assessor@ManchesterCT.gov</a:t>
            </a:r>
          </a:p>
        </p:txBody>
      </p:sp>
      <p:sp>
        <p:nvSpPr>
          <p:cNvPr id="12" name="TextBox 11"/>
          <p:cNvSpPr txBox="1"/>
          <p:nvPr/>
        </p:nvSpPr>
        <p:spPr>
          <a:xfrm>
            <a:off x="5372100" y="1352550"/>
            <a:ext cx="2909047" cy="1186479"/>
          </a:xfrm>
          <a:prstGeom prst="rect">
            <a:avLst/>
          </a:prstGeom>
          <a:noFill/>
        </p:spPr>
        <p:txBody>
          <a:bodyPr wrap="square" rtlCol="0">
            <a:spAutoFit/>
          </a:bodyPr>
          <a:lstStyle/>
          <a:p>
            <a:pPr>
              <a:lnSpc>
                <a:spcPct val="114000"/>
              </a:lnSpc>
            </a:pPr>
            <a:r>
              <a:rPr lang="en-US" sz="900" dirty="0">
                <a:latin typeface="Montserrat Light" panose="00000400000000000000" pitchFamily="2" charset="0"/>
              </a:rPr>
              <a:t>Manchester’s assessing staff takes pride in being a source of transparency and clarity in the process of assessment in the town. Do not hesitate to contact the Assessment Office if you have any questions regarding the 2026 revaluation or any other assessment-related concerns.</a:t>
            </a:r>
          </a:p>
        </p:txBody>
      </p:sp>
    </p:spTree>
    <p:extLst>
      <p:ext uri="{BB962C8B-B14F-4D97-AF65-F5344CB8AC3E}">
        <p14:creationId xmlns:p14="http://schemas.microsoft.com/office/powerpoint/2010/main" val="138053221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893</Words>
  <Application>Microsoft Office PowerPoint</Application>
  <PresentationFormat>On-screen Show (16:9)</PresentationFormat>
  <Paragraphs>65</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Montserrat</vt:lpstr>
      <vt:lpstr>Montserrat SemiBold</vt:lpstr>
      <vt:lpstr>Montserrat ExtraBold</vt:lpstr>
      <vt:lpstr>Montserrat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Classification</dc:title>
  <dc:creator>manlovea</dc:creator>
  <cp:lastModifiedBy>drewmanlove@outlook.com</cp:lastModifiedBy>
  <cp:revision>185</cp:revision>
  <cp:lastPrinted>2021-05-06T12:56:21Z</cp:lastPrinted>
  <dcterms:created xsi:type="dcterms:W3CDTF">2015-11-17T17:00:42Z</dcterms:created>
  <dcterms:modified xsi:type="dcterms:W3CDTF">2026-03-30T13:14:59Z</dcterms:modified>
</cp:coreProperties>
</file>