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6" r:id="rId2"/>
    <p:sldId id="284" r:id="rId3"/>
    <p:sldId id="279" r:id="rId4"/>
    <p:sldId id="280" r:id="rId5"/>
    <p:sldId id="271" r:id="rId6"/>
    <p:sldId id="281" r:id="rId7"/>
    <p:sldId id="287" r:id="rId8"/>
    <p:sldId id="278" r:id="rId9"/>
    <p:sldId id="282" r:id="rId10"/>
    <p:sldId id="275" r:id="rId11"/>
    <p:sldId id="277" r:id="rId12"/>
    <p:sldId id="270" r:id="rId13"/>
    <p:sldId id="286" r:id="rId14"/>
    <p:sldId id="288" r:id="rId15"/>
    <p:sldId id="272" r:id="rId16"/>
    <p:sldId id="283" r:id="rId17"/>
    <p:sldId id="289" r:id="rId1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CE3235D-6DF2-4003-BFA5-FF19FEFFF9FE}">
          <p14:sldIdLst>
            <p14:sldId id="256"/>
          </p14:sldIdLst>
        </p14:section>
        <p14:section name="Untitled Section" id="{B9E2998E-7542-4E3D-A9AE-66E323A98FF4}">
          <p14:sldIdLst>
            <p14:sldId id="284"/>
            <p14:sldId id="279"/>
            <p14:sldId id="280"/>
            <p14:sldId id="271"/>
            <p14:sldId id="281"/>
            <p14:sldId id="287"/>
            <p14:sldId id="278"/>
            <p14:sldId id="282"/>
            <p14:sldId id="275"/>
            <p14:sldId id="277"/>
            <p14:sldId id="270"/>
            <p14:sldId id="286"/>
            <p14:sldId id="288"/>
            <p14:sldId id="272"/>
            <p14:sldId id="283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7" autoAdjust="0"/>
    <p:restoredTop sz="94660"/>
  </p:normalViewPr>
  <p:slideViewPr>
    <p:cSldViewPr>
      <p:cViewPr varScale="1">
        <p:scale>
          <a:sx n="126" d="100"/>
          <a:sy n="126" d="100"/>
        </p:scale>
        <p:origin x="1793" y="7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2640" y="-8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170583" cy="480388"/>
          </a:xfrm>
          <a:prstGeom prst="rect">
            <a:avLst/>
          </a:prstGeom>
        </p:spPr>
        <p:txBody>
          <a:bodyPr vert="horz" lIns="94809" tIns="47404" rIns="94809" bIns="474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5" y="0"/>
            <a:ext cx="3170583" cy="480388"/>
          </a:xfrm>
          <a:prstGeom prst="rect">
            <a:avLst/>
          </a:prstGeom>
        </p:spPr>
        <p:txBody>
          <a:bodyPr vert="horz" lIns="94809" tIns="47404" rIns="94809" bIns="47404" rtlCol="0"/>
          <a:lstStyle>
            <a:lvl1pPr algn="r">
              <a:defRPr sz="1200"/>
            </a:lvl1pPr>
          </a:lstStyle>
          <a:p>
            <a:fld id="{8C8AF66A-0DB1-4FE9-82CC-0A0D6BB4AA1F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09" tIns="47404" rIns="94809" bIns="4740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6" y="4561229"/>
            <a:ext cx="5850835" cy="4320213"/>
          </a:xfrm>
          <a:prstGeom prst="rect">
            <a:avLst/>
          </a:prstGeom>
        </p:spPr>
        <p:txBody>
          <a:bodyPr vert="horz" lIns="94809" tIns="47404" rIns="94809" bIns="4740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119173"/>
            <a:ext cx="3170583" cy="480388"/>
          </a:xfrm>
          <a:prstGeom prst="rect">
            <a:avLst/>
          </a:prstGeom>
        </p:spPr>
        <p:txBody>
          <a:bodyPr vert="horz" lIns="94809" tIns="47404" rIns="94809" bIns="474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5" y="9119173"/>
            <a:ext cx="3170583" cy="480388"/>
          </a:xfrm>
          <a:prstGeom prst="rect">
            <a:avLst/>
          </a:prstGeom>
        </p:spPr>
        <p:txBody>
          <a:bodyPr vert="horz" lIns="94809" tIns="47404" rIns="94809" bIns="47404" rtlCol="0" anchor="b"/>
          <a:lstStyle>
            <a:lvl1pPr algn="r">
              <a:defRPr sz="1200"/>
            </a:lvl1pPr>
          </a:lstStyle>
          <a:p>
            <a:fld id="{6E50D707-B684-4112-9E80-26AAF66C3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76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0D707-B684-4112-9E80-26AAF66C33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17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0D707-B684-4112-9E80-26AAF66C33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6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0D707-B684-4112-9E80-26AAF66C33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51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0D707-B684-4112-9E80-26AAF66C33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0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0D707-B684-4112-9E80-26AAF66C33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19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0D707-B684-4112-9E80-26AAF66C33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53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0D707-B684-4112-9E80-26AAF66C33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60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0D707-B684-4112-9E80-26AAF66C33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6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DE30-20AC-4C35-9856-4F7AB64D91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F03FDA-A3D0-46D7-9ECF-CFE8315B3F5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DE30-20AC-4C35-9856-4F7AB64D91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3FDA-A3D0-46D7-9ECF-CFE8315B3F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DE30-20AC-4C35-9856-4F7AB64D91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3FDA-A3D0-46D7-9ECF-CFE8315B3F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DE30-20AC-4C35-9856-4F7AB64D91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3FDA-A3D0-46D7-9ECF-CFE8315B3F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DE30-20AC-4C35-9856-4F7AB64D91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3FDA-A3D0-46D7-9ECF-CFE8315B3F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DE30-20AC-4C35-9856-4F7AB64D91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3FDA-A3D0-46D7-9ECF-CFE8315B3F5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DE30-20AC-4C35-9856-4F7AB64D91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3FDA-A3D0-46D7-9ECF-CFE8315B3F5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DE30-20AC-4C35-9856-4F7AB64D91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3FDA-A3D0-46D7-9ECF-CFE8315B3F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DE30-20AC-4C35-9856-4F7AB64D91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3FDA-A3D0-46D7-9ECF-CFE8315B3F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DE30-20AC-4C35-9856-4F7AB64D91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3FDA-A3D0-46D7-9ECF-CFE8315B3F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DE30-20AC-4C35-9856-4F7AB64D91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3FDA-A3D0-46D7-9ECF-CFE8315B3F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0DBFDE30-20AC-4C35-9856-4F7AB64D91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FF03FDA-A3D0-46D7-9ECF-CFE8315B3F5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1445775"/>
          </a:xfrm>
        </p:spPr>
        <p:txBody>
          <a:bodyPr>
            <a:normAutofit fontScale="90000"/>
          </a:bodyPr>
          <a:lstStyle/>
          <a:p>
            <a:r>
              <a:rPr lang="en-US" dirty="0"/>
              <a:t>2025 Public Works Bond Referendum Discussion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267200"/>
            <a:ext cx="7315200" cy="1144632"/>
          </a:xfrm>
        </p:spPr>
        <p:txBody>
          <a:bodyPr>
            <a:normAutofit/>
          </a:bodyPr>
          <a:lstStyle/>
          <a:p>
            <a:r>
              <a:rPr lang="en-US" dirty="0"/>
              <a:t>July 1, 2025</a:t>
            </a:r>
          </a:p>
          <a:p>
            <a:r>
              <a:rPr lang="en-US" dirty="0"/>
              <a:t>Manchester Public Works Department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5562600"/>
            <a:ext cx="739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 Bockus, Director of Public Works</a:t>
            </a:r>
          </a:p>
          <a:p>
            <a:r>
              <a:rPr lang="en-US" sz="1400" dirty="0"/>
              <a:t>Jeff LaMalva, Town Engineer</a:t>
            </a:r>
          </a:p>
          <a:p>
            <a:r>
              <a:rPr lang="en-US" sz="1400" dirty="0"/>
              <a:t>Mark Rizzo, Field Services Superintendent</a:t>
            </a:r>
          </a:p>
        </p:txBody>
      </p:sp>
    </p:spTree>
    <p:extLst>
      <p:ext uri="{BB962C8B-B14F-4D97-AF65-F5344CB8AC3E}">
        <p14:creationId xmlns:p14="http://schemas.microsoft.com/office/powerpoint/2010/main" val="1193664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1"/>
            <a:ext cx="76200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Road Resurfacing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696200" cy="5257800"/>
          </a:xfrm>
        </p:spPr>
        <p:txBody>
          <a:bodyPr>
            <a:normAutofit/>
          </a:bodyPr>
          <a:lstStyle/>
          <a:p>
            <a:r>
              <a:rPr lang="en-US" dirty="0"/>
              <a:t>Town average PCI (Pavement Condition Index) = 68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Average PCI increased by 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FD309D-814B-2B0B-A044-1D7B2EDB8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3" t="13122"/>
          <a:stretch/>
        </p:blipFill>
        <p:spPr>
          <a:xfrm>
            <a:off x="762000" y="1905000"/>
            <a:ext cx="3527113" cy="22889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D4806-536E-AA4D-B693-DEAE365868FA}"/>
              </a:ext>
            </a:extLst>
          </p:cNvPr>
          <p:cNvSpPr txBox="1"/>
          <p:nvPr/>
        </p:nvSpPr>
        <p:spPr>
          <a:xfrm>
            <a:off x="4645997" y="4261422"/>
            <a:ext cx="3583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2025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2898CF-949E-7FA5-81BE-79041F302309}"/>
              </a:ext>
            </a:extLst>
          </p:cNvPr>
          <p:cNvSpPr txBox="1"/>
          <p:nvPr/>
        </p:nvSpPr>
        <p:spPr>
          <a:xfrm>
            <a:off x="762000" y="4267200"/>
            <a:ext cx="3527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4CFEAD-DC84-69B4-2EC8-25E8CD031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996" y="1906806"/>
            <a:ext cx="3583604" cy="228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54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8639"/>
            <a:ext cx="7315200" cy="641412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Road Resurfacing ($14,500,000)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4E078B-85BB-30D4-0670-A3B805654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99802"/>
            <a:ext cx="6705600" cy="5370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312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48639"/>
            <a:ext cx="68580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Road Resurfacing ($14,500,000)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1"/>
            <a:ext cx="7315200" cy="5090160"/>
          </a:xfrm>
        </p:spPr>
        <p:txBody>
          <a:bodyPr/>
          <a:lstStyle/>
          <a:p>
            <a:pPr marL="4572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AF626-FF40-405F-792F-9D9417C27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1"/>
            <a:ext cx="6705600" cy="550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06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634C1-F5E0-7C94-8FDB-7D209DA41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7DF42-FA7B-188C-1B00-6DF154364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3401"/>
            <a:ext cx="73152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Storm Drainage ($ 3,000,000)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C6BA2-1953-87C7-FDFD-5DA57F8C8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19200"/>
            <a:ext cx="7315200" cy="5090160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sz="2800" dirty="0"/>
              <a:t>Dry Brook Culvert Bypass</a:t>
            </a:r>
          </a:p>
          <a:p>
            <a:r>
              <a:rPr lang="en-US" sz="2800" dirty="0"/>
              <a:t>Projects identified in Townwide Study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874520" lvl="8" indent="0">
              <a:buNone/>
            </a:pPr>
            <a:endParaRPr lang="en-US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D9D917-1F09-CB42-AC88-FD8C19F46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12" y="3352800"/>
            <a:ext cx="3935334" cy="2590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73502-411B-68AE-6CCB-9A97EC057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172" y="3352800"/>
            <a:ext cx="2613459" cy="25907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FCB4F3-27B1-0679-4556-965F5A3AB468}"/>
              </a:ext>
            </a:extLst>
          </p:cNvPr>
          <p:cNvSpPr txBox="1"/>
          <p:nvPr/>
        </p:nvSpPr>
        <p:spPr>
          <a:xfrm>
            <a:off x="6019800" y="4419600"/>
            <a:ext cx="1600200" cy="184666"/>
          </a:xfrm>
          <a:prstGeom prst="rect">
            <a:avLst/>
          </a:prstGeom>
          <a:solidFill>
            <a:srgbClr val="F2E7C4"/>
          </a:solidFill>
        </p:spPr>
        <p:txBody>
          <a:bodyPr wrap="square" lIns="0" tIns="0" b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ptos ExtraBold" panose="020F0502020204030204" pitchFamily="34" charset="0"/>
              </a:rPr>
              <a:t>Date TBD   </a:t>
            </a:r>
          </a:p>
        </p:txBody>
      </p:sp>
    </p:spTree>
    <p:extLst>
      <p:ext uri="{BB962C8B-B14F-4D97-AF65-F5344CB8AC3E}">
        <p14:creationId xmlns:p14="http://schemas.microsoft.com/office/powerpoint/2010/main" val="212726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C2D91-28DB-3B05-53D7-6A3C39D52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5400-D528-DEC7-86F4-8C0295657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609600"/>
            <a:ext cx="7315200" cy="115409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Town Offices Consolidation</a:t>
            </a:r>
            <a:br>
              <a:rPr lang="en-US" sz="3700" dirty="0"/>
            </a:br>
            <a:r>
              <a:rPr lang="en-US" sz="3700" dirty="0"/>
              <a:t>($ 1,000,000)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BAB5-04CC-34C1-CBB8-7C58AFE43B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981200"/>
            <a:ext cx="3352800" cy="435559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To provide a more intuitive and efficient campus layout for an improved user experience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874520" lvl="8" indent="0">
              <a:buNone/>
            </a:pPr>
            <a:endParaRPr lang="en-US" sz="20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46A18-FE43-2AA5-E46F-46BBE8DEFF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69" r="14941" b="3"/>
          <a:stretch>
            <a:fillRect/>
          </a:stretch>
        </p:blipFill>
        <p:spPr>
          <a:xfrm>
            <a:off x="4419600" y="1981200"/>
            <a:ext cx="4616996" cy="4393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093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1"/>
            <a:ext cx="73152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Sidewalk Repairs ($500,000)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599"/>
            <a:ext cx="7315200" cy="4937761"/>
          </a:xfrm>
        </p:spPr>
        <p:txBody>
          <a:bodyPr>
            <a:noAutofit/>
          </a:bodyPr>
          <a:lstStyle/>
          <a:p>
            <a:pPr lvl="1"/>
            <a:r>
              <a:rPr lang="en-US" sz="2400" dirty="0"/>
              <a:t>1990 Sidewalk Priority List Completed</a:t>
            </a:r>
          </a:p>
          <a:p>
            <a:pPr lvl="1"/>
            <a:r>
              <a:rPr lang="en-US" sz="2400" dirty="0"/>
              <a:t>Shift to Isolated Repairs based on condition</a:t>
            </a:r>
          </a:p>
          <a:p>
            <a:pPr lvl="1"/>
            <a:r>
              <a:rPr lang="en-US" sz="2400" dirty="0"/>
              <a:t>Town owns/maintains 218 miles (~5 million sf)  </a:t>
            </a:r>
          </a:p>
          <a:p>
            <a:pPr lvl="1"/>
            <a:r>
              <a:rPr lang="en-US" sz="2400" dirty="0"/>
              <a:t>5 million sf x $15/sf = $75,000,000 asset</a:t>
            </a:r>
          </a:p>
          <a:p>
            <a:pPr lvl="1"/>
            <a:r>
              <a:rPr lang="en-US" sz="2400" dirty="0"/>
              <a:t>$500,000/$75,000,000 = </a:t>
            </a:r>
            <a:r>
              <a:rPr lang="en-US" sz="2400" dirty="0">
                <a:solidFill>
                  <a:srgbClr val="FFFF00"/>
                </a:solidFill>
              </a:rPr>
              <a:t>0.66%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2A81C-DF63-CC43-DABE-8B41FE3F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812753"/>
            <a:ext cx="4343400" cy="251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11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1"/>
            <a:ext cx="73152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Roof Replacements ($250,000)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315200" cy="5090160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sz="2800" dirty="0"/>
              <a:t>Lincoln Center</a:t>
            </a:r>
          </a:p>
          <a:p>
            <a:r>
              <a:rPr lang="en-US" sz="2800" dirty="0"/>
              <a:t>Mary Cheney Library</a:t>
            </a:r>
          </a:p>
          <a:p>
            <a:r>
              <a:rPr lang="en-US" sz="2800" dirty="0"/>
              <a:t>Fire Stations #1, #2 and #3</a:t>
            </a:r>
          </a:p>
          <a:p>
            <a:r>
              <a:rPr lang="en-US" sz="2800" dirty="0"/>
              <a:t>Fleet Garage</a:t>
            </a:r>
          </a:p>
          <a:p>
            <a:r>
              <a:rPr lang="en-US" sz="2800" dirty="0"/>
              <a:t>Washington/Mahoney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874520" lvl="8" indent="0">
              <a:buNone/>
            </a:pPr>
            <a:endParaRPr lang="en-US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298BD-91A7-798D-0992-A2087532E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594" y="1408075"/>
            <a:ext cx="2971800" cy="1558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F4C148-D0F9-E840-6EEF-9E4461446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594" y="3082187"/>
            <a:ext cx="2971800" cy="1558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B8E98-7B8B-E8A3-7BBA-29307DA47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594" y="4754967"/>
            <a:ext cx="3009485" cy="170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65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EA936-F7F5-99D0-C224-332AB77B9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42A38-0C27-B9F0-31BE-6DA7C0D93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3401"/>
            <a:ext cx="73152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2025 Recommended Projects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5A625-1579-CA78-8C79-FDB25D79A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752599"/>
            <a:ext cx="7696200" cy="4556761"/>
          </a:xfrm>
        </p:spPr>
        <p:txBody>
          <a:bodyPr>
            <a:noAutofit/>
          </a:bodyPr>
          <a:lstStyle/>
          <a:p>
            <a:r>
              <a:rPr lang="en-US" dirty="0"/>
              <a:t>Road Resurfacing 			$ 14,500,000</a:t>
            </a:r>
          </a:p>
          <a:p>
            <a:r>
              <a:rPr lang="en-US" dirty="0"/>
              <a:t>Storm Drainage Upgrades		$   3,000,000</a:t>
            </a:r>
          </a:p>
          <a:p>
            <a:r>
              <a:rPr lang="en-US" dirty="0"/>
              <a:t>Town Offices Consolidation		$   1,000,000</a:t>
            </a:r>
          </a:p>
          <a:p>
            <a:r>
              <a:rPr lang="en-US" dirty="0"/>
              <a:t>Sidewalk Repairs			$      500,000</a:t>
            </a:r>
          </a:p>
          <a:p>
            <a:r>
              <a:rPr lang="en-US" dirty="0"/>
              <a:t>Roof Replacements			$      250,000</a:t>
            </a:r>
          </a:p>
          <a:p>
            <a:r>
              <a:rPr lang="en-US" dirty="0"/>
              <a:t>Contingency/Debt Service		$      250,000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Total Request</a:t>
            </a:r>
            <a:r>
              <a:rPr lang="en-US" dirty="0"/>
              <a:t>				</a:t>
            </a:r>
            <a:r>
              <a:rPr lang="en-US" dirty="0">
                <a:solidFill>
                  <a:srgbClr val="FFFF00"/>
                </a:solidFill>
              </a:rPr>
              <a:t>$ 19,500,000</a:t>
            </a:r>
          </a:p>
          <a:p>
            <a:endParaRPr lang="en-US" dirty="0"/>
          </a:p>
          <a:p>
            <a:pPr marL="45720" indent="0">
              <a:buNone/>
            </a:pPr>
            <a:r>
              <a:rPr lang="en-US" dirty="0"/>
              <a:t>*</a:t>
            </a:r>
            <a:r>
              <a:rPr lang="en-US" sz="1800" dirty="0"/>
              <a:t>2023 Public Works Bond total = $19,000,000  (2.6% increase)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C5E9A7-EB1D-867B-C41A-84B05014D8FD}"/>
              </a:ext>
            </a:extLst>
          </p:cNvPr>
          <p:cNvCxnSpPr/>
          <p:nvPr/>
        </p:nvCxnSpPr>
        <p:spPr>
          <a:xfrm>
            <a:off x="5562600" y="4038600"/>
            <a:ext cx="16764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11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6762"/>
            <a:ext cx="76962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2023 Public Works Bond Status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1E3C33-1C81-A3C7-AF58-F79784F62065}"/>
              </a:ext>
            </a:extLst>
          </p:cNvPr>
          <p:cNvSpPr txBox="1"/>
          <p:nvPr/>
        </p:nvSpPr>
        <p:spPr>
          <a:xfrm>
            <a:off x="5863282" y="1447800"/>
            <a:ext cx="3124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Road Resurfacing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53 roads completed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Sidewalks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Lydall St. complete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Santina Dr. complete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Prospect St. complete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Parker St. pending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Traffic Signals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Buckland/Tolland </a:t>
            </a:r>
            <a:r>
              <a:rPr lang="en-US" sz="1400" dirty="0" err="1"/>
              <a:t>Tpk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Middle </a:t>
            </a:r>
            <a:r>
              <a:rPr lang="en-US" sz="1400" dirty="0" err="1"/>
              <a:t>Tpk</a:t>
            </a:r>
            <a:r>
              <a:rPr lang="en-US" sz="1400" dirty="0"/>
              <a:t>/Tower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Middle </a:t>
            </a:r>
            <a:r>
              <a:rPr lang="en-US" sz="1400" dirty="0" err="1"/>
              <a:t>Tpk</a:t>
            </a:r>
            <a:r>
              <a:rPr lang="en-US" sz="1400" dirty="0"/>
              <a:t>/Green Manor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Case Mountain Dam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Tolland Turnpike LOTCIP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In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446E7-5509-1ACA-F925-0CB759886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5558482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71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1"/>
            <a:ext cx="7848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Cost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1"/>
            <a:ext cx="7315200" cy="509016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A7E7F-93B6-1562-F6CA-BEF6BA9D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52600"/>
            <a:ext cx="8287386" cy="27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13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1"/>
            <a:ext cx="76962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Inflation Impact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912F02-4E3C-2A81-E264-53F4B9ADA170}"/>
              </a:ext>
            </a:extLst>
          </p:cNvPr>
          <p:cNvSpPr txBox="1"/>
          <p:nvPr/>
        </p:nvSpPr>
        <p:spPr>
          <a:xfrm>
            <a:off x="1371600" y="5181600"/>
            <a:ext cx="742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Data based on May 2023 compared to May 2025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758E10-5F68-01F3-710B-316DC028C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65873"/>
            <a:ext cx="7315200" cy="3539527"/>
          </a:xfrm>
        </p:spPr>
        <p:txBody>
          <a:bodyPr/>
          <a:lstStyle/>
          <a:p>
            <a:r>
              <a:rPr lang="en-US" dirty="0"/>
              <a:t>Consumer Price Index Inflation Rate:    </a:t>
            </a:r>
            <a:r>
              <a:rPr lang="en-US" dirty="0">
                <a:solidFill>
                  <a:srgbClr val="FFFF00"/>
                </a:solidFill>
              </a:rPr>
              <a:t>5.6%</a:t>
            </a:r>
          </a:p>
          <a:p>
            <a:r>
              <a:rPr lang="en-US" dirty="0"/>
              <a:t>ENR Construction Cost Index Inflation Rate:   </a:t>
            </a:r>
            <a:r>
              <a:rPr lang="en-US" dirty="0">
                <a:solidFill>
                  <a:srgbClr val="FFFF00"/>
                </a:solidFill>
              </a:rPr>
              <a:t>4.1%</a:t>
            </a:r>
          </a:p>
          <a:p>
            <a:r>
              <a:rPr lang="en-US" dirty="0"/>
              <a:t>Asphalt Paving Mixture Producers Price Index:   </a:t>
            </a:r>
            <a:r>
              <a:rPr lang="en-US" dirty="0">
                <a:solidFill>
                  <a:srgbClr val="FFFF00"/>
                </a:solidFill>
              </a:rPr>
              <a:t>7.2%</a:t>
            </a:r>
          </a:p>
          <a:p>
            <a:r>
              <a:rPr lang="en-US" dirty="0"/>
              <a:t>USDOT Highway Construction Cost Index:</a:t>
            </a:r>
            <a:r>
              <a:rPr lang="en-US" dirty="0">
                <a:solidFill>
                  <a:srgbClr val="FFFF00"/>
                </a:solidFill>
              </a:rPr>
              <a:t>  13.6%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F1A36-4689-E1FB-2E89-E79C9A037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429000"/>
            <a:ext cx="1905050" cy="789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7E0A4-A145-D3D9-126B-BD0F3FBFB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330" y="3433976"/>
            <a:ext cx="2010076" cy="81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24CC0B-099E-6B7A-15EB-B696E3039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3433976"/>
            <a:ext cx="1632907" cy="818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A2EF54-2133-55C8-3128-45140A402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796" y="4495800"/>
            <a:ext cx="2751407" cy="53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7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1"/>
            <a:ext cx="73152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2025 Recommended Projects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599"/>
            <a:ext cx="7696200" cy="4556761"/>
          </a:xfrm>
        </p:spPr>
        <p:txBody>
          <a:bodyPr>
            <a:noAutofit/>
          </a:bodyPr>
          <a:lstStyle/>
          <a:p>
            <a:r>
              <a:rPr lang="en-US" dirty="0"/>
              <a:t>Road Resurfacing 			$ 14,500,000</a:t>
            </a:r>
          </a:p>
          <a:p>
            <a:r>
              <a:rPr lang="en-US" dirty="0"/>
              <a:t>Storm Drainage Upgrades		$   3,000,000</a:t>
            </a:r>
          </a:p>
          <a:p>
            <a:r>
              <a:rPr lang="en-US" dirty="0"/>
              <a:t>Town Offices Consolidation		$   1,000,000</a:t>
            </a:r>
          </a:p>
          <a:p>
            <a:r>
              <a:rPr lang="en-US" dirty="0"/>
              <a:t>Sidewalk Repairs			$      500,000</a:t>
            </a:r>
          </a:p>
          <a:p>
            <a:r>
              <a:rPr lang="en-US" dirty="0"/>
              <a:t>Roof Replacements			$      250,000</a:t>
            </a:r>
          </a:p>
          <a:p>
            <a:r>
              <a:rPr lang="en-US" dirty="0"/>
              <a:t>Contingency/Debt Service		$      250,000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Total Request</a:t>
            </a:r>
            <a:r>
              <a:rPr lang="en-US" dirty="0"/>
              <a:t>				</a:t>
            </a:r>
            <a:r>
              <a:rPr lang="en-US" dirty="0">
                <a:solidFill>
                  <a:srgbClr val="FFFF00"/>
                </a:solidFill>
              </a:rPr>
              <a:t>$ 19,500,000</a:t>
            </a:r>
          </a:p>
          <a:p>
            <a:endParaRPr lang="en-US" dirty="0"/>
          </a:p>
          <a:p>
            <a:pPr marL="45720" indent="0">
              <a:buNone/>
            </a:pPr>
            <a:r>
              <a:rPr lang="en-US" dirty="0"/>
              <a:t>*</a:t>
            </a:r>
            <a:r>
              <a:rPr lang="en-US" sz="1800" dirty="0"/>
              <a:t>2023 Public Works Bond total = $19,000,000  (2.6% increase)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562600" y="4038600"/>
            <a:ext cx="16764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119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1"/>
            <a:ext cx="73152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Federal and State Grants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315200" cy="509016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LOTCIP (State of CT DOT)</a:t>
            </a:r>
          </a:p>
          <a:p>
            <a:pPr lvl="1"/>
            <a:r>
              <a:rPr lang="en-US" dirty="0"/>
              <a:t>Hartford Road @ </a:t>
            </a:r>
            <a:r>
              <a:rPr lang="en-US" dirty="0" err="1"/>
              <a:t>Mckee</a:t>
            </a:r>
            <a:r>
              <a:rPr lang="en-US" dirty="0"/>
              <a:t> St/Keeney St intersection </a:t>
            </a:r>
          </a:p>
          <a:p>
            <a:pPr lvl="1"/>
            <a:r>
              <a:rPr lang="en-US" dirty="0"/>
              <a:t>Sidewalk Installations @ Deming St./Tolland Turnpike</a:t>
            </a:r>
          </a:p>
          <a:p>
            <a:pPr lvl="1"/>
            <a:r>
              <a:rPr lang="en-US" dirty="0"/>
              <a:t>Tolland Turnpike (Chapel Rd to Buckland St)</a:t>
            </a:r>
          </a:p>
          <a:p>
            <a:r>
              <a:rPr lang="en-US" dirty="0">
                <a:solidFill>
                  <a:srgbClr val="FFFF00"/>
                </a:solidFill>
              </a:rPr>
              <a:t>Community Development Block Grant (US HUD)</a:t>
            </a:r>
          </a:p>
          <a:p>
            <a:pPr lvl="1"/>
            <a:r>
              <a:rPr lang="en-US" dirty="0"/>
              <a:t>Sidewalk Installations @ Charter Oak Street</a:t>
            </a:r>
          </a:p>
          <a:p>
            <a:r>
              <a:rPr lang="en-US" dirty="0">
                <a:solidFill>
                  <a:srgbClr val="FFFF00"/>
                </a:solidFill>
              </a:rPr>
              <a:t>Community Investment Fund (State of CT DECD)</a:t>
            </a:r>
          </a:p>
          <a:p>
            <a:pPr lvl="1"/>
            <a:r>
              <a:rPr lang="en-US" dirty="0"/>
              <a:t>Main Street</a:t>
            </a:r>
          </a:p>
          <a:p>
            <a:r>
              <a:rPr lang="en-US" dirty="0">
                <a:solidFill>
                  <a:srgbClr val="FFFF00"/>
                </a:solidFill>
              </a:rPr>
              <a:t>Community Connectivity Grant Program</a:t>
            </a:r>
          </a:p>
          <a:p>
            <a:pPr lvl="1"/>
            <a:r>
              <a:rPr lang="en-US" dirty="0"/>
              <a:t>Keeney Street Sidewalks</a:t>
            </a:r>
          </a:p>
          <a:p>
            <a:r>
              <a:rPr lang="en-US" dirty="0">
                <a:solidFill>
                  <a:srgbClr val="FFFF00"/>
                </a:solidFill>
              </a:rPr>
              <a:t>Local Accident Reduction Program (State of CT DOT)</a:t>
            </a:r>
          </a:p>
          <a:p>
            <a:pPr lvl="1"/>
            <a:r>
              <a:rPr lang="en-US" dirty="0"/>
              <a:t>Tolland Turnpike/Adams St./Buckland St. Intersection</a:t>
            </a:r>
          </a:p>
          <a:p>
            <a:endParaRPr lang="en-US" dirty="0"/>
          </a:p>
          <a:p>
            <a:r>
              <a:rPr lang="en-US" dirty="0"/>
              <a:t>Grant awards total over </a:t>
            </a:r>
            <a:r>
              <a:rPr lang="en-US" dirty="0">
                <a:solidFill>
                  <a:srgbClr val="FFFF00"/>
                </a:solidFill>
              </a:rPr>
              <a:t>$20 million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874520" lvl="8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950208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A1DCF-A11D-72F8-F5DB-D71D774B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418"/>
            <a:ext cx="7315200" cy="565212"/>
          </a:xfrm>
        </p:spPr>
        <p:txBody>
          <a:bodyPr>
            <a:normAutofit fontScale="90000"/>
          </a:bodyPr>
          <a:lstStyle/>
          <a:p>
            <a:r>
              <a:rPr lang="en-US" dirty="0"/>
              <a:t>Road Evaluation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2389B-2F2F-C9AA-EB07-A61B1C2C8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371601"/>
            <a:ext cx="7315200" cy="4937760"/>
          </a:xfrm>
        </p:spPr>
        <p:txBody>
          <a:bodyPr/>
          <a:lstStyle/>
          <a:p>
            <a:pPr marL="502920" indent="-457200">
              <a:buFont typeface="+mj-lt"/>
              <a:buAutoNum type="arabicPeriod"/>
            </a:pPr>
            <a:r>
              <a:rPr lang="en-US" sz="2400" dirty="0"/>
              <a:t>Townwide road scan and rating by third party independent vendor specializing in pavement management;</a:t>
            </a:r>
          </a:p>
          <a:p>
            <a:pPr marL="502920" indent="-457200">
              <a:buFont typeface="+mj-lt"/>
              <a:buAutoNum type="arabicPeriod"/>
            </a:pPr>
            <a:endParaRPr lang="en-US" sz="2400" dirty="0"/>
          </a:p>
          <a:p>
            <a:pPr marL="502920" indent="-457200">
              <a:buFont typeface="+mj-lt"/>
              <a:buAutoNum type="arabicPeriod"/>
            </a:pPr>
            <a:r>
              <a:rPr lang="en-US" sz="2400" dirty="0"/>
              <a:t>Visual validation of ratings by Town staff;</a:t>
            </a:r>
          </a:p>
          <a:p>
            <a:pPr marL="502920" indent="-457200">
              <a:buFont typeface="+mj-lt"/>
              <a:buAutoNum type="arabicPeriod"/>
            </a:pPr>
            <a:endParaRPr lang="en-US" sz="2400" dirty="0"/>
          </a:p>
          <a:p>
            <a:pPr marL="502920" indent="-457200">
              <a:buFont typeface="+mj-lt"/>
              <a:buAutoNum type="arabicPeriod"/>
            </a:pPr>
            <a:r>
              <a:rPr lang="en-US" sz="2400" dirty="0"/>
              <a:t>Review upcoming utility projects/priority areas;</a:t>
            </a:r>
          </a:p>
          <a:p>
            <a:pPr marL="502920" indent="-457200">
              <a:buFont typeface="+mj-lt"/>
              <a:buAutoNum type="arabicPeriod"/>
            </a:pPr>
            <a:endParaRPr lang="en-US" sz="2400" dirty="0"/>
          </a:p>
          <a:p>
            <a:pPr marL="502920" indent="-457200">
              <a:buFont typeface="+mj-lt"/>
              <a:buAutoNum type="arabicPeriod"/>
            </a:pPr>
            <a:r>
              <a:rPr lang="en-US" sz="2400" dirty="0"/>
              <a:t>Evaluate best method (mill/overlay, full depth) based on PCI rating and expected life span;</a:t>
            </a:r>
          </a:p>
          <a:p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5F38C37-8CAC-C585-290A-F851758C3DFB}"/>
              </a:ext>
            </a:extLst>
          </p:cNvPr>
          <p:cNvSpPr/>
          <p:nvPr/>
        </p:nvSpPr>
        <p:spPr>
          <a:xfrm rot="5400000">
            <a:off x="3962400" y="2438400"/>
            <a:ext cx="457200" cy="6096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EAFBFA1-DF4B-A492-6EDC-1EAF8297D30B}"/>
              </a:ext>
            </a:extLst>
          </p:cNvPr>
          <p:cNvSpPr/>
          <p:nvPr/>
        </p:nvSpPr>
        <p:spPr>
          <a:xfrm rot="5400000">
            <a:off x="3962400" y="3352801"/>
            <a:ext cx="457200" cy="6096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5D386C5-AC43-8610-7980-F6C8FD1CD03E}"/>
              </a:ext>
            </a:extLst>
          </p:cNvPr>
          <p:cNvSpPr/>
          <p:nvPr/>
        </p:nvSpPr>
        <p:spPr>
          <a:xfrm rot="5400000">
            <a:off x="3962400" y="4267202"/>
            <a:ext cx="457200" cy="6096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1"/>
            <a:ext cx="76962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Road Scan/Rating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1"/>
            <a:ext cx="7315200" cy="509016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8301990" cy="4588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9" b="-19410"/>
          <a:stretch/>
        </p:blipFill>
        <p:spPr>
          <a:xfrm>
            <a:off x="6477000" y="4876800"/>
            <a:ext cx="2333091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13716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Road conditions assessment performed by </a:t>
            </a:r>
            <a:r>
              <a:rPr lang="en-US" dirty="0" err="1"/>
              <a:t>StreetScan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6597F-2944-B676-7B23-3194178BE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85880"/>
            <a:ext cx="2955447" cy="75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63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1"/>
            <a:ext cx="76962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Pavement Condition Index (PCI)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1"/>
            <a:ext cx="7315200" cy="509016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B49298-9086-9831-89DB-AD41FC09D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33" y="1447800"/>
            <a:ext cx="7806714" cy="47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455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4333</TotalTime>
  <Words>581</Words>
  <Application>Microsoft Office PowerPoint</Application>
  <PresentationFormat>On-screen Show (4:3)</PresentationFormat>
  <Paragraphs>161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 ExtraBold</vt:lpstr>
      <vt:lpstr>Arial</vt:lpstr>
      <vt:lpstr>Calibri</vt:lpstr>
      <vt:lpstr>Wingdings</vt:lpstr>
      <vt:lpstr>Perspective</vt:lpstr>
      <vt:lpstr>2025 Public Works Bond Referendum Discussion</vt:lpstr>
      <vt:lpstr>2023 Public Works Bond Status</vt:lpstr>
      <vt:lpstr>Cost History</vt:lpstr>
      <vt:lpstr>Inflation Impact</vt:lpstr>
      <vt:lpstr>2025 Recommended Projects </vt:lpstr>
      <vt:lpstr>Federal and State Grants</vt:lpstr>
      <vt:lpstr>Road Evaluation Process</vt:lpstr>
      <vt:lpstr>Road Scan/Rating</vt:lpstr>
      <vt:lpstr>Pavement Condition Index (PCI)</vt:lpstr>
      <vt:lpstr>Road Resurfacing</vt:lpstr>
      <vt:lpstr>Road Resurfacing ($14,500,000)</vt:lpstr>
      <vt:lpstr>Road Resurfacing ($14,500,000)</vt:lpstr>
      <vt:lpstr>Storm Drainage ($ 3,000,000)</vt:lpstr>
      <vt:lpstr>Town Offices Consolidation ($ 1,000,000)</vt:lpstr>
      <vt:lpstr>Sidewalk Repairs ($500,000)</vt:lpstr>
      <vt:lpstr>Roof Replacements ($250,000)</vt:lpstr>
      <vt:lpstr>2025 Recommended Projects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Public Works Bond Referendum Discussion</dc:title>
  <dc:creator>Jeff LaMalva</dc:creator>
  <cp:lastModifiedBy>Jeff LaMalva</cp:lastModifiedBy>
  <cp:revision>214</cp:revision>
  <cp:lastPrinted>2025-06-26T18:14:55Z</cp:lastPrinted>
  <dcterms:created xsi:type="dcterms:W3CDTF">2019-06-06T11:58:28Z</dcterms:created>
  <dcterms:modified xsi:type="dcterms:W3CDTF">2025-06-26T18:16:53Z</dcterms:modified>
</cp:coreProperties>
</file>