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Architects Daughter"/>
      <p:regular r:id="rId20"/>
    </p:embeddedFont>
    <p:embeddedFont>
      <p:font typeface="Kablammo"/>
      <p:regular r:id="rId21"/>
    </p:embeddedFont>
    <p:embeddedFont>
      <p:font typeface="Acme"/>
      <p:regular r:id="rId22"/>
    </p:embeddedFont>
    <p:embeddedFont>
      <p:font typeface="Irish Grover"/>
      <p:regular r:id="rId23"/>
    </p:embeddedFont>
    <p:embeddedFont>
      <p:font typeface="Comfortaa"/>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chitectsDaughter-regular.fntdata"/><Relationship Id="rId22" Type="http://schemas.openxmlformats.org/officeDocument/2006/relationships/font" Target="fonts/Acme-regular.fntdata"/><Relationship Id="rId21" Type="http://schemas.openxmlformats.org/officeDocument/2006/relationships/font" Target="fonts/Kablammo-regular.fntdata"/><Relationship Id="rId24" Type="http://schemas.openxmlformats.org/officeDocument/2006/relationships/font" Target="fonts/Comfortaa-regular.fntdata"/><Relationship Id="rId23" Type="http://schemas.openxmlformats.org/officeDocument/2006/relationships/font" Target="fonts/IrishGrov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a8e3c1f25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a8e3c1f25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a8e3c1f25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a8e3c1f25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a8e3c1f25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a8e3c1f25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abcdc0676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abcdc0676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abcdc06764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abcdc06764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abcdc06764_6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abcdc06764_6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abcdc06764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abcdc06764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ac85553316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ac85553316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abcdc06764_8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abcdc06764_8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a8e3c1f25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a8e3c1f25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2.gif"/><Relationship Id="rId6" Type="http://schemas.openxmlformats.org/officeDocument/2006/relationships/image" Target="../media/image1.gif"/><Relationship Id="rId7" Type="http://schemas.openxmlformats.org/officeDocument/2006/relationships/image" Target="../media/image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drive.google.com/file/d/1BgnJpecEil5GrxQk4IhXw97Aw3PGd0oX/view"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title="Screenshot 2025-07-30 at 9.28.27 AM.png"/>
          <p:cNvPicPr preferRelativeResize="0"/>
          <p:nvPr/>
        </p:nvPicPr>
        <p:blipFill>
          <a:blip r:embed="rId3">
            <a:alphaModFix/>
          </a:blip>
          <a:stretch>
            <a:fillRect/>
          </a:stretch>
        </p:blipFill>
        <p:spPr>
          <a:xfrm>
            <a:off x="2968387" y="88875"/>
            <a:ext cx="3132575" cy="3368350"/>
          </a:xfrm>
          <a:prstGeom prst="rect">
            <a:avLst/>
          </a:prstGeom>
          <a:noFill/>
          <a:ln>
            <a:noFill/>
          </a:ln>
        </p:spPr>
      </p:pic>
      <p:sp>
        <p:nvSpPr>
          <p:cNvPr id="55" name="Google Shape;55;p13"/>
          <p:cNvSpPr txBox="1"/>
          <p:nvPr/>
        </p:nvSpPr>
        <p:spPr>
          <a:xfrm>
            <a:off x="5780000" y="3684925"/>
            <a:ext cx="3194700" cy="13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4A86E8"/>
                </a:solidFill>
                <a:latin typeface="Raleway"/>
                <a:ea typeface="Raleway"/>
                <a:cs typeface="Raleway"/>
                <a:sym typeface="Raleway"/>
              </a:rPr>
              <a:t>Carol Fellenstein, 5th &amp; 6th Social Studies </a:t>
            </a:r>
            <a:endParaRPr sz="1200">
              <a:solidFill>
                <a:srgbClr val="4A86E8"/>
              </a:solidFill>
              <a:latin typeface="Raleway"/>
              <a:ea typeface="Raleway"/>
              <a:cs typeface="Raleway"/>
              <a:sym typeface="Raleway"/>
            </a:endParaRPr>
          </a:p>
          <a:p>
            <a:pPr indent="0" lvl="0" marL="0" rtl="0" algn="l">
              <a:spcBef>
                <a:spcPts val="0"/>
              </a:spcBef>
              <a:spcAft>
                <a:spcPts val="0"/>
              </a:spcAft>
              <a:buNone/>
            </a:pPr>
            <a:r>
              <a:rPr lang="en" sz="1200">
                <a:solidFill>
                  <a:srgbClr val="4A86E8"/>
                </a:solidFill>
                <a:latin typeface="Raleway"/>
                <a:ea typeface="Raleway"/>
                <a:cs typeface="Raleway"/>
                <a:sym typeface="Raleway"/>
              </a:rPr>
              <a:t>Sally Dastoli, Executive Director </a:t>
            </a:r>
            <a:endParaRPr sz="1200">
              <a:solidFill>
                <a:srgbClr val="4A86E8"/>
              </a:solidFill>
              <a:latin typeface="Raleway"/>
              <a:ea typeface="Raleway"/>
              <a:cs typeface="Raleway"/>
              <a:sym typeface="Raleway"/>
            </a:endParaRPr>
          </a:p>
          <a:p>
            <a:pPr indent="0" lvl="0" marL="0" rtl="0" algn="l">
              <a:spcBef>
                <a:spcPts val="0"/>
              </a:spcBef>
              <a:spcAft>
                <a:spcPts val="0"/>
              </a:spcAft>
              <a:buNone/>
            </a:pPr>
            <a:r>
              <a:rPr lang="en" sz="1200">
                <a:solidFill>
                  <a:srgbClr val="4A86E8"/>
                </a:solidFill>
                <a:latin typeface="Raleway"/>
                <a:ea typeface="Raleway"/>
                <a:cs typeface="Raleway"/>
                <a:sym typeface="Raleway"/>
              </a:rPr>
              <a:t>Lisa Kimyachi, Director of Student Services </a:t>
            </a:r>
            <a:endParaRPr sz="1200">
              <a:solidFill>
                <a:srgbClr val="4A86E8"/>
              </a:solidFill>
              <a:latin typeface="Raleway"/>
              <a:ea typeface="Raleway"/>
              <a:cs typeface="Raleway"/>
              <a:sym typeface="Raleway"/>
            </a:endParaRPr>
          </a:p>
          <a:p>
            <a:pPr indent="0" lvl="0" marL="0" rtl="0" algn="l">
              <a:spcBef>
                <a:spcPts val="0"/>
              </a:spcBef>
              <a:spcAft>
                <a:spcPts val="0"/>
              </a:spcAft>
              <a:buNone/>
            </a:pPr>
            <a:r>
              <a:rPr lang="en" sz="1200">
                <a:solidFill>
                  <a:srgbClr val="4A86E8"/>
                </a:solidFill>
                <a:latin typeface="Raleway"/>
                <a:ea typeface="Raleway"/>
                <a:cs typeface="Raleway"/>
                <a:sym typeface="Raleway"/>
              </a:rPr>
              <a:t>Michelle Bashaw, Co-Principal</a:t>
            </a:r>
            <a:endParaRPr sz="1200">
              <a:solidFill>
                <a:srgbClr val="4A86E8"/>
              </a:solidFill>
              <a:latin typeface="Raleway"/>
              <a:ea typeface="Raleway"/>
              <a:cs typeface="Raleway"/>
              <a:sym typeface="Raleway"/>
            </a:endParaRPr>
          </a:p>
          <a:p>
            <a:pPr indent="0" lvl="0" marL="0" rtl="0" algn="l">
              <a:spcBef>
                <a:spcPts val="0"/>
              </a:spcBef>
              <a:spcAft>
                <a:spcPts val="0"/>
              </a:spcAft>
              <a:buNone/>
            </a:pPr>
            <a:r>
              <a:rPr lang="en" sz="1200">
                <a:solidFill>
                  <a:srgbClr val="4A86E8"/>
                </a:solidFill>
                <a:latin typeface="Raleway"/>
                <a:ea typeface="Raleway"/>
                <a:cs typeface="Raleway"/>
                <a:sym typeface="Raleway"/>
              </a:rPr>
              <a:t>Jessica Swann, Co-Principal</a:t>
            </a:r>
            <a:endParaRPr sz="1200">
              <a:solidFill>
                <a:srgbClr val="4A86E8"/>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nvSpPr>
        <p:spPr>
          <a:xfrm>
            <a:off x="451425" y="804375"/>
            <a:ext cx="8426700" cy="314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My platform is Bullying because I am passionate that kids should not </a:t>
            </a:r>
            <a:r>
              <a:rPr lang="en" sz="1500">
                <a:solidFill>
                  <a:schemeClr val="dk1"/>
                </a:solidFill>
              </a:rPr>
              <a:t>feel </a:t>
            </a:r>
            <a:r>
              <a:rPr lang="en" sz="1600">
                <a:solidFill>
                  <a:schemeClr val="dk1"/>
                </a:solidFill>
              </a:rPr>
              <a:t>unsafe and unable to be </a:t>
            </a:r>
            <a:r>
              <a:rPr lang="en" sz="1600">
                <a:solidFill>
                  <a:schemeClr val="dk1"/>
                </a:solidFill>
              </a:rPr>
              <a:t>their</a:t>
            </a:r>
            <a:r>
              <a:rPr lang="en" sz="1600">
                <a:solidFill>
                  <a:schemeClr val="dk1"/>
                </a:solidFill>
              </a:rPr>
              <a:t> best self.</a:t>
            </a:r>
            <a:endParaRPr sz="16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just">
              <a:spcBef>
                <a:spcPts val="0"/>
              </a:spcBef>
              <a:spcAft>
                <a:spcPts val="0"/>
              </a:spcAft>
              <a:buNone/>
            </a:pPr>
            <a:r>
              <a:rPr lang="en" sz="1100">
                <a:solidFill>
                  <a:schemeClr val="dk1"/>
                </a:solidFill>
              </a:rPr>
              <a:t>1) The Helping Box: Write your thoughts on paper and place it in the box. The teacher will check it at the end of the day and you will be invited to stay after school to talk. You can choose to talk or just spend some calm time together.</a:t>
            </a:r>
            <a:endParaRPr sz="1100">
              <a:solidFill>
                <a:schemeClr val="dk1"/>
              </a:solidFill>
            </a:endParaRPr>
          </a:p>
          <a:p>
            <a:pPr indent="0" lvl="0" marL="0" rtl="0" algn="just">
              <a:spcBef>
                <a:spcPts val="1000"/>
              </a:spcBef>
              <a:spcAft>
                <a:spcPts val="0"/>
              </a:spcAft>
              <a:buNone/>
            </a:pPr>
            <a:r>
              <a:rPr lang="en" sz="1100">
                <a:solidFill>
                  <a:schemeClr val="dk1"/>
                </a:solidFill>
              </a:rPr>
              <a:t>2) The Creative Outlet Club: We provide a safe and positive space for you to explore your creativity through activities like: crafts and art projects, coloring and drawing, listening to calm music, singing and dancing or just relaxing conversation. All are welcome to join!</a:t>
            </a:r>
            <a:endParaRPr sz="1100">
              <a:solidFill>
                <a:schemeClr val="dk1"/>
              </a:solidFill>
            </a:endParaRPr>
          </a:p>
          <a:p>
            <a:pPr indent="0" lvl="0" marL="0" rtl="0" algn="just">
              <a:spcBef>
                <a:spcPts val="1000"/>
              </a:spcBef>
              <a:spcAft>
                <a:spcPts val="1000"/>
              </a:spcAft>
              <a:buNone/>
            </a:pPr>
            <a:r>
              <a:rPr lang="en" sz="1100">
                <a:solidFill>
                  <a:schemeClr val="dk1"/>
                </a:solidFill>
              </a:rPr>
              <a:t>3) Know Your Rights: Students will create an impactful awareness poster: Talk Bullying Simply, confirming every individual's right to safety. Focus on strong figures and simple language, and keep the message clear to provide solid steps for getting help, addressing bullying directly and make positive change..</a:t>
            </a:r>
            <a:r>
              <a:rPr lang="en" sz="1000">
                <a:solidFill>
                  <a:schemeClr val="dk1"/>
                </a:solidFill>
              </a:rPr>
              <a:t> </a:t>
            </a:r>
            <a:endParaRPr sz="1600">
              <a:solidFill>
                <a:schemeClr val="dk2"/>
              </a:solidFill>
            </a:endParaRPr>
          </a:p>
        </p:txBody>
      </p:sp>
      <p:sp>
        <p:nvSpPr>
          <p:cNvPr id="61" name="Google Shape;61;p14"/>
          <p:cNvSpPr txBox="1"/>
          <p:nvPr/>
        </p:nvSpPr>
        <p:spPr>
          <a:xfrm>
            <a:off x="2859025" y="123125"/>
            <a:ext cx="3378900" cy="79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rPr>
              <a:t>Bullying </a:t>
            </a:r>
            <a:r>
              <a:rPr b="1" lang="en" sz="2000">
                <a:solidFill>
                  <a:schemeClr val="dk1"/>
                </a:solidFill>
              </a:rPr>
              <a:t>Platform</a:t>
            </a:r>
            <a:endParaRPr b="1" sz="2000">
              <a:solidFill>
                <a:schemeClr val="dk1"/>
              </a:solidFill>
            </a:endParaRPr>
          </a:p>
          <a:p>
            <a:pPr indent="0" lvl="0" marL="0" rtl="0" algn="ctr">
              <a:spcBef>
                <a:spcPts val="0"/>
              </a:spcBef>
              <a:spcAft>
                <a:spcPts val="0"/>
              </a:spcAft>
              <a:buNone/>
            </a:pPr>
            <a:r>
              <a:rPr b="1" lang="en" sz="2000">
                <a:solidFill>
                  <a:schemeClr val="dk1"/>
                </a:solidFill>
              </a:rPr>
              <a:t>Presented by Thara</a:t>
            </a:r>
            <a:endParaRPr b="1" sz="2000">
              <a:solidFill>
                <a:schemeClr val="dk1"/>
              </a:solidFill>
            </a:endParaRPr>
          </a:p>
        </p:txBody>
      </p:sp>
      <p:sp>
        <p:nvSpPr>
          <p:cNvPr id="62" name="Google Shape;62;p14"/>
          <p:cNvSpPr txBox="1"/>
          <p:nvPr/>
        </p:nvSpPr>
        <p:spPr>
          <a:xfrm>
            <a:off x="888950" y="3810975"/>
            <a:ext cx="6990300" cy="8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What I learned most through the Kid Governor Program was how to be a leader and show up for </a:t>
            </a:r>
            <a:r>
              <a:rPr lang="en" sz="1300">
                <a:solidFill>
                  <a:schemeClr val="dk1"/>
                </a:solidFill>
              </a:rPr>
              <a:t>myself</a:t>
            </a:r>
            <a:r>
              <a:rPr lang="en" sz="1300">
                <a:solidFill>
                  <a:schemeClr val="dk1"/>
                </a:solidFill>
              </a:rPr>
              <a:t> and to have the </a:t>
            </a:r>
            <a:r>
              <a:rPr lang="en" sz="1300">
                <a:solidFill>
                  <a:schemeClr val="dk1"/>
                </a:solidFill>
              </a:rPr>
              <a:t>courage</a:t>
            </a:r>
            <a:r>
              <a:rPr lang="en" sz="1300">
                <a:solidFill>
                  <a:schemeClr val="dk1"/>
                </a:solidFill>
              </a:rPr>
              <a:t> to do everything expected. I learned how important it is to be helpful and supportive to my running mates. </a:t>
            </a:r>
            <a:endParaRPr sz="1300">
              <a:solidFill>
                <a:schemeClr val="dk2"/>
              </a:solidFill>
            </a:endParaRPr>
          </a:p>
        </p:txBody>
      </p:sp>
      <p:pic>
        <p:nvPicPr>
          <p:cNvPr descr="Kid Governor® – The Connecticut Democracy Center's award-winning ..." id="63" name="Google Shape;63;p14"/>
          <p:cNvPicPr preferRelativeResize="0"/>
          <p:nvPr/>
        </p:nvPicPr>
        <p:blipFill>
          <a:blip r:embed="rId4">
            <a:alphaModFix/>
          </a:blip>
          <a:stretch>
            <a:fillRect/>
          </a:stretch>
        </p:blipFill>
        <p:spPr>
          <a:xfrm>
            <a:off x="7303225" y="1162350"/>
            <a:ext cx="888950" cy="790200"/>
          </a:xfrm>
          <a:prstGeom prst="rect">
            <a:avLst/>
          </a:prstGeom>
          <a:noFill/>
          <a:ln>
            <a:noFill/>
          </a:ln>
        </p:spPr>
      </p:pic>
      <p:pic>
        <p:nvPicPr>
          <p:cNvPr descr="a pink star with a white background and two pink dots (Provided by Tenor)" id="64" name="Google Shape;64;p14"/>
          <p:cNvPicPr preferRelativeResize="0"/>
          <p:nvPr/>
        </p:nvPicPr>
        <p:blipFill>
          <a:blip r:embed="rId5">
            <a:alphaModFix/>
          </a:blip>
          <a:stretch>
            <a:fillRect/>
          </a:stretch>
        </p:blipFill>
        <p:spPr>
          <a:xfrm>
            <a:off x="7989175" y="4170025"/>
            <a:ext cx="888950" cy="888950"/>
          </a:xfrm>
          <a:prstGeom prst="rect">
            <a:avLst/>
          </a:prstGeom>
          <a:noFill/>
          <a:ln>
            <a:noFill/>
          </a:ln>
        </p:spPr>
      </p:pic>
      <p:pic>
        <p:nvPicPr>
          <p:cNvPr descr="a pink star with a white background and two pink dots (Provided by Tenor)" id="65" name="Google Shape;65;p14"/>
          <p:cNvPicPr preferRelativeResize="0"/>
          <p:nvPr/>
        </p:nvPicPr>
        <p:blipFill>
          <a:blip r:embed="rId5">
            <a:alphaModFix/>
          </a:blip>
          <a:stretch>
            <a:fillRect/>
          </a:stretch>
        </p:blipFill>
        <p:spPr>
          <a:xfrm>
            <a:off x="0" y="-88850"/>
            <a:ext cx="888950" cy="888950"/>
          </a:xfrm>
          <a:prstGeom prst="rect">
            <a:avLst/>
          </a:prstGeom>
          <a:noFill/>
          <a:ln>
            <a:noFill/>
          </a:ln>
        </p:spPr>
      </p:pic>
      <p:pic>
        <p:nvPicPr>
          <p:cNvPr descr="a pink star with a white background and two pink dots (Provided by Tenor)" id="66" name="Google Shape;66;p14"/>
          <p:cNvPicPr preferRelativeResize="0"/>
          <p:nvPr/>
        </p:nvPicPr>
        <p:blipFill>
          <a:blip r:embed="rId5">
            <a:alphaModFix/>
          </a:blip>
          <a:stretch>
            <a:fillRect/>
          </a:stretch>
        </p:blipFill>
        <p:spPr>
          <a:xfrm>
            <a:off x="8255050" y="0"/>
            <a:ext cx="888950" cy="888950"/>
          </a:xfrm>
          <a:prstGeom prst="rect">
            <a:avLst/>
          </a:prstGeom>
          <a:noFill/>
          <a:ln>
            <a:noFill/>
          </a:ln>
        </p:spPr>
      </p:pic>
      <p:pic>
        <p:nvPicPr>
          <p:cNvPr descr="a pink star with a white background and two pink dots (Provided by Tenor)" id="67" name="Google Shape;67;p14"/>
          <p:cNvPicPr preferRelativeResize="0"/>
          <p:nvPr/>
        </p:nvPicPr>
        <p:blipFill>
          <a:blip r:embed="rId5">
            <a:alphaModFix/>
          </a:blip>
          <a:stretch>
            <a:fillRect/>
          </a:stretch>
        </p:blipFill>
        <p:spPr>
          <a:xfrm>
            <a:off x="0" y="4243475"/>
            <a:ext cx="729250" cy="729250"/>
          </a:xfrm>
          <a:prstGeom prst="rect">
            <a:avLst/>
          </a:prstGeom>
          <a:noFill/>
          <a:ln>
            <a:noFill/>
          </a:ln>
        </p:spPr>
      </p:pic>
      <p:pic>
        <p:nvPicPr>
          <p:cNvPr descr="a piece of paper that says &quot; buddies not bullies &quot; (Provided by Tenor)" id="68" name="Google Shape;68;p14"/>
          <p:cNvPicPr preferRelativeResize="0"/>
          <p:nvPr/>
        </p:nvPicPr>
        <p:blipFill>
          <a:blip r:embed="rId6">
            <a:alphaModFix/>
          </a:blip>
          <a:stretch>
            <a:fillRect/>
          </a:stretch>
        </p:blipFill>
        <p:spPr>
          <a:xfrm>
            <a:off x="3782425" y="1092100"/>
            <a:ext cx="729250" cy="810628"/>
          </a:xfrm>
          <a:prstGeom prst="rect">
            <a:avLst/>
          </a:prstGeom>
          <a:noFill/>
          <a:ln>
            <a:noFill/>
          </a:ln>
        </p:spPr>
      </p:pic>
      <p:pic>
        <p:nvPicPr>
          <p:cNvPr descr="a pencil with a pink eraser is erasing the word bully on a piece of paper (Provided by Tenor)" id="69" name="Google Shape;69;p14"/>
          <p:cNvPicPr preferRelativeResize="0"/>
          <p:nvPr/>
        </p:nvPicPr>
        <p:blipFill>
          <a:blip r:embed="rId7">
            <a:alphaModFix/>
          </a:blip>
          <a:stretch>
            <a:fillRect/>
          </a:stretch>
        </p:blipFill>
        <p:spPr>
          <a:xfrm>
            <a:off x="6237922" y="1132800"/>
            <a:ext cx="729250" cy="729250"/>
          </a:xfrm>
          <a:prstGeom prst="rect">
            <a:avLst/>
          </a:prstGeom>
          <a:noFill/>
          <a:ln>
            <a:noFill/>
          </a:ln>
        </p:spPr>
      </p:pic>
      <p:sp>
        <p:nvSpPr>
          <p:cNvPr id="70" name="Google Shape;70;p14"/>
          <p:cNvSpPr txBox="1"/>
          <p:nvPr/>
        </p:nvSpPr>
        <p:spPr>
          <a:xfrm>
            <a:off x="620775" y="1416450"/>
            <a:ext cx="4197900" cy="4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My three point platform is:</a:t>
            </a:r>
            <a:endParaRPr sz="1600">
              <a:solidFill>
                <a:schemeClr val="dk1"/>
              </a:solidFill>
            </a:endParaRPr>
          </a:p>
        </p:txBody>
      </p:sp>
      <p:sp>
        <p:nvSpPr>
          <p:cNvPr id="71" name="Google Shape;71;p14"/>
          <p:cNvSpPr txBox="1"/>
          <p:nvPr/>
        </p:nvSpPr>
        <p:spPr>
          <a:xfrm rot="-2147242">
            <a:off x="4672746" y="1412420"/>
            <a:ext cx="1216357" cy="17001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No bullying</a:t>
            </a:r>
            <a:endParaRPr>
              <a:solidFill>
                <a:srgbClr val="FF0000"/>
              </a:solidFill>
            </a:endParaRPr>
          </a:p>
          <a:p>
            <a:pPr indent="0" lvl="0" marL="0" rtl="0" algn="l">
              <a:spcBef>
                <a:spcPts val="0"/>
              </a:spcBef>
              <a:spcAft>
                <a:spcPts val="0"/>
              </a:spcAft>
              <a:buNone/>
            </a:pPr>
            <a:r>
              <a:t/>
            </a:r>
            <a:endParaRPr sz="90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D4EB"/>
            </a:gs>
            <a:gs pos="100000">
              <a:srgbClr val="9080BB"/>
            </a:gs>
          </a:gsLst>
          <a:lin ang="5400012" scaled="0"/>
        </a:gradFill>
      </p:bgPr>
    </p:bg>
    <p:spTree>
      <p:nvGrpSpPr>
        <p:cNvPr id="75" name="Shape 75"/>
        <p:cNvGrpSpPr/>
        <p:nvPr/>
      </p:nvGrpSpPr>
      <p:grpSpPr>
        <a:xfrm>
          <a:off x="0" y="0"/>
          <a:ext cx="0" cy="0"/>
          <a:chOff x="0" y="0"/>
          <a:chExt cx="0" cy="0"/>
        </a:xfrm>
      </p:grpSpPr>
      <p:sp>
        <p:nvSpPr>
          <p:cNvPr id="76" name="Google Shape;76;p15"/>
          <p:cNvSpPr txBox="1"/>
          <p:nvPr/>
        </p:nvSpPr>
        <p:spPr>
          <a:xfrm>
            <a:off x="0" y="832225"/>
            <a:ext cx="9144000" cy="43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9900FF"/>
                </a:solidFill>
                <a:latin typeface="Architects Daughter"/>
                <a:ea typeface="Architects Daughter"/>
                <a:cs typeface="Architects Daughter"/>
                <a:sym typeface="Architects Daughter"/>
              </a:rPr>
              <a:t>I chose homelessness because I think every boy and girl should be able to sleep in a warm bed and have comfy clothes. Also, I think teaching people about how homelessness can impact someone’s life will help inspire people to realize the need for all to take action and fight homelessness.</a:t>
            </a:r>
            <a:endParaRPr sz="1800">
              <a:solidFill>
                <a:srgbClr val="9900FF"/>
              </a:solidFill>
              <a:latin typeface="Architects Daughter"/>
              <a:ea typeface="Architects Daughter"/>
              <a:cs typeface="Architects Daughter"/>
              <a:sym typeface="Architects Daughter"/>
            </a:endParaRPr>
          </a:p>
          <a:p>
            <a:pPr indent="0" lvl="0" marL="0" rtl="0" algn="l">
              <a:spcBef>
                <a:spcPts val="0"/>
              </a:spcBef>
              <a:spcAft>
                <a:spcPts val="0"/>
              </a:spcAft>
              <a:buNone/>
            </a:pPr>
            <a:r>
              <a:t/>
            </a:r>
            <a:endParaRPr sz="1800">
              <a:solidFill>
                <a:srgbClr val="9900FF"/>
              </a:solidFill>
              <a:latin typeface="Architects Daughter"/>
              <a:ea typeface="Architects Daughter"/>
              <a:cs typeface="Architects Daughter"/>
              <a:sym typeface="Architects Daughter"/>
            </a:endParaRPr>
          </a:p>
          <a:p>
            <a:pPr indent="0" lvl="0" marL="0" rtl="0" algn="l">
              <a:spcBef>
                <a:spcPts val="0"/>
              </a:spcBef>
              <a:spcAft>
                <a:spcPts val="0"/>
              </a:spcAft>
              <a:buNone/>
            </a:pPr>
            <a:r>
              <a:rPr lang="en" sz="1800">
                <a:solidFill>
                  <a:srgbClr val="9900FF"/>
                </a:solidFill>
                <a:latin typeface="Architects Daughter"/>
                <a:ea typeface="Architects Daughter"/>
                <a:cs typeface="Architects Daughter"/>
                <a:sym typeface="Architects Daughter"/>
              </a:rPr>
              <a:t>                        My 3 point platform is:</a:t>
            </a:r>
            <a:endParaRPr sz="1800">
              <a:solidFill>
                <a:srgbClr val="9900FF"/>
              </a:solidFill>
              <a:latin typeface="Architects Daughter"/>
              <a:ea typeface="Architects Daughter"/>
              <a:cs typeface="Architects Daughter"/>
              <a:sym typeface="Architects Daughter"/>
            </a:endParaRPr>
          </a:p>
          <a:p>
            <a:pPr indent="-342900" lvl="0" marL="457200" rtl="0" algn="l">
              <a:spcBef>
                <a:spcPts val="0"/>
              </a:spcBef>
              <a:spcAft>
                <a:spcPts val="0"/>
              </a:spcAft>
              <a:buClr>
                <a:srgbClr val="9900FF"/>
              </a:buClr>
              <a:buSzPts val="1800"/>
              <a:buFont typeface="Architects Daughter"/>
              <a:buAutoNum type="arabicPeriod"/>
            </a:pPr>
            <a:r>
              <a:rPr lang="en" sz="1800">
                <a:solidFill>
                  <a:srgbClr val="9900FF"/>
                </a:solidFill>
                <a:latin typeface="Architects Daughter"/>
                <a:ea typeface="Architects Daughter"/>
                <a:cs typeface="Architects Daughter"/>
                <a:sym typeface="Architects Daughter"/>
              </a:rPr>
              <a:t>Make love boxes and fifth grade can put clothes, toys and more for people in need to take and meet </a:t>
            </a:r>
            <a:r>
              <a:rPr lang="en" sz="1800">
                <a:solidFill>
                  <a:srgbClr val="9900FF"/>
                </a:solidFill>
                <a:latin typeface="Architects Daughter"/>
                <a:ea typeface="Architects Daughter"/>
                <a:cs typeface="Architects Daughter"/>
                <a:sym typeface="Architects Daughter"/>
              </a:rPr>
              <a:t>their</a:t>
            </a:r>
            <a:r>
              <a:rPr lang="en" sz="1800">
                <a:solidFill>
                  <a:srgbClr val="9900FF"/>
                </a:solidFill>
                <a:latin typeface="Architects Daughter"/>
                <a:ea typeface="Architects Daughter"/>
                <a:cs typeface="Architects Daughter"/>
                <a:sym typeface="Architects Daughter"/>
              </a:rPr>
              <a:t> basic needs.</a:t>
            </a:r>
            <a:endParaRPr sz="1800">
              <a:solidFill>
                <a:srgbClr val="9900FF"/>
              </a:solidFill>
              <a:latin typeface="Architects Daughter"/>
              <a:ea typeface="Architects Daughter"/>
              <a:cs typeface="Architects Daughter"/>
              <a:sym typeface="Architects Daughter"/>
            </a:endParaRPr>
          </a:p>
          <a:p>
            <a:pPr indent="-342900" lvl="0" marL="457200" rtl="0" algn="l">
              <a:spcBef>
                <a:spcPts val="0"/>
              </a:spcBef>
              <a:spcAft>
                <a:spcPts val="0"/>
              </a:spcAft>
              <a:buClr>
                <a:srgbClr val="9900FF"/>
              </a:buClr>
              <a:buSzPts val="1800"/>
              <a:buFont typeface="Architects Daughter"/>
              <a:buAutoNum type="arabicPeriod"/>
            </a:pPr>
            <a:r>
              <a:rPr lang="en" sz="1600">
                <a:solidFill>
                  <a:srgbClr val="9900FF"/>
                </a:solidFill>
                <a:latin typeface="Architects Daughter"/>
                <a:ea typeface="Architects Daughter"/>
                <a:cs typeface="Architects Daughter"/>
                <a:sym typeface="Architects Daughter"/>
              </a:rPr>
              <a:t>Have a contest where fifth graders can give as much food as possible to homeless people.</a:t>
            </a:r>
            <a:endParaRPr sz="1600">
              <a:solidFill>
                <a:srgbClr val="9900FF"/>
              </a:solidFill>
              <a:latin typeface="Architects Daughter"/>
              <a:ea typeface="Architects Daughter"/>
              <a:cs typeface="Architects Daughter"/>
              <a:sym typeface="Architects Daughter"/>
            </a:endParaRPr>
          </a:p>
          <a:p>
            <a:pPr indent="-342900" lvl="0" marL="457200" rtl="0" algn="l">
              <a:spcBef>
                <a:spcPts val="0"/>
              </a:spcBef>
              <a:spcAft>
                <a:spcPts val="0"/>
              </a:spcAft>
              <a:buClr>
                <a:srgbClr val="9900FF"/>
              </a:buClr>
              <a:buSzPts val="1800"/>
              <a:buFont typeface="Architects Daughter"/>
              <a:buAutoNum type="arabicPeriod"/>
            </a:pPr>
            <a:r>
              <a:rPr lang="en" sz="1600">
                <a:solidFill>
                  <a:srgbClr val="9900FF"/>
                </a:solidFill>
                <a:latin typeface="Architects Daughter"/>
                <a:ea typeface="Architects Daughter"/>
                <a:cs typeface="Architects Daughter"/>
                <a:sym typeface="Architects Daughter"/>
              </a:rPr>
              <a:t>Encourage schools to create fundraisers for people who don’t have warm clothes, or basic necessities.</a:t>
            </a:r>
            <a:endParaRPr sz="1600">
              <a:solidFill>
                <a:srgbClr val="9900FF"/>
              </a:solidFill>
              <a:latin typeface="Architects Daughter"/>
              <a:ea typeface="Architects Daughter"/>
              <a:cs typeface="Architects Daughter"/>
              <a:sym typeface="Architects Daughter"/>
            </a:endParaRPr>
          </a:p>
          <a:p>
            <a:pPr indent="0" lvl="0" marL="457200" rtl="0" algn="l">
              <a:spcBef>
                <a:spcPts val="0"/>
              </a:spcBef>
              <a:spcAft>
                <a:spcPts val="0"/>
              </a:spcAft>
              <a:buNone/>
            </a:pPr>
            <a:r>
              <a:rPr lang="en" sz="1900">
                <a:solidFill>
                  <a:srgbClr val="9900FF"/>
                </a:solidFill>
                <a:latin typeface="Architects Daughter"/>
                <a:ea typeface="Architects Daughter"/>
                <a:cs typeface="Architects Daughter"/>
                <a:sym typeface="Architects Daughter"/>
              </a:rPr>
              <a:t> </a:t>
            </a:r>
            <a:endParaRPr sz="1900">
              <a:solidFill>
                <a:srgbClr val="9900FF"/>
              </a:solidFill>
              <a:latin typeface="Architects Daughter"/>
              <a:ea typeface="Architects Daughter"/>
              <a:cs typeface="Architects Daughter"/>
              <a:sym typeface="Architects Daughter"/>
            </a:endParaRPr>
          </a:p>
          <a:p>
            <a:pPr indent="0" lvl="0" marL="457200" rtl="0" algn="l">
              <a:spcBef>
                <a:spcPts val="0"/>
              </a:spcBef>
              <a:spcAft>
                <a:spcPts val="0"/>
              </a:spcAft>
              <a:buNone/>
            </a:pPr>
            <a:r>
              <a:rPr b="1" lang="en" sz="1900">
                <a:solidFill>
                  <a:srgbClr val="3D85C6"/>
                </a:solidFill>
                <a:latin typeface="Architects Daughter"/>
                <a:ea typeface="Architects Daughter"/>
                <a:cs typeface="Architects Daughter"/>
                <a:sym typeface="Architects Daughter"/>
              </a:rPr>
              <a:t>What I learned from Kid Governor is that you don’t need to be an adult to make a change.  </a:t>
            </a:r>
            <a:r>
              <a:rPr lang="en" sz="1900">
                <a:solidFill>
                  <a:srgbClr val="3D85C6"/>
                </a:solidFill>
                <a:latin typeface="Architects Daughter"/>
                <a:ea typeface="Architects Daughter"/>
                <a:cs typeface="Architects Daughter"/>
                <a:sym typeface="Architects Daughter"/>
              </a:rPr>
              <a:t> </a:t>
            </a:r>
            <a:endParaRPr sz="1900">
              <a:solidFill>
                <a:srgbClr val="3D85C6"/>
              </a:solidFill>
              <a:latin typeface="Architects Daughter"/>
              <a:ea typeface="Architects Daughter"/>
              <a:cs typeface="Architects Daughter"/>
              <a:sym typeface="Architects Daughter"/>
            </a:endParaRPr>
          </a:p>
          <a:p>
            <a:pPr indent="0" lvl="0" marL="0" rtl="0" algn="l">
              <a:spcBef>
                <a:spcPts val="0"/>
              </a:spcBef>
              <a:spcAft>
                <a:spcPts val="0"/>
              </a:spcAft>
              <a:buNone/>
            </a:pPr>
            <a:r>
              <a:t/>
            </a:r>
            <a:endParaRPr sz="2000">
              <a:solidFill>
                <a:srgbClr val="9900FF"/>
              </a:solidFill>
              <a:latin typeface="Architects Daughter"/>
              <a:ea typeface="Architects Daughter"/>
              <a:cs typeface="Architects Daughter"/>
              <a:sym typeface="Architects Daughter"/>
            </a:endParaRPr>
          </a:p>
        </p:txBody>
      </p:sp>
      <p:sp>
        <p:nvSpPr>
          <p:cNvPr id="77" name="Google Shape;77;p15"/>
          <p:cNvSpPr txBox="1"/>
          <p:nvPr/>
        </p:nvSpPr>
        <p:spPr>
          <a:xfrm>
            <a:off x="2025900" y="93325"/>
            <a:ext cx="4992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2"/>
                </a:solidFill>
              </a:rPr>
              <a:t>Homelessness Platform</a:t>
            </a:r>
            <a:endParaRPr b="1" sz="1800">
              <a:solidFill>
                <a:schemeClr val="dk2"/>
              </a:solidFill>
            </a:endParaRPr>
          </a:p>
          <a:p>
            <a:pPr indent="0" lvl="0" marL="0" rtl="0" algn="ctr">
              <a:spcBef>
                <a:spcPts val="0"/>
              </a:spcBef>
              <a:spcAft>
                <a:spcPts val="0"/>
              </a:spcAft>
              <a:buNone/>
            </a:pPr>
            <a:r>
              <a:rPr b="1" lang="en" sz="1800">
                <a:solidFill>
                  <a:schemeClr val="dk2"/>
                </a:solidFill>
              </a:rPr>
              <a:t>Presented by Yanae</a:t>
            </a:r>
            <a:endParaRPr b="1"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0089"/>
        </a:solidFill>
      </p:bgPr>
    </p:bg>
    <p:spTree>
      <p:nvGrpSpPr>
        <p:cNvPr id="81" name="Shape 81"/>
        <p:cNvGrpSpPr/>
        <p:nvPr/>
      </p:nvGrpSpPr>
      <p:grpSpPr>
        <a:xfrm>
          <a:off x="0" y="0"/>
          <a:ext cx="0" cy="0"/>
          <a:chOff x="0" y="0"/>
          <a:chExt cx="0" cy="0"/>
        </a:xfrm>
      </p:grpSpPr>
      <p:pic>
        <p:nvPicPr>
          <p:cNvPr descr="a white background with purple swirls and stars (Provided by Tenor)" id="82" name="Google Shape;82;p16"/>
          <p:cNvPicPr preferRelativeResize="0"/>
          <p:nvPr/>
        </p:nvPicPr>
        <p:blipFill>
          <a:blip r:embed="rId3">
            <a:alphaModFix/>
          </a:blip>
          <a:stretch>
            <a:fillRect/>
          </a:stretch>
        </p:blipFill>
        <p:spPr>
          <a:xfrm>
            <a:off x="-301125" y="-192750"/>
            <a:ext cx="2571750" cy="2571750"/>
          </a:xfrm>
          <a:prstGeom prst="rect">
            <a:avLst/>
          </a:prstGeom>
          <a:noFill/>
          <a:ln>
            <a:noFill/>
          </a:ln>
        </p:spPr>
      </p:pic>
      <p:sp>
        <p:nvSpPr>
          <p:cNvPr id="83" name="Google Shape;83;p16"/>
          <p:cNvSpPr txBox="1"/>
          <p:nvPr/>
        </p:nvSpPr>
        <p:spPr>
          <a:xfrm>
            <a:off x="2144250" y="877200"/>
            <a:ext cx="7061400" cy="327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lt1"/>
                </a:solidFill>
                <a:latin typeface="Irish Grover"/>
                <a:ea typeface="Irish Grover"/>
                <a:cs typeface="Irish Grover"/>
                <a:sym typeface="Irish Grover"/>
              </a:rPr>
              <a:t>M</a:t>
            </a:r>
            <a:r>
              <a:rPr b="1" lang="en">
                <a:solidFill>
                  <a:schemeClr val="lt1"/>
                </a:solidFill>
                <a:latin typeface="Irish Grover"/>
                <a:ea typeface="Irish Grover"/>
                <a:cs typeface="Irish Grover"/>
                <a:sym typeface="Irish Grover"/>
              </a:rPr>
              <a:t>y platform is food insecurity because I see so much food thrown away and wasted and I know that there must be a better way to use that food to help those in need.</a:t>
            </a:r>
            <a:endParaRPr b="1">
              <a:solidFill>
                <a:schemeClr val="lt1"/>
              </a:solidFill>
              <a:latin typeface="Irish Grover"/>
              <a:ea typeface="Irish Grover"/>
              <a:cs typeface="Irish Grover"/>
              <a:sym typeface="Irish Grover"/>
            </a:endParaRPr>
          </a:p>
          <a:p>
            <a:pPr indent="0" lvl="0" marL="0" rtl="0" algn="l">
              <a:spcBef>
                <a:spcPts val="0"/>
              </a:spcBef>
              <a:spcAft>
                <a:spcPts val="0"/>
              </a:spcAft>
              <a:buNone/>
            </a:pPr>
            <a:r>
              <a:t/>
            </a:r>
            <a:endParaRPr b="1">
              <a:solidFill>
                <a:schemeClr val="lt1"/>
              </a:solidFill>
              <a:latin typeface="Irish Grover"/>
              <a:ea typeface="Irish Grover"/>
              <a:cs typeface="Irish Grover"/>
              <a:sym typeface="Irish Grover"/>
            </a:endParaRPr>
          </a:p>
          <a:p>
            <a:pPr indent="0" lvl="0" marL="0" rtl="0" algn="l">
              <a:spcBef>
                <a:spcPts val="0"/>
              </a:spcBef>
              <a:spcAft>
                <a:spcPts val="0"/>
              </a:spcAft>
              <a:buNone/>
            </a:pPr>
            <a:r>
              <a:rPr b="1" lang="en" sz="1800">
                <a:solidFill>
                  <a:schemeClr val="lt1"/>
                </a:solidFill>
                <a:latin typeface="Irish Grover"/>
                <a:ea typeface="Irish Grover"/>
                <a:cs typeface="Irish Grover"/>
                <a:sym typeface="Irish Grover"/>
              </a:rPr>
              <a:t>  My three point platform is:</a:t>
            </a:r>
            <a:endParaRPr b="1" sz="1800">
              <a:solidFill>
                <a:schemeClr val="lt1"/>
              </a:solidFill>
              <a:latin typeface="Irish Grover"/>
              <a:ea typeface="Irish Grover"/>
              <a:cs typeface="Irish Grover"/>
              <a:sym typeface="Irish Grover"/>
            </a:endParaRPr>
          </a:p>
          <a:p>
            <a:pPr indent="0" lvl="0" marL="0" rtl="0" algn="l">
              <a:spcBef>
                <a:spcPts val="0"/>
              </a:spcBef>
              <a:spcAft>
                <a:spcPts val="0"/>
              </a:spcAft>
              <a:buNone/>
            </a:pPr>
            <a:r>
              <a:t/>
            </a:r>
            <a:endParaRPr>
              <a:solidFill>
                <a:schemeClr val="dk2"/>
              </a:solidFill>
              <a:latin typeface="Irish Grover"/>
              <a:ea typeface="Irish Grover"/>
              <a:cs typeface="Irish Grover"/>
              <a:sym typeface="Irish Grover"/>
            </a:endParaRPr>
          </a:p>
          <a:p>
            <a:pPr indent="-317500" lvl="0" marL="457200" rtl="0" algn="l">
              <a:spcBef>
                <a:spcPts val="0"/>
              </a:spcBef>
              <a:spcAft>
                <a:spcPts val="0"/>
              </a:spcAft>
              <a:buClr>
                <a:schemeClr val="lt1"/>
              </a:buClr>
              <a:buSzPts val="1400"/>
              <a:buFont typeface="Irish Grover"/>
              <a:buAutoNum type="arabicPeriod"/>
            </a:pPr>
            <a:r>
              <a:rPr b="1" lang="en">
                <a:solidFill>
                  <a:schemeClr val="lt1"/>
                </a:solidFill>
                <a:latin typeface="Irish Grover"/>
                <a:ea typeface="Irish Grover"/>
                <a:cs typeface="Irish Grover"/>
                <a:sym typeface="Irish Grover"/>
              </a:rPr>
              <a:t>Have a dropbox where people can put a letter in that says their name and shares that they need food, Then, teachers and students will create boxes to help that person or family. </a:t>
            </a:r>
            <a:endParaRPr b="1">
              <a:solidFill>
                <a:schemeClr val="lt1"/>
              </a:solidFill>
              <a:latin typeface="Irish Grover"/>
              <a:ea typeface="Irish Grover"/>
              <a:cs typeface="Irish Grover"/>
              <a:sym typeface="Irish Grover"/>
            </a:endParaRPr>
          </a:p>
          <a:p>
            <a:pPr indent="0" lvl="0" marL="457200" rtl="0" algn="l">
              <a:spcBef>
                <a:spcPts val="0"/>
              </a:spcBef>
              <a:spcAft>
                <a:spcPts val="0"/>
              </a:spcAft>
              <a:buNone/>
            </a:pPr>
            <a:r>
              <a:t/>
            </a:r>
            <a:endParaRPr b="1">
              <a:solidFill>
                <a:schemeClr val="lt1"/>
              </a:solidFill>
              <a:latin typeface="Irish Grover"/>
              <a:ea typeface="Irish Grover"/>
              <a:cs typeface="Irish Grover"/>
              <a:sym typeface="Irish Grover"/>
            </a:endParaRPr>
          </a:p>
          <a:p>
            <a:pPr indent="-317500" lvl="0" marL="457200" rtl="0" algn="l">
              <a:spcBef>
                <a:spcPts val="0"/>
              </a:spcBef>
              <a:spcAft>
                <a:spcPts val="0"/>
              </a:spcAft>
              <a:buClr>
                <a:schemeClr val="lt1"/>
              </a:buClr>
              <a:buSzPts val="1400"/>
              <a:buFont typeface="Irish Grover"/>
              <a:buAutoNum type="arabicPeriod"/>
            </a:pPr>
            <a:r>
              <a:rPr b="1" lang="en">
                <a:solidFill>
                  <a:schemeClr val="lt1"/>
                </a:solidFill>
                <a:latin typeface="Irish Grover"/>
                <a:ea typeface="Irish Grover"/>
                <a:cs typeface="Irish Grover"/>
                <a:sym typeface="Irish Grover"/>
              </a:rPr>
              <a:t>Create a donation site where people can donate food items to support the boxes to share with people or families in need.</a:t>
            </a:r>
            <a:r>
              <a:rPr b="1" lang="en">
                <a:solidFill>
                  <a:schemeClr val="lt1"/>
                </a:solidFill>
                <a:latin typeface="Irish Grover"/>
                <a:ea typeface="Irish Grover"/>
                <a:cs typeface="Irish Grover"/>
                <a:sym typeface="Irish Grover"/>
              </a:rPr>
              <a:t> </a:t>
            </a:r>
            <a:endParaRPr b="1">
              <a:solidFill>
                <a:schemeClr val="lt1"/>
              </a:solidFill>
              <a:latin typeface="Irish Grover"/>
              <a:ea typeface="Irish Grover"/>
              <a:cs typeface="Irish Grover"/>
              <a:sym typeface="Irish Grover"/>
            </a:endParaRPr>
          </a:p>
          <a:p>
            <a:pPr indent="0" lvl="0" marL="0" rtl="0" algn="l">
              <a:spcBef>
                <a:spcPts val="0"/>
              </a:spcBef>
              <a:spcAft>
                <a:spcPts val="0"/>
              </a:spcAft>
              <a:buNone/>
            </a:pPr>
            <a:r>
              <a:t/>
            </a:r>
            <a:endParaRPr b="1">
              <a:solidFill>
                <a:schemeClr val="lt1"/>
              </a:solidFill>
              <a:latin typeface="Irish Grover"/>
              <a:ea typeface="Irish Grover"/>
              <a:cs typeface="Irish Grover"/>
              <a:sym typeface="Irish Grover"/>
            </a:endParaRPr>
          </a:p>
          <a:p>
            <a:pPr indent="-317500" lvl="0" marL="457200" rtl="0" algn="l">
              <a:spcBef>
                <a:spcPts val="0"/>
              </a:spcBef>
              <a:spcAft>
                <a:spcPts val="0"/>
              </a:spcAft>
              <a:buClr>
                <a:schemeClr val="lt1"/>
              </a:buClr>
              <a:buSzPts val="1400"/>
              <a:buFont typeface="Irish Grover"/>
              <a:buAutoNum type="arabicPeriod"/>
            </a:pPr>
            <a:r>
              <a:rPr b="1" lang="en">
                <a:solidFill>
                  <a:schemeClr val="lt1"/>
                </a:solidFill>
                <a:latin typeface="Irish Grover"/>
                <a:ea typeface="Irish Grover"/>
                <a:cs typeface="Irish Grover"/>
                <a:sym typeface="Irish Grover"/>
              </a:rPr>
              <a:t>Have little food bags with snacks to help students who are hungry in school so that they can learn and not worry about being hungry.</a:t>
            </a:r>
            <a:endParaRPr b="1">
              <a:solidFill>
                <a:schemeClr val="lt1"/>
              </a:solidFill>
              <a:latin typeface="Irish Grover"/>
              <a:ea typeface="Irish Grover"/>
              <a:cs typeface="Irish Grover"/>
              <a:sym typeface="Irish Grover"/>
            </a:endParaRPr>
          </a:p>
        </p:txBody>
      </p:sp>
      <p:sp>
        <p:nvSpPr>
          <p:cNvPr id="84" name="Google Shape;84;p16"/>
          <p:cNvSpPr txBox="1"/>
          <p:nvPr/>
        </p:nvSpPr>
        <p:spPr>
          <a:xfrm>
            <a:off x="2144250" y="0"/>
            <a:ext cx="48555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600">
                <a:solidFill>
                  <a:schemeClr val="lt1"/>
                </a:solidFill>
                <a:latin typeface="Kablammo"/>
                <a:ea typeface="Kablammo"/>
                <a:cs typeface="Kablammo"/>
                <a:sym typeface="Kablammo"/>
              </a:rPr>
              <a:t>Food Insecurity</a:t>
            </a:r>
            <a:endParaRPr b="1" sz="2600">
              <a:solidFill>
                <a:schemeClr val="lt1"/>
              </a:solidFill>
              <a:latin typeface="Kablammo"/>
              <a:ea typeface="Kablammo"/>
              <a:cs typeface="Kablammo"/>
              <a:sym typeface="Kablammo"/>
            </a:endParaRPr>
          </a:p>
          <a:p>
            <a:pPr indent="0" lvl="0" marL="0" rtl="0" algn="ctr">
              <a:spcBef>
                <a:spcPts val="0"/>
              </a:spcBef>
              <a:spcAft>
                <a:spcPts val="0"/>
              </a:spcAft>
              <a:buNone/>
            </a:pPr>
            <a:r>
              <a:rPr b="1" lang="en" sz="2600">
                <a:solidFill>
                  <a:schemeClr val="lt1"/>
                </a:solidFill>
                <a:latin typeface="Kablammo"/>
                <a:ea typeface="Kablammo"/>
                <a:cs typeface="Kablammo"/>
                <a:sym typeface="Kablammo"/>
              </a:rPr>
              <a:t>Presented by Sneha</a:t>
            </a:r>
            <a:endParaRPr b="1" sz="2600">
              <a:solidFill>
                <a:schemeClr val="lt1"/>
              </a:solidFill>
              <a:latin typeface="Kablammo"/>
              <a:ea typeface="Kablammo"/>
              <a:cs typeface="Kablammo"/>
              <a:sym typeface="Kablammo"/>
            </a:endParaRPr>
          </a:p>
        </p:txBody>
      </p:sp>
      <p:sp>
        <p:nvSpPr>
          <p:cNvPr id="85" name="Google Shape;85;p16"/>
          <p:cNvSpPr txBox="1"/>
          <p:nvPr/>
        </p:nvSpPr>
        <p:spPr>
          <a:xfrm>
            <a:off x="98850" y="4035300"/>
            <a:ext cx="7117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lt1"/>
                </a:solidFill>
                <a:latin typeface="Irish Grover"/>
                <a:ea typeface="Irish Grover"/>
                <a:cs typeface="Irish Grover"/>
                <a:sym typeface="Irish Grover"/>
              </a:rPr>
              <a:t>As a result of participating in the Kid Governor Program I learned </a:t>
            </a:r>
            <a:r>
              <a:rPr b="1" lang="en" sz="2000">
                <a:solidFill>
                  <a:schemeClr val="lt1"/>
                </a:solidFill>
                <a:latin typeface="Irish Grover"/>
                <a:ea typeface="Irish Grover"/>
                <a:cs typeface="Irish Grover"/>
                <a:sym typeface="Irish Grover"/>
              </a:rPr>
              <a:t>that I have voice and I don’t have to wait to be an adult to change the world.</a:t>
            </a:r>
            <a:endParaRPr sz="2000">
              <a:solidFill>
                <a:schemeClr val="lt1"/>
              </a:solidFill>
              <a:latin typeface="Irish Grover"/>
              <a:ea typeface="Irish Grover"/>
              <a:cs typeface="Irish Grover"/>
              <a:sym typeface="Irish Grov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89" name="Shape 89"/>
        <p:cNvGrpSpPr/>
        <p:nvPr/>
      </p:nvGrpSpPr>
      <p:grpSpPr>
        <a:xfrm>
          <a:off x="0" y="0"/>
          <a:ext cx="0" cy="0"/>
          <a:chOff x="0" y="0"/>
          <a:chExt cx="0" cy="0"/>
        </a:xfrm>
      </p:grpSpPr>
      <p:sp>
        <p:nvSpPr>
          <p:cNvPr id="90" name="Google Shape;90;p17"/>
          <p:cNvSpPr txBox="1"/>
          <p:nvPr/>
        </p:nvSpPr>
        <p:spPr>
          <a:xfrm>
            <a:off x="191700" y="758800"/>
            <a:ext cx="8884200" cy="68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Architects Daughter"/>
                <a:ea typeface="Architects Daughter"/>
                <a:cs typeface="Architects Daughter"/>
                <a:sym typeface="Architects Daughter"/>
              </a:rPr>
              <a:t>I chose Celebrating Diversity as my platform because I believe that kids should not be left out because of their race, religion, culture or beliefs. </a:t>
            </a:r>
            <a:endParaRPr sz="1600">
              <a:solidFill>
                <a:schemeClr val="dk2"/>
              </a:solidFill>
              <a:latin typeface="Architects Daughter"/>
              <a:ea typeface="Architects Daughter"/>
              <a:cs typeface="Architects Daughter"/>
              <a:sym typeface="Architects Daughter"/>
            </a:endParaRPr>
          </a:p>
        </p:txBody>
      </p:sp>
      <p:sp>
        <p:nvSpPr>
          <p:cNvPr id="91" name="Google Shape;91;p17"/>
          <p:cNvSpPr txBox="1"/>
          <p:nvPr/>
        </p:nvSpPr>
        <p:spPr>
          <a:xfrm>
            <a:off x="994625" y="1394425"/>
            <a:ext cx="6756600" cy="29064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1500">
                <a:solidFill>
                  <a:schemeClr val="dk2"/>
                </a:solidFill>
                <a:latin typeface="Architects Daughter"/>
                <a:ea typeface="Architects Daughter"/>
                <a:cs typeface="Architects Daughter"/>
                <a:sym typeface="Architects Daughter"/>
              </a:rPr>
              <a:t>Th</a:t>
            </a:r>
            <a:r>
              <a:rPr lang="en">
                <a:solidFill>
                  <a:schemeClr val="dk2"/>
                </a:solidFill>
                <a:latin typeface="Architects Daughter"/>
                <a:ea typeface="Architects Daughter"/>
                <a:cs typeface="Architects Daughter"/>
                <a:sym typeface="Architects Daughter"/>
              </a:rPr>
              <a:t>e first part of my platform is, doing a video every month with a new culture. I will either be reading books about that culture or, interviewing kids that have the culture of the month! It can be any culture in this world.</a:t>
            </a:r>
            <a:endParaRPr>
              <a:solidFill>
                <a:schemeClr val="dk2"/>
              </a:solidFill>
              <a:latin typeface="Architects Daughter"/>
              <a:ea typeface="Architects Daughter"/>
              <a:cs typeface="Architects Daughter"/>
              <a:sym typeface="Architects Daughter"/>
            </a:endParaRPr>
          </a:p>
          <a:p>
            <a:pPr indent="0" lvl="0" marL="457200" rtl="0" algn="l">
              <a:spcBef>
                <a:spcPts val="0"/>
              </a:spcBef>
              <a:spcAft>
                <a:spcPts val="0"/>
              </a:spcAft>
              <a:buNone/>
            </a:pPr>
            <a:r>
              <a:t/>
            </a:r>
            <a:endParaRPr>
              <a:solidFill>
                <a:schemeClr val="dk2"/>
              </a:solidFill>
              <a:latin typeface="Architects Daughter"/>
              <a:ea typeface="Architects Daughter"/>
              <a:cs typeface="Architects Daughter"/>
              <a:sym typeface="Architects Daughter"/>
            </a:endParaRPr>
          </a:p>
          <a:p>
            <a:pPr indent="0" lvl="0" marL="457200" rtl="0" algn="l">
              <a:spcBef>
                <a:spcPts val="0"/>
              </a:spcBef>
              <a:spcAft>
                <a:spcPts val="0"/>
              </a:spcAft>
              <a:buNone/>
            </a:pPr>
            <a:r>
              <a:rPr lang="en">
                <a:solidFill>
                  <a:schemeClr val="dk2"/>
                </a:solidFill>
                <a:latin typeface="Architects Daughter"/>
                <a:ea typeface="Architects Daughter"/>
                <a:cs typeface="Architects Daughter"/>
                <a:sym typeface="Architects Daughter"/>
              </a:rPr>
              <a:t>The second part of my platform I will be doing a cultural dress up day to represent the culture the kids have. Kids will have a choice to dress up as any culture you’d like! You will also have the option to write about your culture.</a:t>
            </a:r>
            <a:endParaRPr>
              <a:solidFill>
                <a:schemeClr val="dk2"/>
              </a:solidFill>
              <a:latin typeface="Architects Daughter"/>
              <a:ea typeface="Architects Daughter"/>
              <a:cs typeface="Architects Daughter"/>
              <a:sym typeface="Architects Daughter"/>
            </a:endParaRPr>
          </a:p>
          <a:p>
            <a:pPr indent="0" lvl="0" marL="457200" rtl="0" algn="l">
              <a:spcBef>
                <a:spcPts val="0"/>
              </a:spcBef>
              <a:spcAft>
                <a:spcPts val="0"/>
              </a:spcAft>
              <a:buNone/>
            </a:pPr>
            <a:r>
              <a:t/>
            </a:r>
            <a:endParaRPr>
              <a:solidFill>
                <a:schemeClr val="dk2"/>
              </a:solidFill>
              <a:latin typeface="Architects Daughter"/>
              <a:ea typeface="Architects Daughter"/>
              <a:cs typeface="Architects Daughter"/>
              <a:sym typeface="Architects Daughter"/>
            </a:endParaRPr>
          </a:p>
          <a:p>
            <a:pPr indent="0" lvl="0" marL="457200" rtl="0" algn="l">
              <a:spcBef>
                <a:spcPts val="0"/>
              </a:spcBef>
              <a:spcAft>
                <a:spcPts val="0"/>
              </a:spcAft>
              <a:buNone/>
            </a:pPr>
            <a:r>
              <a:rPr lang="en">
                <a:solidFill>
                  <a:schemeClr val="dk2"/>
                </a:solidFill>
                <a:latin typeface="Architects Daughter"/>
                <a:ea typeface="Architects Daughter"/>
                <a:cs typeface="Architects Daughter"/>
                <a:sym typeface="Architects Daughter"/>
              </a:rPr>
              <a:t>The third and final part of my platform will be, a kids poster contest at all schools. Kids will have the opportunity to make posters about their culture. </a:t>
            </a:r>
            <a:endParaRPr>
              <a:solidFill>
                <a:schemeClr val="dk2"/>
              </a:solidFill>
              <a:latin typeface="Architects Daughter"/>
              <a:ea typeface="Architects Daughter"/>
              <a:cs typeface="Architects Daughter"/>
              <a:sym typeface="Architects Daughter"/>
            </a:endParaRPr>
          </a:p>
          <a:p>
            <a:pPr indent="0" lvl="0" marL="457200" rtl="0" algn="l">
              <a:spcBef>
                <a:spcPts val="0"/>
              </a:spcBef>
              <a:spcAft>
                <a:spcPts val="0"/>
              </a:spcAft>
              <a:buNone/>
            </a:pPr>
            <a:r>
              <a:t/>
            </a:r>
            <a:endParaRPr sz="1300">
              <a:solidFill>
                <a:schemeClr val="dk2"/>
              </a:solidFill>
            </a:endParaRPr>
          </a:p>
        </p:txBody>
      </p:sp>
      <p:sp>
        <p:nvSpPr>
          <p:cNvPr id="92" name="Google Shape;92;p17"/>
          <p:cNvSpPr txBox="1"/>
          <p:nvPr/>
        </p:nvSpPr>
        <p:spPr>
          <a:xfrm>
            <a:off x="619550" y="4300825"/>
            <a:ext cx="7855500" cy="9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Architects Daughter"/>
                <a:ea typeface="Architects Daughter"/>
                <a:cs typeface="Architects Daughter"/>
                <a:sym typeface="Architects Daughter"/>
              </a:rPr>
              <a:t>I learned through participating in the Kid Governor program that kids can inspire other kids and also inspire adults. We have a voice and we can use our voice to make change happen!</a:t>
            </a:r>
            <a:endParaRPr sz="1600">
              <a:solidFill>
                <a:schemeClr val="dk2"/>
              </a:solidFill>
              <a:latin typeface="Architects Daughter"/>
              <a:ea typeface="Architects Daughter"/>
              <a:cs typeface="Architects Daughter"/>
              <a:sym typeface="Architects Daughter"/>
            </a:endParaRPr>
          </a:p>
        </p:txBody>
      </p:sp>
      <p:sp>
        <p:nvSpPr>
          <p:cNvPr id="93" name="Google Shape;93;p17"/>
          <p:cNvSpPr txBox="1"/>
          <p:nvPr/>
        </p:nvSpPr>
        <p:spPr>
          <a:xfrm>
            <a:off x="1157575" y="1394425"/>
            <a:ext cx="350100" cy="3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Architects Daughter"/>
                <a:ea typeface="Architects Daughter"/>
                <a:cs typeface="Architects Daughter"/>
                <a:sym typeface="Architects Daughter"/>
              </a:rPr>
              <a:t>1.</a:t>
            </a:r>
            <a:endParaRPr sz="1800">
              <a:solidFill>
                <a:schemeClr val="dk2"/>
              </a:solidFill>
              <a:latin typeface="Architects Daughter"/>
              <a:ea typeface="Architects Daughter"/>
              <a:cs typeface="Architects Daughter"/>
              <a:sym typeface="Architects Daughter"/>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latin typeface="Architects Daughter"/>
              <a:ea typeface="Architects Daughter"/>
              <a:cs typeface="Architects Daughter"/>
              <a:sym typeface="Architects Daughter"/>
            </a:endParaRPr>
          </a:p>
          <a:p>
            <a:pPr indent="0" lvl="0" marL="0" rtl="0" algn="l">
              <a:spcBef>
                <a:spcPts val="0"/>
              </a:spcBef>
              <a:spcAft>
                <a:spcPts val="0"/>
              </a:spcAft>
              <a:buNone/>
            </a:pPr>
            <a:r>
              <a:rPr lang="en" sz="1800">
                <a:solidFill>
                  <a:schemeClr val="dk2"/>
                </a:solidFill>
                <a:latin typeface="Architects Daughter"/>
                <a:ea typeface="Architects Daughter"/>
                <a:cs typeface="Architects Daughter"/>
                <a:sym typeface="Architects Daughter"/>
              </a:rPr>
              <a:t>2.</a:t>
            </a:r>
            <a:endParaRPr sz="1800">
              <a:solidFill>
                <a:schemeClr val="dk2"/>
              </a:solidFill>
              <a:latin typeface="Architects Daughter"/>
              <a:ea typeface="Architects Daughter"/>
              <a:cs typeface="Architects Daughter"/>
              <a:sym typeface="Architects Daughter"/>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latin typeface="Architects Daughter"/>
                <a:ea typeface="Architects Daughter"/>
                <a:cs typeface="Architects Daughter"/>
                <a:sym typeface="Architects Daughter"/>
              </a:rPr>
              <a:t>3.</a:t>
            </a:r>
            <a:endParaRPr sz="1800">
              <a:solidFill>
                <a:schemeClr val="dk2"/>
              </a:solidFill>
              <a:latin typeface="Architects Daughter"/>
              <a:ea typeface="Architects Daughter"/>
              <a:cs typeface="Architects Daughter"/>
              <a:sym typeface="Architects Daughter"/>
            </a:endParaRPr>
          </a:p>
        </p:txBody>
      </p:sp>
      <p:sp>
        <p:nvSpPr>
          <p:cNvPr id="94" name="Google Shape;94;p17"/>
          <p:cNvSpPr txBox="1"/>
          <p:nvPr/>
        </p:nvSpPr>
        <p:spPr>
          <a:xfrm>
            <a:off x="1777925" y="19900"/>
            <a:ext cx="5190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2"/>
                </a:solidFill>
              </a:rPr>
              <a:t>Celebrating Diversity Platform</a:t>
            </a:r>
            <a:endParaRPr b="1" sz="1800">
              <a:solidFill>
                <a:schemeClr val="dk2"/>
              </a:solidFill>
            </a:endParaRPr>
          </a:p>
          <a:p>
            <a:pPr indent="0" lvl="0" marL="0" rtl="0" algn="ctr">
              <a:spcBef>
                <a:spcPts val="0"/>
              </a:spcBef>
              <a:spcAft>
                <a:spcPts val="0"/>
              </a:spcAft>
              <a:buNone/>
            </a:pPr>
            <a:r>
              <a:rPr b="1" lang="en" sz="1800">
                <a:solidFill>
                  <a:schemeClr val="dk2"/>
                </a:solidFill>
              </a:rPr>
              <a:t>Presented by Eliannys</a:t>
            </a:r>
            <a:endParaRPr b="1"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98" name="Shape 98"/>
        <p:cNvGrpSpPr/>
        <p:nvPr/>
      </p:nvGrpSpPr>
      <p:grpSpPr>
        <a:xfrm>
          <a:off x="0" y="0"/>
          <a:ext cx="0" cy="0"/>
          <a:chOff x="0" y="0"/>
          <a:chExt cx="0" cy="0"/>
        </a:xfrm>
      </p:grpSpPr>
      <p:sp>
        <p:nvSpPr>
          <p:cNvPr id="99" name="Google Shape;99;p18"/>
          <p:cNvSpPr txBox="1"/>
          <p:nvPr/>
        </p:nvSpPr>
        <p:spPr>
          <a:xfrm>
            <a:off x="2227325" y="74675"/>
            <a:ext cx="4898100" cy="93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u="sng">
                <a:solidFill>
                  <a:schemeClr val="dk2"/>
                </a:solidFill>
              </a:rPr>
              <a:t>Food Insecurity Platform</a:t>
            </a:r>
            <a:endParaRPr b="1" sz="2500" u="sng">
              <a:solidFill>
                <a:schemeClr val="dk2"/>
              </a:solidFill>
            </a:endParaRPr>
          </a:p>
          <a:p>
            <a:pPr indent="0" lvl="0" marL="0" rtl="0" algn="ctr">
              <a:spcBef>
                <a:spcPts val="0"/>
              </a:spcBef>
              <a:spcAft>
                <a:spcPts val="0"/>
              </a:spcAft>
              <a:buNone/>
            </a:pPr>
            <a:r>
              <a:rPr b="1" lang="en" sz="2500" u="sng">
                <a:solidFill>
                  <a:schemeClr val="dk2"/>
                </a:solidFill>
              </a:rPr>
              <a:t>Presented by Tori</a:t>
            </a:r>
            <a:endParaRPr b="1" sz="2300" u="sng">
              <a:solidFill>
                <a:schemeClr val="dk2"/>
              </a:solidFill>
            </a:endParaRPr>
          </a:p>
        </p:txBody>
      </p:sp>
      <p:sp>
        <p:nvSpPr>
          <p:cNvPr id="100" name="Google Shape;100;p18"/>
          <p:cNvSpPr txBox="1"/>
          <p:nvPr/>
        </p:nvSpPr>
        <p:spPr>
          <a:xfrm>
            <a:off x="117275" y="911950"/>
            <a:ext cx="8970900" cy="9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rPr>
              <a:t>I choose Food Insecurity because as I researched to find a community issue for my platform, I was saddened to find out how many kids go to bed hungry because they do not have enough food.</a:t>
            </a:r>
            <a:endParaRPr sz="1700">
              <a:solidFill>
                <a:schemeClr val="dk2"/>
              </a:solidFill>
            </a:endParaRPr>
          </a:p>
        </p:txBody>
      </p:sp>
      <p:sp>
        <p:nvSpPr>
          <p:cNvPr id="101" name="Google Shape;101;p18"/>
          <p:cNvSpPr txBox="1"/>
          <p:nvPr/>
        </p:nvSpPr>
        <p:spPr>
          <a:xfrm>
            <a:off x="125" y="1900500"/>
            <a:ext cx="9144000" cy="250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My three point platform is:</a:t>
            </a:r>
            <a:r>
              <a:rPr lang="en" sz="1600">
                <a:solidFill>
                  <a:schemeClr val="dk2"/>
                </a:solidFill>
              </a:rPr>
              <a:t> </a:t>
            </a:r>
            <a:endParaRPr sz="1600">
              <a:solidFill>
                <a:schemeClr val="dk2"/>
              </a:solidFill>
            </a:endParaRPr>
          </a:p>
          <a:p>
            <a:pPr indent="0" lvl="0" marL="0" rtl="0" algn="ctr">
              <a:spcBef>
                <a:spcPts val="0"/>
              </a:spcBef>
              <a:spcAft>
                <a:spcPts val="0"/>
              </a:spcAft>
              <a:buNone/>
            </a:pPr>
            <a:r>
              <a:t/>
            </a:r>
            <a:endParaRPr sz="1600">
              <a:solidFill>
                <a:schemeClr val="dk2"/>
              </a:solidFill>
            </a:endParaRPr>
          </a:p>
          <a:p>
            <a:pPr indent="-330200" lvl="0" marL="457200" rtl="0" algn="l">
              <a:spcBef>
                <a:spcPts val="0"/>
              </a:spcBef>
              <a:spcAft>
                <a:spcPts val="0"/>
              </a:spcAft>
              <a:buClr>
                <a:schemeClr val="dk2"/>
              </a:buClr>
              <a:buSzPts val="1600"/>
              <a:buAutoNum type="arabicPeriod"/>
            </a:pPr>
            <a:r>
              <a:rPr lang="en" sz="1600">
                <a:solidFill>
                  <a:schemeClr val="dk2"/>
                </a:solidFill>
              </a:rPr>
              <a:t>I want to make sure there is a food pantry in every school.</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330200" lvl="0" marL="457200" rtl="0" algn="l">
              <a:spcBef>
                <a:spcPts val="0"/>
              </a:spcBef>
              <a:spcAft>
                <a:spcPts val="0"/>
              </a:spcAft>
              <a:buClr>
                <a:schemeClr val="dk2"/>
              </a:buClr>
              <a:buSzPts val="1600"/>
              <a:buAutoNum type="arabicPeriod"/>
            </a:pPr>
            <a:r>
              <a:rPr lang="en" sz="1600">
                <a:solidFill>
                  <a:schemeClr val="dk2"/>
                </a:solidFill>
              </a:rPr>
              <a:t>I will create a food drive in every school for non-perishable food. I will challenge the students to build something using all the items donated and to share pictures. This STEM based activity builds community at our schools while also meeting an important </a:t>
            </a:r>
            <a:r>
              <a:rPr lang="en" sz="1600">
                <a:solidFill>
                  <a:schemeClr val="dk2"/>
                </a:solidFill>
              </a:rPr>
              <a:t>community</a:t>
            </a:r>
            <a:r>
              <a:rPr lang="en" sz="1600">
                <a:solidFill>
                  <a:schemeClr val="dk2"/>
                </a:solidFill>
              </a:rPr>
              <a:t> need.</a:t>
            </a:r>
            <a:endParaRPr sz="1600">
              <a:solidFill>
                <a:schemeClr val="dk2"/>
              </a:solidFill>
            </a:endParaRPr>
          </a:p>
          <a:p>
            <a:pPr indent="-330200" lvl="0" marL="457200" rtl="0" algn="l">
              <a:spcBef>
                <a:spcPts val="0"/>
              </a:spcBef>
              <a:spcAft>
                <a:spcPts val="0"/>
              </a:spcAft>
              <a:buClr>
                <a:schemeClr val="dk2"/>
              </a:buClr>
              <a:buSzPts val="1600"/>
              <a:buAutoNum type="arabicPeriod"/>
            </a:pPr>
            <a:r>
              <a:rPr lang="en" sz="1600">
                <a:solidFill>
                  <a:schemeClr val="dk2"/>
                </a:solidFill>
              </a:rPr>
              <a:t>I am passionate about my mission to stand up and fight food insecurity! I will be making videos to share on the Kid Governor Website about how to make healthy meals on a tight budget. </a:t>
            </a:r>
            <a:endParaRPr sz="1600">
              <a:solidFill>
                <a:schemeClr val="dk2"/>
              </a:solidFill>
            </a:endParaRPr>
          </a:p>
        </p:txBody>
      </p:sp>
      <p:sp>
        <p:nvSpPr>
          <p:cNvPr id="102" name="Google Shape;102;p18"/>
          <p:cNvSpPr txBox="1"/>
          <p:nvPr/>
        </p:nvSpPr>
        <p:spPr>
          <a:xfrm>
            <a:off x="30725" y="4291650"/>
            <a:ext cx="9144000" cy="8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The most important </a:t>
            </a:r>
            <a:r>
              <a:rPr lang="en" sz="1600">
                <a:solidFill>
                  <a:schemeClr val="dk2"/>
                </a:solidFill>
              </a:rPr>
              <a:t>thing</a:t>
            </a:r>
            <a:r>
              <a:rPr lang="en" sz="1600">
                <a:solidFill>
                  <a:schemeClr val="dk2"/>
                </a:solidFill>
              </a:rPr>
              <a:t> I learned from the Kid Governor Program is that I have the power to make a difference! I have a strong voice and I can use it to make change happen.</a:t>
            </a:r>
            <a:endParaRPr sz="16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106" name="Shape 106"/>
        <p:cNvGrpSpPr/>
        <p:nvPr/>
      </p:nvGrpSpPr>
      <p:grpSpPr>
        <a:xfrm>
          <a:off x="0" y="0"/>
          <a:ext cx="0" cy="0"/>
          <a:chOff x="0" y="0"/>
          <a:chExt cx="0" cy="0"/>
        </a:xfrm>
      </p:grpSpPr>
      <p:sp>
        <p:nvSpPr>
          <p:cNvPr id="107" name="Google Shape;107;p19"/>
          <p:cNvSpPr txBox="1"/>
          <p:nvPr/>
        </p:nvSpPr>
        <p:spPr>
          <a:xfrm>
            <a:off x="3875" y="1036600"/>
            <a:ext cx="9144000" cy="6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Acme"/>
                <a:ea typeface="Acme"/>
                <a:cs typeface="Acme"/>
                <a:sym typeface="Acme"/>
              </a:rPr>
              <a:t>I choose underage vaping/smoking because I believe that we can make a difference in the health and futures of the  5th  Graders in our state!</a:t>
            </a:r>
            <a:endParaRPr sz="1800">
              <a:solidFill>
                <a:schemeClr val="dk2"/>
              </a:solidFill>
              <a:latin typeface="Acme"/>
              <a:ea typeface="Acme"/>
              <a:cs typeface="Acme"/>
              <a:sym typeface="Acme"/>
            </a:endParaRPr>
          </a:p>
        </p:txBody>
      </p:sp>
      <p:sp>
        <p:nvSpPr>
          <p:cNvPr id="108" name="Google Shape;108;p19"/>
          <p:cNvSpPr txBox="1"/>
          <p:nvPr/>
        </p:nvSpPr>
        <p:spPr>
          <a:xfrm>
            <a:off x="3000175" y="1819150"/>
            <a:ext cx="5674200" cy="21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Cambria"/>
                <a:ea typeface="Cambria"/>
                <a:cs typeface="Cambria"/>
                <a:sym typeface="Cambria"/>
              </a:rPr>
              <a:t>My 3 point platform:</a:t>
            </a:r>
            <a:endParaRPr sz="1800">
              <a:solidFill>
                <a:schemeClr val="dk2"/>
              </a:solidFill>
              <a:latin typeface="Cambria"/>
              <a:ea typeface="Cambria"/>
              <a:cs typeface="Cambria"/>
              <a:sym typeface="Cambria"/>
            </a:endParaRPr>
          </a:p>
          <a:p>
            <a:pPr indent="0" lvl="0" marL="0" rtl="0" algn="l">
              <a:spcBef>
                <a:spcPts val="0"/>
              </a:spcBef>
              <a:spcAft>
                <a:spcPts val="0"/>
              </a:spcAft>
              <a:buNone/>
            </a:pPr>
            <a:r>
              <a:rPr lang="en" sz="1800">
                <a:solidFill>
                  <a:schemeClr val="dk2"/>
                </a:solidFill>
                <a:latin typeface="Cambria"/>
                <a:ea typeface="Cambria"/>
                <a:cs typeface="Cambria"/>
                <a:sym typeface="Cambria"/>
              </a:rPr>
              <a:t>1 - Spread Awareness by putting up Vaping/Smoking Awareness posters</a:t>
            </a:r>
            <a:endParaRPr sz="1800">
              <a:solidFill>
                <a:schemeClr val="dk2"/>
              </a:solidFill>
              <a:latin typeface="Cambria"/>
              <a:ea typeface="Cambria"/>
              <a:cs typeface="Cambria"/>
              <a:sym typeface="Cambria"/>
            </a:endParaRPr>
          </a:p>
          <a:p>
            <a:pPr indent="0" lvl="0" marL="0" rtl="0" algn="l">
              <a:spcBef>
                <a:spcPts val="0"/>
              </a:spcBef>
              <a:spcAft>
                <a:spcPts val="0"/>
              </a:spcAft>
              <a:buNone/>
            </a:pPr>
            <a:r>
              <a:rPr lang="en" sz="1800">
                <a:solidFill>
                  <a:schemeClr val="dk2"/>
                </a:solidFill>
                <a:latin typeface="Cambria"/>
                <a:ea typeface="Cambria"/>
                <a:cs typeface="Cambria"/>
                <a:sym typeface="Cambria"/>
              </a:rPr>
              <a:t>2-Limit the age to purchase smoking and vaping items to 21</a:t>
            </a:r>
            <a:endParaRPr sz="1800">
              <a:solidFill>
                <a:schemeClr val="dk2"/>
              </a:solidFill>
              <a:latin typeface="Cambria"/>
              <a:ea typeface="Cambria"/>
              <a:cs typeface="Cambria"/>
              <a:sym typeface="Cambria"/>
            </a:endParaRPr>
          </a:p>
          <a:p>
            <a:pPr indent="0" lvl="0" marL="0" rtl="0" algn="l">
              <a:spcBef>
                <a:spcPts val="0"/>
              </a:spcBef>
              <a:spcAft>
                <a:spcPts val="0"/>
              </a:spcAft>
              <a:buNone/>
            </a:pPr>
            <a:r>
              <a:rPr lang="en" sz="1800">
                <a:solidFill>
                  <a:schemeClr val="dk2"/>
                </a:solidFill>
                <a:latin typeface="Cambria"/>
                <a:ea typeface="Cambria"/>
                <a:cs typeface="Cambria"/>
                <a:sym typeface="Cambria"/>
              </a:rPr>
              <a:t>3-Share Tobacco/Vaping programs about how this activity is a detriment to the health of our young people. </a:t>
            </a:r>
            <a:endParaRPr sz="1800">
              <a:solidFill>
                <a:schemeClr val="dk2"/>
              </a:solidFill>
              <a:latin typeface="Cambria"/>
              <a:ea typeface="Cambria"/>
              <a:cs typeface="Cambria"/>
              <a:sym typeface="Cambria"/>
            </a:endParaRPr>
          </a:p>
        </p:txBody>
      </p:sp>
      <p:sp>
        <p:nvSpPr>
          <p:cNvPr id="109" name="Google Shape;109;p19"/>
          <p:cNvSpPr txBox="1"/>
          <p:nvPr/>
        </p:nvSpPr>
        <p:spPr>
          <a:xfrm>
            <a:off x="3775" y="3899700"/>
            <a:ext cx="9144000" cy="12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Comfortaa"/>
                <a:ea typeface="Comfortaa"/>
                <a:cs typeface="Comfortaa"/>
                <a:sym typeface="Comfortaa"/>
              </a:rPr>
              <a:t>What I learned through the Kid Governor Program is that we all worked together and helped each other through our ups and downs! I learned the value of supporting my friends in all that they do!</a:t>
            </a:r>
            <a:endParaRPr sz="1800">
              <a:solidFill>
                <a:schemeClr val="dk2"/>
              </a:solidFill>
              <a:latin typeface="Comfortaa"/>
              <a:ea typeface="Comfortaa"/>
              <a:cs typeface="Comfortaa"/>
              <a:sym typeface="Comfortaa"/>
            </a:endParaRPr>
          </a:p>
        </p:txBody>
      </p:sp>
      <p:pic>
        <p:nvPicPr>
          <p:cNvPr descr="Couple with incense stick, focus on incense stick (Provided by Getty Images)" id="110" name="Google Shape;110;p19"/>
          <p:cNvPicPr preferRelativeResize="0"/>
          <p:nvPr/>
        </p:nvPicPr>
        <p:blipFill>
          <a:blip r:embed="rId3">
            <a:alphaModFix/>
          </a:blip>
          <a:stretch>
            <a:fillRect/>
          </a:stretch>
        </p:blipFill>
        <p:spPr>
          <a:xfrm>
            <a:off x="61025" y="1878900"/>
            <a:ext cx="2779448" cy="2020800"/>
          </a:xfrm>
          <a:prstGeom prst="rect">
            <a:avLst/>
          </a:prstGeom>
          <a:noFill/>
          <a:ln>
            <a:noFill/>
          </a:ln>
        </p:spPr>
      </p:pic>
      <p:sp>
        <p:nvSpPr>
          <p:cNvPr id="111" name="Google Shape;111;p19"/>
          <p:cNvSpPr txBox="1"/>
          <p:nvPr/>
        </p:nvSpPr>
        <p:spPr>
          <a:xfrm>
            <a:off x="1594000" y="185350"/>
            <a:ext cx="5535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2"/>
                </a:solidFill>
              </a:rPr>
              <a:t>Underage Smoking and Vaping Platform</a:t>
            </a:r>
            <a:endParaRPr b="1" sz="1800">
              <a:solidFill>
                <a:schemeClr val="dk2"/>
              </a:solidFill>
            </a:endParaRPr>
          </a:p>
          <a:p>
            <a:pPr indent="0" lvl="0" marL="0" rtl="0" algn="ctr">
              <a:spcBef>
                <a:spcPts val="0"/>
              </a:spcBef>
              <a:spcAft>
                <a:spcPts val="0"/>
              </a:spcAft>
              <a:buNone/>
            </a:pPr>
            <a:r>
              <a:rPr b="1" lang="en" sz="1800">
                <a:solidFill>
                  <a:schemeClr val="dk2"/>
                </a:solidFill>
              </a:rPr>
              <a:t>Presented by Noemi</a:t>
            </a:r>
            <a:endParaRPr b="1"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3E9"/>
            </a:gs>
            <a:gs pos="100000">
              <a:srgbClr val="045962"/>
            </a:gs>
          </a:gsLst>
          <a:path path="circle">
            <a:fillToRect b="50%" l="50%" r="50%" t="50%"/>
          </a:path>
          <a:tileRect/>
        </a:gradFill>
      </p:bgPr>
    </p:bg>
    <p:spTree>
      <p:nvGrpSpPr>
        <p:cNvPr id="115" name="Shape 115"/>
        <p:cNvGrpSpPr/>
        <p:nvPr/>
      </p:nvGrpSpPr>
      <p:grpSpPr>
        <a:xfrm>
          <a:off x="0" y="0"/>
          <a:ext cx="0" cy="0"/>
          <a:chOff x="0" y="0"/>
          <a:chExt cx="0" cy="0"/>
        </a:xfrm>
      </p:grpSpPr>
      <p:sp>
        <p:nvSpPr>
          <p:cNvPr id="116" name="Google Shape;116;p20"/>
          <p:cNvSpPr txBox="1"/>
          <p:nvPr/>
        </p:nvSpPr>
        <p:spPr>
          <a:xfrm>
            <a:off x="0" y="0"/>
            <a:ext cx="9144000" cy="124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rgbClr val="073763"/>
                </a:solidFill>
                <a:latin typeface="Architects Daughter"/>
                <a:ea typeface="Architects Daughter"/>
                <a:cs typeface="Architects Daughter"/>
                <a:sym typeface="Architects Daughter"/>
              </a:rPr>
              <a:t>Anxiety Platform</a:t>
            </a:r>
            <a:endParaRPr b="1" sz="2300">
              <a:solidFill>
                <a:srgbClr val="073763"/>
              </a:solidFill>
              <a:latin typeface="Architects Daughter"/>
              <a:ea typeface="Architects Daughter"/>
              <a:cs typeface="Architects Daughter"/>
              <a:sym typeface="Architects Daughter"/>
            </a:endParaRPr>
          </a:p>
          <a:p>
            <a:pPr indent="0" lvl="0" marL="0" rtl="0" algn="ctr">
              <a:spcBef>
                <a:spcPts val="0"/>
              </a:spcBef>
              <a:spcAft>
                <a:spcPts val="0"/>
              </a:spcAft>
              <a:buNone/>
            </a:pPr>
            <a:r>
              <a:rPr b="1" lang="en" sz="2300">
                <a:solidFill>
                  <a:srgbClr val="073763"/>
                </a:solidFill>
                <a:latin typeface="Architects Daughter"/>
                <a:ea typeface="Architects Daughter"/>
                <a:cs typeface="Architects Daughter"/>
                <a:sym typeface="Architects Daughter"/>
              </a:rPr>
              <a:t>Presented by Nana</a:t>
            </a:r>
            <a:endParaRPr b="1" sz="2300">
              <a:solidFill>
                <a:srgbClr val="073763"/>
              </a:solidFill>
              <a:latin typeface="Architects Daughter"/>
              <a:ea typeface="Architects Daughter"/>
              <a:cs typeface="Architects Daughter"/>
              <a:sym typeface="Architects Daughter"/>
            </a:endParaRPr>
          </a:p>
          <a:p>
            <a:pPr indent="0" lvl="0" marL="0" rtl="0" algn="ctr">
              <a:spcBef>
                <a:spcPts val="0"/>
              </a:spcBef>
              <a:spcAft>
                <a:spcPts val="0"/>
              </a:spcAft>
              <a:buNone/>
            </a:pPr>
            <a:r>
              <a:rPr b="1" lang="en" sz="2300">
                <a:solidFill>
                  <a:srgbClr val="073763"/>
                </a:solidFill>
                <a:latin typeface="Architects Daughter"/>
                <a:ea typeface="Architects Daughter"/>
                <a:cs typeface="Architects Daughter"/>
                <a:sym typeface="Architects Daughter"/>
              </a:rPr>
              <a:t>Balance, Believe, Breathe</a:t>
            </a:r>
            <a:endParaRPr b="1" sz="2300">
              <a:solidFill>
                <a:srgbClr val="073763"/>
              </a:solidFill>
              <a:latin typeface="Architects Daughter"/>
              <a:ea typeface="Architects Daughter"/>
              <a:cs typeface="Architects Daughter"/>
              <a:sym typeface="Architects Daughter"/>
            </a:endParaRPr>
          </a:p>
        </p:txBody>
      </p:sp>
      <p:sp>
        <p:nvSpPr>
          <p:cNvPr id="117" name="Google Shape;117;p20"/>
          <p:cNvSpPr txBox="1"/>
          <p:nvPr/>
        </p:nvSpPr>
        <p:spPr>
          <a:xfrm>
            <a:off x="0" y="1196625"/>
            <a:ext cx="9267600" cy="39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73763"/>
                </a:solidFill>
                <a:latin typeface="Architects Daughter"/>
                <a:ea typeface="Architects Daughter"/>
                <a:cs typeface="Architects Daughter"/>
                <a:sym typeface="Architects Daughter"/>
              </a:rPr>
              <a:t>I chose anxiety as my platform because many kids and adults struggle with anxiety and this affects their ability to learn and grow.</a:t>
            </a:r>
            <a:endParaRPr sz="1800">
              <a:solidFill>
                <a:srgbClr val="073763"/>
              </a:solidFill>
              <a:latin typeface="Architects Daughter"/>
              <a:ea typeface="Architects Daughter"/>
              <a:cs typeface="Architects Daughter"/>
              <a:sym typeface="Architects Daughter"/>
            </a:endParaRPr>
          </a:p>
          <a:p>
            <a:pPr indent="0" lvl="0" marL="0" rtl="0" algn="l">
              <a:spcBef>
                <a:spcPts val="0"/>
              </a:spcBef>
              <a:spcAft>
                <a:spcPts val="0"/>
              </a:spcAft>
              <a:buNone/>
            </a:pPr>
            <a:r>
              <a:t/>
            </a:r>
            <a:endParaRPr sz="1800">
              <a:solidFill>
                <a:srgbClr val="073763"/>
              </a:solidFill>
              <a:latin typeface="Architects Daughter"/>
              <a:ea typeface="Architects Daughter"/>
              <a:cs typeface="Architects Daughter"/>
              <a:sym typeface="Architects Daughter"/>
            </a:endParaRPr>
          </a:p>
          <a:p>
            <a:pPr indent="0" lvl="0" marL="0" rtl="0" algn="l">
              <a:spcBef>
                <a:spcPts val="0"/>
              </a:spcBef>
              <a:spcAft>
                <a:spcPts val="0"/>
              </a:spcAft>
              <a:buNone/>
            </a:pPr>
            <a:r>
              <a:rPr lang="en" sz="1800">
                <a:solidFill>
                  <a:srgbClr val="073763"/>
                </a:solidFill>
                <a:latin typeface="Architects Daughter"/>
                <a:ea typeface="Architects Daughter"/>
                <a:cs typeface="Architects Daughter"/>
                <a:sym typeface="Architects Daughter"/>
              </a:rPr>
              <a:t>The three points to my platform are:</a:t>
            </a:r>
            <a:endParaRPr sz="1800">
              <a:solidFill>
                <a:srgbClr val="073763"/>
              </a:solidFill>
              <a:latin typeface="Architects Daughter"/>
              <a:ea typeface="Architects Daughter"/>
              <a:cs typeface="Architects Daughter"/>
              <a:sym typeface="Architects Daughter"/>
            </a:endParaRPr>
          </a:p>
          <a:p>
            <a:pPr indent="-342900" lvl="0" marL="457200" rtl="0" algn="l">
              <a:spcBef>
                <a:spcPts val="0"/>
              </a:spcBef>
              <a:spcAft>
                <a:spcPts val="0"/>
              </a:spcAft>
              <a:buClr>
                <a:srgbClr val="073763"/>
              </a:buClr>
              <a:buSzPts val="1800"/>
              <a:buFont typeface="Architects Daughter"/>
              <a:buAutoNum type="arabicPeriod"/>
            </a:pPr>
            <a:r>
              <a:rPr lang="en" sz="1800">
                <a:solidFill>
                  <a:srgbClr val="073763"/>
                </a:solidFill>
                <a:latin typeface="Architects Daughter"/>
                <a:ea typeface="Architects Daughter"/>
                <a:cs typeface="Architects Daughter"/>
                <a:sym typeface="Architects Daughter"/>
              </a:rPr>
              <a:t>Balance: I will encourage the 5th graders to create videos about how they can balance anxiety through physical activity. </a:t>
            </a:r>
            <a:endParaRPr sz="1800">
              <a:solidFill>
                <a:srgbClr val="073763"/>
              </a:solidFill>
              <a:latin typeface="Architects Daughter"/>
              <a:ea typeface="Architects Daughter"/>
              <a:cs typeface="Architects Daughter"/>
              <a:sym typeface="Architects Daughter"/>
            </a:endParaRPr>
          </a:p>
          <a:p>
            <a:pPr indent="-342900" lvl="0" marL="457200" rtl="0" algn="l">
              <a:spcBef>
                <a:spcPts val="0"/>
              </a:spcBef>
              <a:spcAft>
                <a:spcPts val="0"/>
              </a:spcAft>
              <a:buClr>
                <a:srgbClr val="073763"/>
              </a:buClr>
              <a:buSzPts val="1800"/>
              <a:buFont typeface="Architects Daughter"/>
              <a:buAutoNum type="arabicPeriod"/>
            </a:pPr>
            <a:r>
              <a:rPr lang="en" sz="1800">
                <a:solidFill>
                  <a:srgbClr val="073763"/>
                </a:solidFill>
                <a:latin typeface="Architects Daughter"/>
                <a:ea typeface="Architects Daughter"/>
                <a:cs typeface="Architects Daughter"/>
                <a:sym typeface="Architects Daughter"/>
              </a:rPr>
              <a:t>Believe</a:t>
            </a:r>
            <a:r>
              <a:rPr lang="en" sz="1800">
                <a:solidFill>
                  <a:srgbClr val="073763"/>
                </a:solidFill>
                <a:latin typeface="Architects Daughter"/>
                <a:ea typeface="Architects Daughter"/>
                <a:cs typeface="Architects Daughter"/>
                <a:sym typeface="Architects Daughter"/>
              </a:rPr>
              <a:t>: I want everyone to make a safe calm place somewhere in their school where students are able to regulate and return to class, ready to learn.</a:t>
            </a:r>
            <a:endParaRPr sz="1800">
              <a:solidFill>
                <a:srgbClr val="073763"/>
              </a:solidFill>
              <a:latin typeface="Architects Daughter"/>
              <a:ea typeface="Architects Daughter"/>
              <a:cs typeface="Architects Daughter"/>
              <a:sym typeface="Architects Daughter"/>
            </a:endParaRPr>
          </a:p>
          <a:p>
            <a:pPr indent="-342900" lvl="0" marL="457200" rtl="0" algn="l">
              <a:spcBef>
                <a:spcPts val="0"/>
              </a:spcBef>
              <a:spcAft>
                <a:spcPts val="0"/>
              </a:spcAft>
              <a:buClr>
                <a:srgbClr val="073763"/>
              </a:buClr>
              <a:buSzPts val="1800"/>
              <a:buFont typeface="Architects Daughter"/>
              <a:buAutoNum type="arabicPeriod"/>
            </a:pPr>
            <a:r>
              <a:rPr lang="en" sz="1800">
                <a:solidFill>
                  <a:srgbClr val="073763"/>
                </a:solidFill>
                <a:latin typeface="Architects Daughter"/>
                <a:ea typeface="Architects Daughter"/>
                <a:cs typeface="Architects Daughter"/>
                <a:sym typeface="Architects Daughter"/>
              </a:rPr>
              <a:t>Breathe: I will create videos on the symptoms of anxiety and how students can cope with challenge.</a:t>
            </a:r>
            <a:endParaRPr sz="1800">
              <a:solidFill>
                <a:srgbClr val="073763"/>
              </a:solidFill>
              <a:latin typeface="Architects Daughter"/>
              <a:ea typeface="Architects Daughter"/>
              <a:cs typeface="Architects Daughter"/>
              <a:sym typeface="Architects Daughter"/>
            </a:endParaRPr>
          </a:p>
          <a:p>
            <a:pPr indent="0" lvl="0" marL="0" rtl="0" algn="l">
              <a:spcBef>
                <a:spcPts val="0"/>
              </a:spcBef>
              <a:spcAft>
                <a:spcPts val="0"/>
              </a:spcAft>
              <a:buNone/>
            </a:pPr>
            <a:r>
              <a:t/>
            </a:r>
            <a:endParaRPr sz="1800">
              <a:solidFill>
                <a:srgbClr val="073763"/>
              </a:solidFill>
              <a:latin typeface="Architects Daughter"/>
              <a:ea typeface="Architects Daughter"/>
              <a:cs typeface="Architects Daughter"/>
              <a:sym typeface="Architects Daughter"/>
            </a:endParaRPr>
          </a:p>
          <a:p>
            <a:pPr indent="0" lvl="0" marL="0" rtl="0" algn="l">
              <a:spcBef>
                <a:spcPts val="0"/>
              </a:spcBef>
              <a:spcAft>
                <a:spcPts val="0"/>
              </a:spcAft>
              <a:buNone/>
            </a:pPr>
            <a:r>
              <a:rPr lang="en" sz="1800">
                <a:solidFill>
                  <a:srgbClr val="073763"/>
                </a:solidFill>
                <a:latin typeface="Architects Daughter"/>
                <a:ea typeface="Architects Daughter"/>
                <a:cs typeface="Architects Daughter"/>
                <a:sym typeface="Architects Daughter"/>
              </a:rPr>
              <a:t>What I learned from participating in the Kid Governor Program was how to be a leader and the importance of people working together to create change..</a:t>
            </a:r>
            <a:endParaRPr sz="1800">
              <a:solidFill>
                <a:srgbClr val="073763"/>
              </a:solidFill>
              <a:latin typeface="Architects Daughter"/>
              <a:ea typeface="Architects Daughter"/>
              <a:cs typeface="Architects Daughter"/>
              <a:sym typeface="Architects Daughter"/>
            </a:endParaRPr>
          </a:p>
          <a:p>
            <a:pPr indent="0" lvl="0" marL="0" rtl="0" algn="l">
              <a:spcBef>
                <a:spcPts val="0"/>
              </a:spcBef>
              <a:spcAft>
                <a:spcPts val="0"/>
              </a:spcAft>
              <a:buNone/>
            </a:pPr>
            <a:r>
              <a:t/>
            </a:r>
            <a:endParaRPr sz="1800">
              <a:solidFill>
                <a:srgbClr val="073763"/>
              </a:solidFill>
              <a:latin typeface="Architects Daughter"/>
              <a:ea typeface="Architects Daughter"/>
              <a:cs typeface="Architects Daughter"/>
              <a:sym typeface="Architects Daughter"/>
            </a:endParaRPr>
          </a:p>
          <a:p>
            <a:pPr indent="0" lvl="0" marL="0" rtl="0" algn="l">
              <a:spcBef>
                <a:spcPts val="0"/>
              </a:spcBef>
              <a:spcAft>
                <a:spcPts val="0"/>
              </a:spcAft>
              <a:buNone/>
            </a:pPr>
            <a:r>
              <a:t/>
            </a:r>
            <a:endParaRPr sz="1800">
              <a:solidFill>
                <a:srgbClr val="073763"/>
              </a:solidFill>
              <a:latin typeface="Architects Daughter"/>
              <a:ea typeface="Architects Daughter"/>
              <a:cs typeface="Architects Daughter"/>
              <a:sym typeface="Architects Daughter"/>
            </a:endParaRPr>
          </a:p>
          <a:p>
            <a:pPr indent="0" lvl="0" marL="0" rtl="0" algn="l">
              <a:spcBef>
                <a:spcPts val="0"/>
              </a:spcBef>
              <a:spcAft>
                <a:spcPts val="0"/>
              </a:spcAft>
              <a:buNone/>
            </a:pPr>
            <a:r>
              <a:t/>
            </a:r>
            <a:endParaRPr sz="1800">
              <a:solidFill>
                <a:schemeClr val="dk2"/>
              </a:solidFill>
            </a:endParaRPr>
          </a:p>
        </p:txBody>
      </p:sp>
      <p:pic>
        <p:nvPicPr>
          <p:cNvPr id="118" name="Google Shape;118;p20" title="download-removebg-preview.png"/>
          <p:cNvPicPr preferRelativeResize="0"/>
          <p:nvPr/>
        </p:nvPicPr>
        <p:blipFill>
          <a:blip r:embed="rId3">
            <a:alphaModFix/>
          </a:blip>
          <a:stretch>
            <a:fillRect/>
          </a:stretch>
        </p:blipFill>
        <p:spPr>
          <a:xfrm>
            <a:off x="0" y="55200"/>
            <a:ext cx="1192800" cy="1192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1" title="Kid Governor 2025 - Nana.mp4">
            <a:hlinkClick r:id="rId3"/>
          </p:cNvPr>
          <p:cNvPicPr preferRelativeResize="0"/>
          <p:nvPr/>
        </p:nvPicPr>
        <p:blipFill>
          <a:blip r:embed="rId4">
            <a:alphaModFix/>
          </a:blip>
          <a:stretch>
            <a:fillRect/>
          </a:stretch>
        </p:blipFill>
        <p:spPr>
          <a:xfrm>
            <a:off x="0" y="56525"/>
            <a:ext cx="9144000" cy="50182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