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5" r:id="rId1"/>
    <p:sldMasterId id="2147483857" r:id="rId2"/>
    <p:sldMasterId id="2147483869" r:id="rId3"/>
  </p:sldMasterIdLst>
  <p:notesMasterIdLst>
    <p:notesMasterId r:id="rId17"/>
  </p:notesMasterIdLst>
  <p:sldIdLst>
    <p:sldId id="256" r:id="rId4"/>
    <p:sldId id="285" r:id="rId5"/>
    <p:sldId id="284" r:id="rId6"/>
    <p:sldId id="293" r:id="rId7"/>
    <p:sldId id="275" r:id="rId8"/>
    <p:sldId id="288" r:id="rId9"/>
    <p:sldId id="289" r:id="rId10"/>
    <p:sldId id="299" r:id="rId11"/>
    <p:sldId id="278" r:id="rId12"/>
    <p:sldId id="300" r:id="rId13"/>
    <p:sldId id="301" r:id="rId14"/>
    <p:sldId id="298" r:id="rId15"/>
    <p:sldId id="271" r:id="rId1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D0E0"/>
    <a:srgbClr val="D0E5EB"/>
    <a:srgbClr val="40404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7749" autoAdjust="0"/>
  </p:normalViewPr>
  <p:slideViewPr>
    <p:cSldViewPr snapToGrid="0">
      <p:cViewPr varScale="1">
        <p:scale>
          <a:sx n="52" d="100"/>
          <a:sy n="52" d="100"/>
        </p:scale>
        <p:origin x="432"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14315146447402038"/>
          <c:y val="3.6899606299212601E-2"/>
          <c:w val="0.67096346363784176"/>
          <c:h val="0.87125385981164116"/>
        </c:manualLayout>
      </c:layout>
      <c:lineChart>
        <c:grouping val="standard"/>
        <c:varyColors val="0"/>
        <c:ser>
          <c:idx val="0"/>
          <c:order val="0"/>
          <c:tx>
            <c:strRef>
              <c:f>Sheet1!$B$1</c:f>
              <c:strCache>
                <c:ptCount val="1"/>
                <c:pt idx="0">
                  <c:v>CDBG grant</c:v>
                </c:pt>
              </c:strCache>
            </c:strRef>
          </c:tx>
          <c:spPr>
            <a:ln w="22225" cap="rnd" cmpd="sng" algn="ctr">
              <a:solidFill>
                <a:srgbClr val="0070C0"/>
              </a:solidFill>
              <a:prstDash val="solid"/>
              <a:round/>
            </a:ln>
            <a:effectLst/>
          </c:spPr>
          <c:marker>
            <c:spPr>
              <a:solidFill>
                <a:srgbClr val="002060"/>
              </a:solidFill>
              <a:ln w="6350" cap="flat" cmpd="sng" algn="ctr">
                <a:solidFill>
                  <a:srgbClr val="7030A0"/>
                </a:solidFill>
                <a:prstDash val="solid"/>
                <a:round/>
              </a:ln>
              <a:effectLst/>
            </c:spPr>
          </c:marker>
          <c:dLbls>
            <c:dLbl>
              <c:idx val="0"/>
              <c:layout>
                <c:manualLayout>
                  <c:x val="-4.9311835693329843E-2"/>
                  <c:y val="5.839147735590925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4A7-45A6-B293-89DCC5DBC6B0}"/>
                </c:ext>
              </c:extLst>
            </c:dLbl>
            <c:dLbl>
              <c:idx val="1"/>
              <c:layout>
                <c:manualLayout>
                  <c:x val="-5.5006189904523183E-2"/>
                  <c:y val="-2.81405073363119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8CE-4E73-8FC9-AAD5F46CF2AE}"/>
                </c:ext>
              </c:extLst>
            </c:dLbl>
            <c:dLbl>
              <c:idx val="2"/>
              <c:layout>
                <c:manualLayout>
                  <c:x val="-6.0335224467867765E-2"/>
                  <c:y val="4.135063582375219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355-49E3-9E9B-A47E0BE7965F}"/>
                </c:ext>
              </c:extLst>
            </c:dLbl>
            <c:dLbl>
              <c:idx val="4"/>
              <c:layout>
                <c:manualLayout>
                  <c:x val="-1.1896681707939892E-2"/>
                  <c:y val="-2.272332024523652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355-49E3-9E9B-A47E0BE7965F}"/>
                </c:ext>
              </c:extLst>
            </c:dLbl>
            <c:dLbl>
              <c:idx val="5"/>
              <c:layout>
                <c:manualLayout>
                  <c:x val="-5.774278215223097E-2"/>
                  <c:y val="4.224274355411455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2DC-48F8-A5B3-962F8F303AD9}"/>
                </c:ext>
              </c:extLst>
            </c:dLbl>
            <c:dLbl>
              <c:idx val="6"/>
              <c:layout>
                <c:manualLayout>
                  <c:x val="-1.5301266689489989E-2"/>
                  <c:y val="4.587389106929297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8CE-4E73-8FC9-AAD5F46CF2AE}"/>
                </c:ext>
              </c:extLst>
            </c:dLbl>
            <c:dLbl>
              <c:idx val="7"/>
              <c:layout>
                <c:manualLayout>
                  <c:x val="-6.1691434180717E-2"/>
                  <c:y val="-3.05334076200120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8CE-4E73-8FC9-AAD5F46CF2AE}"/>
                </c:ext>
              </c:extLst>
            </c:dLbl>
            <c:dLbl>
              <c:idx val="8"/>
              <c:layout>
                <c:manualLayout>
                  <c:x val="-3.2243428810529121E-2"/>
                  <c:y val="5.220903358518763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FB8-4039-92DC-23FB9155D265}"/>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Congenial Light" panose="02000503040000020004" pitchFamily="2"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Sheet1!$A$2:$A$10</c:f>
              <c:numCache>
                <c:formatCode>General</c:formatCode>
                <c:ptCount val="9"/>
                <c:pt idx="0">
                  <c:v>2017</c:v>
                </c:pt>
                <c:pt idx="1">
                  <c:v>2018</c:v>
                </c:pt>
                <c:pt idx="2">
                  <c:v>2019</c:v>
                </c:pt>
                <c:pt idx="3">
                  <c:v>2020</c:v>
                </c:pt>
                <c:pt idx="4">
                  <c:v>2021</c:v>
                </c:pt>
                <c:pt idx="5">
                  <c:v>2022</c:v>
                </c:pt>
                <c:pt idx="6">
                  <c:v>2023</c:v>
                </c:pt>
                <c:pt idx="7">
                  <c:v>2024</c:v>
                </c:pt>
                <c:pt idx="8">
                  <c:v>2025</c:v>
                </c:pt>
              </c:numCache>
            </c:numRef>
          </c:cat>
          <c:val>
            <c:numRef>
              <c:f>Sheet1!$B$2:$B$10</c:f>
              <c:numCache>
                <c:formatCode>"$"#,##0</c:formatCode>
                <c:ptCount val="9"/>
                <c:pt idx="0">
                  <c:v>529074</c:v>
                </c:pt>
                <c:pt idx="1">
                  <c:v>565271</c:v>
                </c:pt>
                <c:pt idx="2">
                  <c:v>562699</c:v>
                </c:pt>
                <c:pt idx="3">
                  <c:v>573177</c:v>
                </c:pt>
                <c:pt idx="4">
                  <c:v>565064</c:v>
                </c:pt>
                <c:pt idx="5">
                  <c:v>523502</c:v>
                </c:pt>
                <c:pt idx="6">
                  <c:v>533876</c:v>
                </c:pt>
                <c:pt idx="7">
                  <c:v>565198</c:v>
                </c:pt>
                <c:pt idx="8">
                  <c:v>566960</c:v>
                </c:pt>
              </c:numCache>
            </c:numRef>
          </c:val>
          <c:smooth val="0"/>
          <c:extLst>
            <c:ext xmlns:c16="http://schemas.microsoft.com/office/drawing/2014/chart" uri="{C3380CC4-5D6E-409C-BE32-E72D297353CC}">
              <c16:uniqueId val="{00000004-2355-49E3-9E9B-A47E0BE7965F}"/>
            </c:ext>
          </c:extLst>
        </c:ser>
        <c:dLbls>
          <c:showLegendKey val="0"/>
          <c:showVal val="0"/>
          <c:showCatName val="0"/>
          <c:showSerName val="0"/>
          <c:showPercent val="0"/>
          <c:showBubbleSize val="0"/>
        </c:dLbls>
        <c:marker val="1"/>
        <c:smooth val="0"/>
        <c:axId val="119022336"/>
        <c:axId val="119023872"/>
      </c:lineChart>
      <c:catAx>
        <c:axId val="119022336"/>
        <c:scaling>
          <c:orientation val="minMax"/>
        </c:scaling>
        <c:delete val="0"/>
        <c:axPos val="b"/>
        <c:numFmt formatCode="General"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Congenial Light" panose="02000503040000020004" pitchFamily="2" charset="0"/>
                <a:ea typeface="+mn-ea"/>
                <a:cs typeface="+mn-cs"/>
              </a:defRPr>
            </a:pPr>
            <a:endParaRPr lang="en-US"/>
          </a:p>
        </c:txPr>
        <c:crossAx val="119023872"/>
        <c:crosses val="autoZero"/>
        <c:auto val="1"/>
        <c:lblAlgn val="ctr"/>
        <c:lblOffset val="100"/>
        <c:noMultiLvlLbl val="0"/>
      </c:catAx>
      <c:valAx>
        <c:axId val="119023872"/>
        <c:scaling>
          <c:orientation val="minMax"/>
          <c:max val="600000"/>
          <c:min val="500000"/>
        </c:scaling>
        <c:delete val="0"/>
        <c:axPos val="l"/>
        <c:majorGridlines>
          <c:spPr>
            <a:ln w="6350" cap="flat" cmpd="sng" algn="ctr">
              <a:solidFill>
                <a:schemeClr val="tx1">
                  <a:tint val="75000"/>
                </a:schemeClr>
              </a:solidFill>
              <a:prstDash val="solid"/>
              <a:round/>
            </a:ln>
            <a:effectLst/>
          </c:spPr>
        </c:majorGridlines>
        <c:numFmt formatCode="&quot;$&quot;#,##0"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Congenial Light" panose="02000503040000020004" pitchFamily="2" charset="0"/>
                <a:ea typeface="+mn-ea"/>
                <a:cs typeface="+mn-cs"/>
              </a:defRPr>
            </a:pPr>
            <a:endParaRPr lang="en-US"/>
          </a:p>
        </c:txPr>
        <c:crossAx val="119022336"/>
        <c:crosses val="autoZero"/>
        <c:crossBetween val="between"/>
        <c:majorUnit val="25000"/>
      </c:valAx>
      <c:spPr>
        <a:noFill/>
        <a:ln>
          <a:noFill/>
        </a:ln>
        <a:effectLst/>
      </c:spPr>
    </c:plotArea>
    <c:legend>
      <c:legendPos val="r"/>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Congenial Light" panose="02000503040000020004" pitchFamily="2" charset="0"/>
              <a:ea typeface="+mn-ea"/>
              <a:cs typeface="+mn-cs"/>
            </a:defRPr>
          </a:pPr>
          <a:endParaRPr lang="en-US"/>
        </a:p>
      </c:txPr>
    </c:legend>
    <c:plotVisOnly val="1"/>
    <c:dispBlanksAs val="gap"/>
    <c:showDLblsOverMax val="0"/>
  </c:chart>
  <c:spPr>
    <a:noFill/>
    <a:ln w="6350" cap="flat" cmpd="sng" algn="ctr">
      <a:noFill/>
      <a:prstDash val="solid"/>
      <a:miter lim="800000"/>
    </a:ln>
    <a:effectLst/>
  </c:spPr>
  <c:txPr>
    <a:bodyPr/>
    <a:lstStyle/>
    <a:p>
      <a:pPr>
        <a:defRPr sz="18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acrossLinear" id="1">
  <a:schemeClr val="dk1">
    <a:tint val="88000"/>
  </a:schemeClr>
  <a:schemeClr val="dk1">
    <a:tint val="55000"/>
  </a:schemeClr>
  <a:schemeClr val="dk1">
    <a:tint val="78000"/>
  </a:schemeClr>
  <a:schemeClr val="dk1">
    <a:tint val="92000"/>
  </a:schemeClr>
  <a:schemeClr val="dk1">
    <a:tint val="70000"/>
  </a:schemeClr>
  <a:schemeClr val="dk1">
    <a:tint val="30000"/>
  </a:schemeClr>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BC21AF-7BCA-4078-BE2E-AE971B089FB9}" type="doc">
      <dgm:prSet loTypeId="urn:microsoft.com/office/officeart/2005/8/layout/default" loCatId="list" qsTypeId="urn:microsoft.com/office/officeart/2005/8/quickstyle/simple2" qsCatId="simple" csTypeId="urn:microsoft.com/office/officeart/2005/8/colors/accent0_3" csCatId="mainScheme" phldr="1"/>
      <dgm:spPr/>
      <dgm:t>
        <a:bodyPr/>
        <a:lstStyle/>
        <a:p>
          <a:endParaRPr lang="en-US"/>
        </a:p>
      </dgm:t>
    </dgm:pt>
    <dgm:pt modelId="{6B239B43-8A6B-4234-8A54-66A447563B6B}">
      <dgm:prSet custT="1"/>
      <dgm:spPr/>
      <dgm:t>
        <a:bodyPr/>
        <a:lstStyle/>
        <a:p>
          <a:r>
            <a:rPr lang="en-US" sz="2600" dirty="0"/>
            <a:t>Help develop viable, healthy communities through: </a:t>
          </a:r>
        </a:p>
      </dgm:t>
    </dgm:pt>
    <dgm:pt modelId="{482B6BF2-5545-447E-B513-4510081344E7}" type="parTrans" cxnId="{C716EC32-FDBB-4C1A-9AD2-B41CD34463AF}">
      <dgm:prSet/>
      <dgm:spPr/>
      <dgm:t>
        <a:bodyPr/>
        <a:lstStyle/>
        <a:p>
          <a:endParaRPr lang="en-US"/>
        </a:p>
      </dgm:t>
    </dgm:pt>
    <dgm:pt modelId="{FC2F621E-D0BA-4137-BF44-F5B7D3F546A8}" type="sibTrans" cxnId="{C716EC32-FDBB-4C1A-9AD2-B41CD34463AF}">
      <dgm:prSet/>
      <dgm:spPr/>
      <dgm:t>
        <a:bodyPr/>
        <a:lstStyle/>
        <a:p>
          <a:endParaRPr lang="en-US"/>
        </a:p>
      </dgm:t>
    </dgm:pt>
    <dgm:pt modelId="{17B2ACF1-20DA-45A6-9A2E-AAE15C9DC59F}">
      <dgm:prSet custT="1"/>
      <dgm:spPr/>
      <dgm:t>
        <a:bodyPr/>
        <a:lstStyle/>
        <a:p>
          <a:r>
            <a:rPr lang="en-US" sz="2200" dirty="0"/>
            <a:t>Decent housing </a:t>
          </a:r>
        </a:p>
      </dgm:t>
    </dgm:pt>
    <dgm:pt modelId="{B2B05D84-7F95-4E22-A8A4-8DF8B499538C}" type="parTrans" cxnId="{C875FAFF-85E1-4AC7-916F-16C32F468533}">
      <dgm:prSet/>
      <dgm:spPr/>
      <dgm:t>
        <a:bodyPr/>
        <a:lstStyle/>
        <a:p>
          <a:endParaRPr lang="en-US"/>
        </a:p>
      </dgm:t>
    </dgm:pt>
    <dgm:pt modelId="{413BFA89-0AFD-43CA-8CE4-F06B3344CD54}" type="sibTrans" cxnId="{C875FAFF-85E1-4AC7-916F-16C32F468533}">
      <dgm:prSet/>
      <dgm:spPr/>
      <dgm:t>
        <a:bodyPr/>
        <a:lstStyle/>
        <a:p>
          <a:endParaRPr lang="en-US"/>
        </a:p>
      </dgm:t>
    </dgm:pt>
    <dgm:pt modelId="{642BE336-7AA5-41AD-AB00-F82A17E64669}">
      <dgm:prSet custT="1"/>
      <dgm:spPr/>
      <dgm:t>
        <a:bodyPr/>
        <a:lstStyle/>
        <a:p>
          <a:r>
            <a:rPr lang="en-US" sz="2200" dirty="0"/>
            <a:t>Suitable living environment</a:t>
          </a:r>
        </a:p>
      </dgm:t>
    </dgm:pt>
    <dgm:pt modelId="{97FFA005-C259-4796-95A4-6B1E39BDF92F}" type="parTrans" cxnId="{0F2CAE7A-5C73-4C77-B32F-3D94176075A4}">
      <dgm:prSet/>
      <dgm:spPr/>
      <dgm:t>
        <a:bodyPr/>
        <a:lstStyle/>
        <a:p>
          <a:endParaRPr lang="en-US"/>
        </a:p>
      </dgm:t>
    </dgm:pt>
    <dgm:pt modelId="{8479FCC7-FAAF-4854-8632-3163A1E9C3C3}" type="sibTrans" cxnId="{0F2CAE7A-5C73-4C77-B32F-3D94176075A4}">
      <dgm:prSet/>
      <dgm:spPr/>
      <dgm:t>
        <a:bodyPr/>
        <a:lstStyle/>
        <a:p>
          <a:endParaRPr lang="en-US"/>
        </a:p>
      </dgm:t>
    </dgm:pt>
    <dgm:pt modelId="{A5749EA0-22DE-4673-8C54-DB5335FED125}">
      <dgm:prSet custT="1"/>
      <dgm:spPr/>
      <dgm:t>
        <a:bodyPr/>
        <a:lstStyle/>
        <a:p>
          <a:r>
            <a:rPr lang="en-US" sz="2200" dirty="0"/>
            <a:t>Expanded economic </a:t>
          </a:r>
          <a:r>
            <a:rPr lang="en-US" sz="2400" dirty="0"/>
            <a:t>opportunities</a:t>
          </a:r>
        </a:p>
      </dgm:t>
    </dgm:pt>
    <dgm:pt modelId="{19BD2298-25DF-4FD8-A8CA-2977A7F782E9}" type="parTrans" cxnId="{7F093B3C-7916-40FD-B2B0-360293A459BE}">
      <dgm:prSet/>
      <dgm:spPr/>
      <dgm:t>
        <a:bodyPr/>
        <a:lstStyle/>
        <a:p>
          <a:endParaRPr lang="en-US"/>
        </a:p>
      </dgm:t>
    </dgm:pt>
    <dgm:pt modelId="{81E4D88F-C3A9-43FA-9DD4-6F56D9AED1DC}" type="sibTrans" cxnId="{7F093B3C-7916-40FD-B2B0-360293A459BE}">
      <dgm:prSet/>
      <dgm:spPr/>
      <dgm:t>
        <a:bodyPr/>
        <a:lstStyle/>
        <a:p>
          <a:endParaRPr lang="en-US"/>
        </a:p>
      </dgm:t>
    </dgm:pt>
    <dgm:pt modelId="{7D1D74C5-AB77-4355-8CE2-F38CDDADFDB8}">
      <dgm:prSet custT="1"/>
      <dgm:spPr/>
      <dgm:t>
        <a:bodyPr/>
        <a:lstStyle/>
        <a:p>
          <a:r>
            <a:rPr lang="en-US" sz="2600" dirty="0"/>
            <a:t>Primarily intended to benefit </a:t>
          </a:r>
          <a:br>
            <a:rPr lang="en-US" sz="2600" dirty="0"/>
          </a:br>
          <a:r>
            <a:rPr lang="en-US" sz="2600" dirty="0"/>
            <a:t>low- and moderate-income residents</a:t>
          </a:r>
        </a:p>
      </dgm:t>
    </dgm:pt>
    <dgm:pt modelId="{FB74F249-254D-4E31-AF1E-D10CAC8D714A}" type="parTrans" cxnId="{1E6FE116-A545-4FD0-8CC1-9AA6BE2367EC}">
      <dgm:prSet/>
      <dgm:spPr/>
      <dgm:t>
        <a:bodyPr/>
        <a:lstStyle/>
        <a:p>
          <a:endParaRPr lang="en-US"/>
        </a:p>
      </dgm:t>
    </dgm:pt>
    <dgm:pt modelId="{167092B5-E714-42E1-AF63-8A4B62D3643B}" type="sibTrans" cxnId="{1E6FE116-A545-4FD0-8CC1-9AA6BE2367EC}">
      <dgm:prSet/>
      <dgm:spPr/>
      <dgm:t>
        <a:bodyPr/>
        <a:lstStyle/>
        <a:p>
          <a:endParaRPr lang="en-US"/>
        </a:p>
      </dgm:t>
    </dgm:pt>
    <dgm:pt modelId="{ADDB9D85-C9E4-49C5-81D4-430C7E0DF56A}" type="pres">
      <dgm:prSet presAssocID="{9EBC21AF-7BCA-4078-BE2E-AE971B089FB9}" presName="diagram" presStyleCnt="0">
        <dgm:presLayoutVars>
          <dgm:dir/>
          <dgm:resizeHandles val="exact"/>
        </dgm:presLayoutVars>
      </dgm:prSet>
      <dgm:spPr/>
    </dgm:pt>
    <dgm:pt modelId="{9F4F293B-F4CB-4FBA-9FC5-6754C0B1F91B}" type="pres">
      <dgm:prSet presAssocID="{6B239B43-8A6B-4234-8A54-66A447563B6B}" presName="node" presStyleLbl="node1" presStyleIdx="0" presStyleCnt="2" custScaleX="158660" custScaleY="128261">
        <dgm:presLayoutVars>
          <dgm:bulletEnabled val="1"/>
        </dgm:presLayoutVars>
      </dgm:prSet>
      <dgm:spPr/>
    </dgm:pt>
    <dgm:pt modelId="{8F5A91CA-4FAC-4E55-9778-5A2BEAF4496A}" type="pres">
      <dgm:prSet presAssocID="{FC2F621E-D0BA-4137-BF44-F5B7D3F546A8}" presName="sibTrans" presStyleCnt="0"/>
      <dgm:spPr/>
    </dgm:pt>
    <dgm:pt modelId="{BE6B98D6-4569-4222-80C3-5697B3C3F7D9}" type="pres">
      <dgm:prSet presAssocID="{7D1D74C5-AB77-4355-8CE2-F38CDDADFDB8}" presName="node" presStyleLbl="node1" presStyleIdx="1" presStyleCnt="2" custScaleX="157766">
        <dgm:presLayoutVars>
          <dgm:bulletEnabled val="1"/>
        </dgm:presLayoutVars>
      </dgm:prSet>
      <dgm:spPr/>
    </dgm:pt>
  </dgm:ptLst>
  <dgm:cxnLst>
    <dgm:cxn modelId="{045DEE0B-DF3B-47DB-BCB4-2C7A106EAD20}" type="presOf" srcId="{17B2ACF1-20DA-45A6-9A2E-AAE15C9DC59F}" destId="{9F4F293B-F4CB-4FBA-9FC5-6754C0B1F91B}" srcOrd="0" destOrd="1" presId="urn:microsoft.com/office/officeart/2005/8/layout/default"/>
    <dgm:cxn modelId="{1E6FE116-A545-4FD0-8CC1-9AA6BE2367EC}" srcId="{9EBC21AF-7BCA-4078-BE2E-AE971B089FB9}" destId="{7D1D74C5-AB77-4355-8CE2-F38CDDADFDB8}" srcOrd="1" destOrd="0" parTransId="{FB74F249-254D-4E31-AF1E-D10CAC8D714A}" sibTransId="{167092B5-E714-42E1-AF63-8A4B62D3643B}"/>
    <dgm:cxn modelId="{9594F31E-D306-4FF4-AE6D-78AC655E2350}" type="presOf" srcId="{642BE336-7AA5-41AD-AB00-F82A17E64669}" destId="{9F4F293B-F4CB-4FBA-9FC5-6754C0B1F91B}" srcOrd="0" destOrd="2" presId="urn:microsoft.com/office/officeart/2005/8/layout/default"/>
    <dgm:cxn modelId="{C716EC32-FDBB-4C1A-9AD2-B41CD34463AF}" srcId="{9EBC21AF-7BCA-4078-BE2E-AE971B089FB9}" destId="{6B239B43-8A6B-4234-8A54-66A447563B6B}" srcOrd="0" destOrd="0" parTransId="{482B6BF2-5545-447E-B513-4510081344E7}" sibTransId="{FC2F621E-D0BA-4137-BF44-F5B7D3F546A8}"/>
    <dgm:cxn modelId="{7F093B3C-7916-40FD-B2B0-360293A459BE}" srcId="{6B239B43-8A6B-4234-8A54-66A447563B6B}" destId="{A5749EA0-22DE-4673-8C54-DB5335FED125}" srcOrd="2" destOrd="0" parTransId="{19BD2298-25DF-4FD8-A8CA-2977A7F782E9}" sibTransId="{81E4D88F-C3A9-43FA-9DD4-6F56D9AED1DC}"/>
    <dgm:cxn modelId="{0F2CAE7A-5C73-4C77-B32F-3D94176075A4}" srcId="{6B239B43-8A6B-4234-8A54-66A447563B6B}" destId="{642BE336-7AA5-41AD-AB00-F82A17E64669}" srcOrd="1" destOrd="0" parTransId="{97FFA005-C259-4796-95A4-6B1E39BDF92F}" sibTransId="{8479FCC7-FAAF-4854-8632-3163A1E9C3C3}"/>
    <dgm:cxn modelId="{BD43C688-997D-418B-8E01-60CC81ED92EC}" type="presOf" srcId="{A5749EA0-22DE-4673-8C54-DB5335FED125}" destId="{9F4F293B-F4CB-4FBA-9FC5-6754C0B1F91B}" srcOrd="0" destOrd="3" presId="urn:microsoft.com/office/officeart/2005/8/layout/default"/>
    <dgm:cxn modelId="{1802AD89-3CAB-4E4F-8555-1425D3139F2F}" type="presOf" srcId="{6B239B43-8A6B-4234-8A54-66A447563B6B}" destId="{9F4F293B-F4CB-4FBA-9FC5-6754C0B1F91B}" srcOrd="0" destOrd="0" presId="urn:microsoft.com/office/officeart/2005/8/layout/default"/>
    <dgm:cxn modelId="{26E351AA-4AC0-4801-BFC9-32703294B3AD}" type="presOf" srcId="{9EBC21AF-7BCA-4078-BE2E-AE971B089FB9}" destId="{ADDB9D85-C9E4-49C5-81D4-430C7E0DF56A}" srcOrd="0" destOrd="0" presId="urn:microsoft.com/office/officeart/2005/8/layout/default"/>
    <dgm:cxn modelId="{DE7CB8BD-9B07-4281-8640-56A00233937C}" type="presOf" srcId="{7D1D74C5-AB77-4355-8CE2-F38CDDADFDB8}" destId="{BE6B98D6-4569-4222-80C3-5697B3C3F7D9}" srcOrd="0" destOrd="0" presId="urn:microsoft.com/office/officeart/2005/8/layout/default"/>
    <dgm:cxn modelId="{C875FAFF-85E1-4AC7-916F-16C32F468533}" srcId="{6B239B43-8A6B-4234-8A54-66A447563B6B}" destId="{17B2ACF1-20DA-45A6-9A2E-AAE15C9DC59F}" srcOrd="0" destOrd="0" parTransId="{B2B05D84-7F95-4E22-A8A4-8DF8B499538C}" sibTransId="{413BFA89-0AFD-43CA-8CE4-F06B3344CD54}"/>
    <dgm:cxn modelId="{A78CC04E-3C09-49AF-9CEE-284693A6A4BD}" type="presParOf" srcId="{ADDB9D85-C9E4-49C5-81D4-430C7E0DF56A}" destId="{9F4F293B-F4CB-4FBA-9FC5-6754C0B1F91B}" srcOrd="0" destOrd="0" presId="urn:microsoft.com/office/officeart/2005/8/layout/default"/>
    <dgm:cxn modelId="{68C820EF-56FE-4556-95CA-6B2FD6CFA3A4}" type="presParOf" srcId="{ADDB9D85-C9E4-49C5-81D4-430C7E0DF56A}" destId="{8F5A91CA-4FAC-4E55-9778-5A2BEAF4496A}" srcOrd="1" destOrd="0" presId="urn:microsoft.com/office/officeart/2005/8/layout/default"/>
    <dgm:cxn modelId="{0D814056-E1D5-41BB-B85B-B7AFC167F2BF}" type="presParOf" srcId="{ADDB9D85-C9E4-49C5-81D4-430C7E0DF56A}" destId="{BE6B98D6-4569-4222-80C3-5697B3C3F7D9}"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F738BCA-2437-4B08-9B47-CD408AE0BE63}"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A2B538E2-361F-4934-A071-EDA070397B12}">
      <dgm:prSet phldrT="[Text]" custT="1"/>
      <dgm:spPr/>
      <dgm:t>
        <a:bodyPr/>
        <a:lstStyle/>
        <a:p>
          <a:pPr algn="ctr">
            <a:lnSpc>
              <a:spcPct val="100000"/>
            </a:lnSpc>
            <a:spcBef>
              <a:spcPts val="600"/>
            </a:spcBef>
            <a:spcAft>
              <a:spcPts val="2400"/>
            </a:spcAft>
          </a:pPr>
          <a:r>
            <a:rPr lang="en-US" sz="5000" b="1" dirty="0"/>
            <a:t>Consolidated Plan (Con Plan)</a:t>
          </a:r>
          <a:br>
            <a:rPr lang="en-US" sz="5000" b="1" dirty="0"/>
          </a:br>
          <a:r>
            <a:rPr lang="en-US" sz="5000" b="1" dirty="0"/>
            <a:t>5 years</a:t>
          </a:r>
        </a:p>
        <a:p>
          <a:pPr algn="ctr">
            <a:lnSpc>
              <a:spcPct val="90000"/>
            </a:lnSpc>
            <a:spcBef>
              <a:spcPct val="0"/>
            </a:spcBef>
            <a:spcAft>
              <a:spcPts val="600"/>
            </a:spcAft>
          </a:pPr>
          <a:r>
            <a:rPr lang="en-US" sz="2700" dirty="0"/>
            <a:t>Town Data</a:t>
          </a:r>
        </a:p>
        <a:p>
          <a:pPr algn="ctr">
            <a:lnSpc>
              <a:spcPct val="90000"/>
            </a:lnSpc>
            <a:spcBef>
              <a:spcPct val="0"/>
            </a:spcBef>
            <a:spcAft>
              <a:spcPts val="600"/>
            </a:spcAft>
          </a:pPr>
          <a:r>
            <a:rPr lang="en-US" sz="2700" dirty="0"/>
            <a:t>Housing &amp; Community Development Needs</a:t>
          </a:r>
        </a:p>
        <a:p>
          <a:pPr algn="ctr">
            <a:lnSpc>
              <a:spcPct val="90000"/>
            </a:lnSpc>
            <a:spcBef>
              <a:spcPct val="0"/>
            </a:spcBef>
            <a:spcAft>
              <a:spcPts val="600"/>
            </a:spcAft>
          </a:pPr>
          <a:r>
            <a:rPr lang="en-US" sz="2700" dirty="0"/>
            <a:t>Priority Goals and Objectives</a:t>
          </a:r>
        </a:p>
        <a:p>
          <a:pPr algn="ctr">
            <a:lnSpc>
              <a:spcPct val="90000"/>
            </a:lnSpc>
            <a:spcBef>
              <a:spcPct val="0"/>
            </a:spcBef>
            <a:spcAft>
              <a:spcPts val="600"/>
            </a:spcAft>
          </a:pPr>
          <a:r>
            <a:rPr lang="en-US" sz="2700" dirty="0"/>
            <a:t>How Funds Will Address Needs</a:t>
          </a:r>
        </a:p>
      </dgm:t>
    </dgm:pt>
    <dgm:pt modelId="{D66C69AA-F23B-47E0-81FB-7891D2CCA666}" type="parTrans" cxnId="{18440C0B-A477-49A3-A76F-BB70B230DB95}">
      <dgm:prSet/>
      <dgm:spPr/>
      <dgm:t>
        <a:bodyPr/>
        <a:lstStyle/>
        <a:p>
          <a:endParaRPr lang="en-US"/>
        </a:p>
      </dgm:t>
    </dgm:pt>
    <dgm:pt modelId="{A0DA7829-3D75-4F9C-9E9A-5138D5D29FC5}" type="sibTrans" cxnId="{18440C0B-A477-49A3-A76F-BB70B230DB95}">
      <dgm:prSet/>
      <dgm:spPr/>
      <dgm:t>
        <a:bodyPr/>
        <a:lstStyle/>
        <a:p>
          <a:endParaRPr lang="en-US"/>
        </a:p>
      </dgm:t>
    </dgm:pt>
    <dgm:pt modelId="{EC75FC7F-3312-4F48-8941-9A375BFAA84E}">
      <dgm:prSet phldrT="[Text]"/>
      <dgm:spPr/>
      <dgm:t>
        <a:bodyPr/>
        <a:lstStyle/>
        <a:p>
          <a:r>
            <a:rPr lang="en-US" dirty="0"/>
            <a:t>Action Plan </a:t>
          </a:r>
          <a:br>
            <a:rPr lang="en-US" dirty="0"/>
          </a:br>
          <a:r>
            <a:rPr lang="en-US" dirty="0"/>
            <a:t>Year 1</a:t>
          </a:r>
        </a:p>
      </dgm:t>
    </dgm:pt>
    <dgm:pt modelId="{80E2813A-18C4-40FD-B2A8-F9E2BE025BA3}" type="parTrans" cxnId="{A9BF668A-3D8D-4945-AD30-9E019DDE4C79}">
      <dgm:prSet/>
      <dgm:spPr/>
      <dgm:t>
        <a:bodyPr/>
        <a:lstStyle/>
        <a:p>
          <a:endParaRPr lang="en-US"/>
        </a:p>
      </dgm:t>
    </dgm:pt>
    <dgm:pt modelId="{A59E0A63-CB5B-4E57-B570-332BBADC6369}" type="sibTrans" cxnId="{A9BF668A-3D8D-4945-AD30-9E019DDE4C79}">
      <dgm:prSet/>
      <dgm:spPr/>
      <dgm:t>
        <a:bodyPr/>
        <a:lstStyle/>
        <a:p>
          <a:endParaRPr lang="en-US"/>
        </a:p>
      </dgm:t>
    </dgm:pt>
    <dgm:pt modelId="{F472A430-9353-4B3B-B9C1-63854AC510C1}">
      <dgm:prSet phldrT="[Text]"/>
      <dgm:spPr/>
      <dgm:t>
        <a:bodyPr/>
        <a:lstStyle/>
        <a:p>
          <a:r>
            <a:rPr lang="en-US" dirty="0"/>
            <a:t>Action Plan</a:t>
          </a:r>
          <a:br>
            <a:rPr lang="en-US" dirty="0"/>
          </a:br>
          <a:r>
            <a:rPr lang="en-US" dirty="0"/>
            <a:t>Year 2</a:t>
          </a:r>
        </a:p>
      </dgm:t>
    </dgm:pt>
    <dgm:pt modelId="{4362DD02-1B29-4455-B96C-D0F65127517E}" type="parTrans" cxnId="{7B9160F2-2C58-4169-ADB7-EFDC8F609CB6}">
      <dgm:prSet/>
      <dgm:spPr/>
      <dgm:t>
        <a:bodyPr/>
        <a:lstStyle/>
        <a:p>
          <a:endParaRPr lang="en-US"/>
        </a:p>
      </dgm:t>
    </dgm:pt>
    <dgm:pt modelId="{E43772A1-4060-4AD0-ABA4-B8E08A447DA1}" type="sibTrans" cxnId="{7B9160F2-2C58-4169-ADB7-EFDC8F609CB6}">
      <dgm:prSet/>
      <dgm:spPr/>
      <dgm:t>
        <a:bodyPr/>
        <a:lstStyle/>
        <a:p>
          <a:endParaRPr lang="en-US"/>
        </a:p>
      </dgm:t>
    </dgm:pt>
    <dgm:pt modelId="{4E9D8AB8-10FB-4D85-96ED-94764E45D8A8}">
      <dgm:prSet phldrT="[Text]"/>
      <dgm:spPr/>
      <dgm:t>
        <a:bodyPr/>
        <a:lstStyle/>
        <a:p>
          <a:r>
            <a:rPr lang="en-US" dirty="0"/>
            <a:t>Action Plan</a:t>
          </a:r>
          <a:br>
            <a:rPr lang="en-US" dirty="0"/>
          </a:br>
          <a:r>
            <a:rPr lang="en-US" dirty="0"/>
            <a:t>Year 3</a:t>
          </a:r>
        </a:p>
      </dgm:t>
    </dgm:pt>
    <dgm:pt modelId="{4EE420D7-02F4-4F00-B697-2693C5F0403D}" type="parTrans" cxnId="{0D4F52C9-BE75-4125-A71D-E5F5FCF10441}">
      <dgm:prSet/>
      <dgm:spPr/>
      <dgm:t>
        <a:bodyPr/>
        <a:lstStyle/>
        <a:p>
          <a:endParaRPr lang="en-US"/>
        </a:p>
      </dgm:t>
    </dgm:pt>
    <dgm:pt modelId="{63004671-D229-4A27-8052-F6B16FDB1BE6}" type="sibTrans" cxnId="{0D4F52C9-BE75-4125-A71D-E5F5FCF10441}">
      <dgm:prSet/>
      <dgm:spPr/>
      <dgm:t>
        <a:bodyPr/>
        <a:lstStyle/>
        <a:p>
          <a:endParaRPr lang="en-US"/>
        </a:p>
      </dgm:t>
    </dgm:pt>
    <dgm:pt modelId="{8F6D6F9F-F89D-4305-971C-9641E5490186}">
      <dgm:prSet/>
      <dgm:spPr/>
      <dgm:t>
        <a:bodyPr/>
        <a:lstStyle/>
        <a:p>
          <a:r>
            <a:rPr lang="en-US" dirty="0"/>
            <a:t>Action Plan</a:t>
          </a:r>
          <a:br>
            <a:rPr lang="en-US" dirty="0"/>
          </a:br>
          <a:r>
            <a:rPr lang="en-US" dirty="0"/>
            <a:t>Year 4</a:t>
          </a:r>
        </a:p>
      </dgm:t>
    </dgm:pt>
    <dgm:pt modelId="{3BF1BE8E-ED74-4A0D-8C2F-A7553AEFC9B4}" type="parTrans" cxnId="{20FD5EB2-0CF1-4BA4-A913-BEA5E2F4525A}">
      <dgm:prSet/>
      <dgm:spPr/>
      <dgm:t>
        <a:bodyPr/>
        <a:lstStyle/>
        <a:p>
          <a:endParaRPr lang="en-US"/>
        </a:p>
      </dgm:t>
    </dgm:pt>
    <dgm:pt modelId="{05656D06-CF5C-4BC7-9B0A-474377679072}" type="sibTrans" cxnId="{20FD5EB2-0CF1-4BA4-A913-BEA5E2F4525A}">
      <dgm:prSet/>
      <dgm:spPr/>
      <dgm:t>
        <a:bodyPr/>
        <a:lstStyle/>
        <a:p>
          <a:endParaRPr lang="en-US"/>
        </a:p>
      </dgm:t>
    </dgm:pt>
    <dgm:pt modelId="{D0CDB3F0-D249-43D3-AA6C-2AE83E1C503A}">
      <dgm:prSet/>
      <dgm:spPr/>
      <dgm:t>
        <a:bodyPr/>
        <a:lstStyle/>
        <a:p>
          <a:r>
            <a:rPr lang="en-US" dirty="0"/>
            <a:t>Action Plan</a:t>
          </a:r>
          <a:br>
            <a:rPr lang="en-US" dirty="0"/>
          </a:br>
          <a:r>
            <a:rPr lang="en-US" dirty="0"/>
            <a:t>Year 5</a:t>
          </a:r>
        </a:p>
      </dgm:t>
    </dgm:pt>
    <dgm:pt modelId="{DF95C9B4-03EB-4184-BA5D-03ACAF1ACB83}" type="parTrans" cxnId="{4AF4994B-1471-4D41-8716-604F7AFFBEF1}">
      <dgm:prSet/>
      <dgm:spPr/>
      <dgm:t>
        <a:bodyPr/>
        <a:lstStyle/>
        <a:p>
          <a:endParaRPr lang="en-US"/>
        </a:p>
      </dgm:t>
    </dgm:pt>
    <dgm:pt modelId="{15E93A81-27E2-4DF4-81D9-EB7C13654B6D}" type="sibTrans" cxnId="{4AF4994B-1471-4D41-8716-604F7AFFBEF1}">
      <dgm:prSet/>
      <dgm:spPr/>
      <dgm:t>
        <a:bodyPr/>
        <a:lstStyle/>
        <a:p>
          <a:endParaRPr lang="en-US"/>
        </a:p>
      </dgm:t>
    </dgm:pt>
    <dgm:pt modelId="{8F09A1F1-94ED-43B1-86FE-C66223BF5C61}" type="pres">
      <dgm:prSet presAssocID="{AF738BCA-2437-4B08-9B47-CD408AE0BE63}" presName="hierChild1" presStyleCnt="0">
        <dgm:presLayoutVars>
          <dgm:orgChart val="1"/>
          <dgm:chPref val="1"/>
          <dgm:dir/>
          <dgm:animOne val="branch"/>
          <dgm:animLvl val="lvl"/>
          <dgm:resizeHandles/>
        </dgm:presLayoutVars>
      </dgm:prSet>
      <dgm:spPr/>
    </dgm:pt>
    <dgm:pt modelId="{7B73B342-90E1-486E-8CDD-57CCC8424AE6}" type="pres">
      <dgm:prSet presAssocID="{A2B538E2-361F-4934-A071-EDA070397B12}" presName="hierRoot1" presStyleCnt="0">
        <dgm:presLayoutVars>
          <dgm:hierBranch val="init"/>
        </dgm:presLayoutVars>
      </dgm:prSet>
      <dgm:spPr/>
    </dgm:pt>
    <dgm:pt modelId="{26146A53-41D1-4979-96A8-0309EE34EE9C}" type="pres">
      <dgm:prSet presAssocID="{A2B538E2-361F-4934-A071-EDA070397B12}" presName="rootComposite1" presStyleCnt="0"/>
      <dgm:spPr/>
    </dgm:pt>
    <dgm:pt modelId="{9051473B-4C60-4D6B-B15E-4054E8F21562}" type="pres">
      <dgm:prSet presAssocID="{A2B538E2-361F-4934-A071-EDA070397B12}" presName="rootText1" presStyleLbl="node0" presStyleIdx="0" presStyleCnt="1" custScaleX="529146" custScaleY="443218" custLinFactNeighborX="-1401" custLinFactNeighborY="-27509">
        <dgm:presLayoutVars>
          <dgm:chPref val="3"/>
        </dgm:presLayoutVars>
      </dgm:prSet>
      <dgm:spPr/>
    </dgm:pt>
    <dgm:pt modelId="{DB467FC3-DC1E-48B3-B304-C94B2080CA89}" type="pres">
      <dgm:prSet presAssocID="{A2B538E2-361F-4934-A071-EDA070397B12}" presName="rootConnector1" presStyleLbl="node1" presStyleIdx="0" presStyleCnt="0"/>
      <dgm:spPr/>
    </dgm:pt>
    <dgm:pt modelId="{3386EBD9-501E-4035-A12C-471FD354381F}" type="pres">
      <dgm:prSet presAssocID="{A2B538E2-361F-4934-A071-EDA070397B12}" presName="hierChild2" presStyleCnt="0"/>
      <dgm:spPr/>
    </dgm:pt>
    <dgm:pt modelId="{015A0FDD-BDBC-4390-8844-77CED9614BB2}" type="pres">
      <dgm:prSet presAssocID="{80E2813A-18C4-40FD-B2A8-F9E2BE025BA3}" presName="Name37" presStyleLbl="parChTrans1D2" presStyleIdx="0" presStyleCnt="5"/>
      <dgm:spPr/>
    </dgm:pt>
    <dgm:pt modelId="{C807C4B6-62B7-4AE1-BCF7-19DE310306BB}" type="pres">
      <dgm:prSet presAssocID="{EC75FC7F-3312-4F48-8941-9A375BFAA84E}" presName="hierRoot2" presStyleCnt="0">
        <dgm:presLayoutVars>
          <dgm:hierBranch val="init"/>
        </dgm:presLayoutVars>
      </dgm:prSet>
      <dgm:spPr/>
    </dgm:pt>
    <dgm:pt modelId="{3C5251E4-B709-44FB-9FBE-11F42EF95CE2}" type="pres">
      <dgm:prSet presAssocID="{EC75FC7F-3312-4F48-8941-9A375BFAA84E}" presName="rootComposite" presStyleCnt="0"/>
      <dgm:spPr/>
    </dgm:pt>
    <dgm:pt modelId="{C06A7AFD-64F5-47BA-ACC9-D9F47BE88571}" type="pres">
      <dgm:prSet presAssocID="{EC75FC7F-3312-4F48-8941-9A375BFAA84E}" presName="rootText" presStyleLbl="node2" presStyleIdx="0" presStyleCnt="5" custLinFactNeighborX="-50" custLinFactNeighborY="29507">
        <dgm:presLayoutVars>
          <dgm:chPref val="3"/>
        </dgm:presLayoutVars>
      </dgm:prSet>
      <dgm:spPr/>
    </dgm:pt>
    <dgm:pt modelId="{8A322429-5BA9-494B-BE86-FAA2888AE985}" type="pres">
      <dgm:prSet presAssocID="{EC75FC7F-3312-4F48-8941-9A375BFAA84E}" presName="rootConnector" presStyleLbl="node2" presStyleIdx="0" presStyleCnt="5"/>
      <dgm:spPr/>
    </dgm:pt>
    <dgm:pt modelId="{D5A59290-3DBA-4703-BFB8-EC8B01C48D20}" type="pres">
      <dgm:prSet presAssocID="{EC75FC7F-3312-4F48-8941-9A375BFAA84E}" presName="hierChild4" presStyleCnt="0"/>
      <dgm:spPr/>
    </dgm:pt>
    <dgm:pt modelId="{5989E06D-06DE-43AD-B546-980EA8590FCB}" type="pres">
      <dgm:prSet presAssocID="{EC75FC7F-3312-4F48-8941-9A375BFAA84E}" presName="hierChild5" presStyleCnt="0"/>
      <dgm:spPr/>
    </dgm:pt>
    <dgm:pt modelId="{899491F6-2F8D-40D3-8457-E71361BC861A}" type="pres">
      <dgm:prSet presAssocID="{4362DD02-1B29-4455-B96C-D0F65127517E}" presName="Name37" presStyleLbl="parChTrans1D2" presStyleIdx="1" presStyleCnt="5"/>
      <dgm:spPr/>
    </dgm:pt>
    <dgm:pt modelId="{9F893B31-DD24-4703-8F41-A04F5E3F200D}" type="pres">
      <dgm:prSet presAssocID="{F472A430-9353-4B3B-B9C1-63854AC510C1}" presName="hierRoot2" presStyleCnt="0">
        <dgm:presLayoutVars>
          <dgm:hierBranch val="init"/>
        </dgm:presLayoutVars>
      </dgm:prSet>
      <dgm:spPr/>
    </dgm:pt>
    <dgm:pt modelId="{DED59439-0B01-4F33-AFC1-A5504AA2720B}" type="pres">
      <dgm:prSet presAssocID="{F472A430-9353-4B3B-B9C1-63854AC510C1}" presName="rootComposite" presStyleCnt="0"/>
      <dgm:spPr/>
    </dgm:pt>
    <dgm:pt modelId="{DECA1925-BF92-488B-8E06-A1B0B9DB7AC9}" type="pres">
      <dgm:prSet presAssocID="{F472A430-9353-4B3B-B9C1-63854AC510C1}" presName="rootText" presStyleLbl="node2" presStyleIdx="1" presStyleCnt="5" custLinFactNeighborX="-1101" custLinFactNeighborY="29507">
        <dgm:presLayoutVars>
          <dgm:chPref val="3"/>
        </dgm:presLayoutVars>
      </dgm:prSet>
      <dgm:spPr/>
    </dgm:pt>
    <dgm:pt modelId="{43F02086-53FF-482F-95B0-9C6114B77C52}" type="pres">
      <dgm:prSet presAssocID="{F472A430-9353-4B3B-B9C1-63854AC510C1}" presName="rootConnector" presStyleLbl="node2" presStyleIdx="1" presStyleCnt="5"/>
      <dgm:spPr/>
    </dgm:pt>
    <dgm:pt modelId="{FA0CE35B-6913-4608-84BE-C1D59C7BAF5E}" type="pres">
      <dgm:prSet presAssocID="{F472A430-9353-4B3B-B9C1-63854AC510C1}" presName="hierChild4" presStyleCnt="0"/>
      <dgm:spPr/>
    </dgm:pt>
    <dgm:pt modelId="{77D7CD2D-D508-415C-BA88-DE36B4DD619C}" type="pres">
      <dgm:prSet presAssocID="{F472A430-9353-4B3B-B9C1-63854AC510C1}" presName="hierChild5" presStyleCnt="0"/>
      <dgm:spPr/>
    </dgm:pt>
    <dgm:pt modelId="{BEE8C572-51D2-4C3F-B548-313F69D9BCE8}" type="pres">
      <dgm:prSet presAssocID="{4EE420D7-02F4-4F00-B697-2693C5F0403D}" presName="Name37" presStyleLbl="parChTrans1D2" presStyleIdx="2" presStyleCnt="5"/>
      <dgm:spPr/>
    </dgm:pt>
    <dgm:pt modelId="{9F82EB16-58D3-4D69-9890-27F575DF75E2}" type="pres">
      <dgm:prSet presAssocID="{4E9D8AB8-10FB-4D85-96ED-94764E45D8A8}" presName="hierRoot2" presStyleCnt="0">
        <dgm:presLayoutVars>
          <dgm:hierBranch val="r"/>
        </dgm:presLayoutVars>
      </dgm:prSet>
      <dgm:spPr/>
    </dgm:pt>
    <dgm:pt modelId="{E8A8261D-6963-4778-9A30-1AFB0A453656}" type="pres">
      <dgm:prSet presAssocID="{4E9D8AB8-10FB-4D85-96ED-94764E45D8A8}" presName="rootComposite" presStyleCnt="0"/>
      <dgm:spPr/>
    </dgm:pt>
    <dgm:pt modelId="{44E066BC-6041-481A-85EA-5DC83F7649BD}" type="pres">
      <dgm:prSet presAssocID="{4E9D8AB8-10FB-4D85-96ED-94764E45D8A8}" presName="rootText" presStyleLbl="node2" presStyleIdx="2" presStyleCnt="5" custLinFactNeighborX="-2152" custLinFactNeighborY="29507">
        <dgm:presLayoutVars>
          <dgm:chPref val="3"/>
        </dgm:presLayoutVars>
      </dgm:prSet>
      <dgm:spPr/>
    </dgm:pt>
    <dgm:pt modelId="{22C2D27F-859A-43CE-9331-D1DB1354743E}" type="pres">
      <dgm:prSet presAssocID="{4E9D8AB8-10FB-4D85-96ED-94764E45D8A8}" presName="rootConnector" presStyleLbl="node2" presStyleIdx="2" presStyleCnt="5"/>
      <dgm:spPr/>
    </dgm:pt>
    <dgm:pt modelId="{C14DE922-3EB9-4353-B261-C25B4525A66A}" type="pres">
      <dgm:prSet presAssocID="{4E9D8AB8-10FB-4D85-96ED-94764E45D8A8}" presName="hierChild4" presStyleCnt="0"/>
      <dgm:spPr/>
    </dgm:pt>
    <dgm:pt modelId="{C233FE2D-75F4-4BE2-AA79-D213771C19CF}" type="pres">
      <dgm:prSet presAssocID="{4E9D8AB8-10FB-4D85-96ED-94764E45D8A8}" presName="hierChild5" presStyleCnt="0"/>
      <dgm:spPr/>
    </dgm:pt>
    <dgm:pt modelId="{C5DB7181-F92A-4B5C-BAB6-782E0560F1A3}" type="pres">
      <dgm:prSet presAssocID="{3BF1BE8E-ED74-4A0D-8C2F-A7553AEFC9B4}" presName="Name37" presStyleLbl="parChTrans1D2" presStyleIdx="3" presStyleCnt="5"/>
      <dgm:spPr/>
    </dgm:pt>
    <dgm:pt modelId="{BDB668CE-8828-4CC0-834F-2E12607619F1}" type="pres">
      <dgm:prSet presAssocID="{8F6D6F9F-F89D-4305-971C-9641E5490186}" presName="hierRoot2" presStyleCnt="0">
        <dgm:presLayoutVars>
          <dgm:hierBranch val="init"/>
        </dgm:presLayoutVars>
      </dgm:prSet>
      <dgm:spPr/>
    </dgm:pt>
    <dgm:pt modelId="{9C1D8A48-96B3-4ED3-BF2D-58378F23A2DC}" type="pres">
      <dgm:prSet presAssocID="{8F6D6F9F-F89D-4305-971C-9641E5490186}" presName="rootComposite" presStyleCnt="0"/>
      <dgm:spPr/>
    </dgm:pt>
    <dgm:pt modelId="{83E07551-83C9-448A-8922-768B35C0B3F5}" type="pres">
      <dgm:prSet presAssocID="{8F6D6F9F-F89D-4305-971C-9641E5490186}" presName="rootText" presStyleLbl="node2" presStyleIdx="3" presStyleCnt="5" custLinFactNeighborX="2012" custLinFactNeighborY="29507">
        <dgm:presLayoutVars>
          <dgm:chPref val="3"/>
        </dgm:presLayoutVars>
      </dgm:prSet>
      <dgm:spPr/>
    </dgm:pt>
    <dgm:pt modelId="{56E99D04-C0BC-40FA-B07C-C71C3DDC683D}" type="pres">
      <dgm:prSet presAssocID="{8F6D6F9F-F89D-4305-971C-9641E5490186}" presName="rootConnector" presStyleLbl="node2" presStyleIdx="3" presStyleCnt="5"/>
      <dgm:spPr/>
    </dgm:pt>
    <dgm:pt modelId="{50E463CC-7235-4FDC-BEB9-A4AE3DE1C61F}" type="pres">
      <dgm:prSet presAssocID="{8F6D6F9F-F89D-4305-971C-9641E5490186}" presName="hierChild4" presStyleCnt="0"/>
      <dgm:spPr/>
    </dgm:pt>
    <dgm:pt modelId="{05222DC9-33D8-438A-9BFE-FC8575E75D70}" type="pres">
      <dgm:prSet presAssocID="{8F6D6F9F-F89D-4305-971C-9641E5490186}" presName="hierChild5" presStyleCnt="0"/>
      <dgm:spPr/>
    </dgm:pt>
    <dgm:pt modelId="{1E68C994-50BE-43F3-B008-C7EC7F957150}" type="pres">
      <dgm:prSet presAssocID="{DF95C9B4-03EB-4184-BA5D-03ACAF1ACB83}" presName="Name37" presStyleLbl="parChTrans1D2" presStyleIdx="4" presStyleCnt="5"/>
      <dgm:spPr/>
    </dgm:pt>
    <dgm:pt modelId="{9BE96E12-6F8F-422E-8225-E56B857E24DD}" type="pres">
      <dgm:prSet presAssocID="{D0CDB3F0-D249-43D3-AA6C-2AE83E1C503A}" presName="hierRoot2" presStyleCnt="0">
        <dgm:presLayoutVars>
          <dgm:hierBranch val="init"/>
        </dgm:presLayoutVars>
      </dgm:prSet>
      <dgm:spPr/>
    </dgm:pt>
    <dgm:pt modelId="{E9D9FC05-309C-4FCC-A329-F015BFE6F830}" type="pres">
      <dgm:prSet presAssocID="{D0CDB3F0-D249-43D3-AA6C-2AE83E1C503A}" presName="rootComposite" presStyleCnt="0"/>
      <dgm:spPr/>
    </dgm:pt>
    <dgm:pt modelId="{47009F99-CEE2-48C8-BB7C-4270CDA9F420}" type="pres">
      <dgm:prSet presAssocID="{D0CDB3F0-D249-43D3-AA6C-2AE83E1C503A}" presName="rootText" presStyleLbl="node2" presStyleIdx="4" presStyleCnt="5" custLinFactNeighborX="-4254" custLinFactNeighborY="29507">
        <dgm:presLayoutVars>
          <dgm:chPref val="3"/>
        </dgm:presLayoutVars>
      </dgm:prSet>
      <dgm:spPr/>
    </dgm:pt>
    <dgm:pt modelId="{BFFC868D-14D1-471A-8A3E-DBA41A52A54D}" type="pres">
      <dgm:prSet presAssocID="{D0CDB3F0-D249-43D3-AA6C-2AE83E1C503A}" presName="rootConnector" presStyleLbl="node2" presStyleIdx="4" presStyleCnt="5"/>
      <dgm:spPr/>
    </dgm:pt>
    <dgm:pt modelId="{0D3011BE-E69B-4961-99F2-D4359CFED5D7}" type="pres">
      <dgm:prSet presAssocID="{D0CDB3F0-D249-43D3-AA6C-2AE83E1C503A}" presName="hierChild4" presStyleCnt="0"/>
      <dgm:spPr/>
    </dgm:pt>
    <dgm:pt modelId="{B95E5266-F9DD-4C9D-B087-022C4864F8C8}" type="pres">
      <dgm:prSet presAssocID="{D0CDB3F0-D249-43D3-AA6C-2AE83E1C503A}" presName="hierChild5" presStyleCnt="0"/>
      <dgm:spPr/>
    </dgm:pt>
    <dgm:pt modelId="{3AB30BE9-118B-4463-9806-2671DDA86EDD}" type="pres">
      <dgm:prSet presAssocID="{A2B538E2-361F-4934-A071-EDA070397B12}" presName="hierChild3" presStyleCnt="0"/>
      <dgm:spPr/>
    </dgm:pt>
  </dgm:ptLst>
  <dgm:cxnLst>
    <dgm:cxn modelId="{7C43EE0A-F519-4017-958A-CC3711E4E580}" type="presOf" srcId="{EC75FC7F-3312-4F48-8941-9A375BFAA84E}" destId="{8A322429-5BA9-494B-BE86-FAA2888AE985}" srcOrd="1" destOrd="0" presId="urn:microsoft.com/office/officeart/2005/8/layout/orgChart1"/>
    <dgm:cxn modelId="{18440C0B-A477-49A3-A76F-BB70B230DB95}" srcId="{AF738BCA-2437-4B08-9B47-CD408AE0BE63}" destId="{A2B538E2-361F-4934-A071-EDA070397B12}" srcOrd="0" destOrd="0" parTransId="{D66C69AA-F23B-47E0-81FB-7891D2CCA666}" sibTransId="{A0DA7829-3D75-4F9C-9E9A-5138D5D29FC5}"/>
    <dgm:cxn modelId="{C3278F15-EBA1-4FDD-ACCC-E2568D099BBD}" type="presOf" srcId="{8F6D6F9F-F89D-4305-971C-9641E5490186}" destId="{83E07551-83C9-448A-8922-768B35C0B3F5}" srcOrd="0" destOrd="0" presId="urn:microsoft.com/office/officeart/2005/8/layout/orgChart1"/>
    <dgm:cxn modelId="{B7F2861B-080F-420B-B994-6E456F86CC64}" type="presOf" srcId="{A2B538E2-361F-4934-A071-EDA070397B12}" destId="{DB467FC3-DC1E-48B3-B304-C94B2080CA89}" srcOrd="1" destOrd="0" presId="urn:microsoft.com/office/officeart/2005/8/layout/orgChart1"/>
    <dgm:cxn modelId="{61261020-21C2-4359-BD59-2E7B0A440426}" type="presOf" srcId="{F472A430-9353-4B3B-B9C1-63854AC510C1}" destId="{43F02086-53FF-482F-95B0-9C6114B77C52}" srcOrd="1" destOrd="0" presId="urn:microsoft.com/office/officeart/2005/8/layout/orgChart1"/>
    <dgm:cxn modelId="{C335242F-4ACA-4428-8556-6E6273381753}" type="presOf" srcId="{4E9D8AB8-10FB-4D85-96ED-94764E45D8A8}" destId="{44E066BC-6041-481A-85EA-5DC83F7649BD}" srcOrd="0" destOrd="0" presId="urn:microsoft.com/office/officeart/2005/8/layout/orgChart1"/>
    <dgm:cxn modelId="{4AF4994B-1471-4D41-8716-604F7AFFBEF1}" srcId="{A2B538E2-361F-4934-A071-EDA070397B12}" destId="{D0CDB3F0-D249-43D3-AA6C-2AE83E1C503A}" srcOrd="4" destOrd="0" parTransId="{DF95C9B4-03EB-4184-BA5D-03ACAF1ACB83}" sibTransId="{15E93A81-27E2-4DF4-81D9-EB7C13654B6D}"/>
    <dgm:cxn modelId="{FF0B846D-1AF1-47E3-8F97-6F57A9F551AE}" type="presOf" srcId="{D0CDB3F0-D249-43D3-AA6C-2AE83E1C503A}" destId="{BFFC868D-14D1-471A-8A3E-DBA41A52A54D}" srcOrd="1" destOrd="0" presId="urn:microsoft.com/office/officeart/2005/8/layout/orgChart1"/>
    <dgm:cxn modelId="{F7E3DA6F-8047-4656-8130-071B9CD99DD0}" type="presOf" srcId="{8F6D6F9F-F89D-4305-971C-9641E5490186}" destId="{56E99D04-C0BC-40FA-B07C-C71C3DDC683D}" srcOrd="1" destOrd="0" presId="urn:microsoft.com/office/officeart/2005/8/layout/orgChart1"/>
    <dgm:cxn modelId="{23577872-B9A2-42E8-B556-F909FD52C1A3}" type="presOf" srcId="{DF95C9B4-03EB-4184-BA5D-03ACAF1ACB83}" destId="{1E68C994-50BE-43F3-B008-C7EC7F957150}" srcOrd="0" destOrd="0" presId="urn:microsoft.com/office/officeart/2005/8/layout/orgChart1"/>
    <dgm:cxn modelId="{B554C254-8AD6-4767-8E81-E112509554C1}" type="presOf" srcId="{80E2813A-18C4-40FD-B2A8-F9E2BE025BA3}" destId="{015A0FDD-BDBC-4390-8844-77CED9614BB2}" srcOrd="0" destOrd="0" presId="urn:microsoft.com/office/officeart/2005/8/layout/orgChart1"/>
    <dgm:cxn modelId="{B9F1FB56-9151-4140-A5AF-1B4D17393F01}" type="presOf" srcId="{D0CDB3F0-D249-43D3-AA6C-2AE83E1C503A}" destId="{47009F99-CEE2-48C8-BB7C-4270CDA9F420}" srcOrd="0" destOrd="0" presId="urn:microsoft.com/office/officeart/2005/8/layout/orgChart1"/>
    <dgm:cxn modelId="{32491D57-F4A0-493E-8B02-15CEB978CBAD}" type="presOf" srcId="{4E9D8AB8-10FB-4D85-96ED-94764E45D8A8}" destId="{22C2D27F-859A-43CE-9331-D1DB1354743E}" srcOrd="1" destOrd="0" presId="urn:microsoft.com/office/officeart/2005/8/layout/orgChart1"/>
    <dgm:cxn modelId="{DA236A82-34BC-4396-9FA1-7A53A7810EB1}" type="presOf" srcId="{EC75FC7F-3312-4F48-8941-9A375BFAA84E}" destId="{C06A7AFD-64F5-47BA-ACC9-D9F47BE88571}" srcOrd="0" destOrd="0" presId="urn:microsoft.com/office/officeart/2005/8/layout/orgChart1"/>
    <dgm:cxn modelId="{A9BF668A-3D8D-4945-AD30-9E019DDE4C79}" srcId="{A2B538E2-361F-4934-A071-EDA070397B12}" destId="{EC75FC7F-3312-4F48-8941-9A375BFAA84E}" srcOrd="0" destOrd="0" parTransId="{80E2813A-18C4-40FD-B2A8-F9E2BE025BA3}" sibTransId="{A59E0A63-CB5B-4E57-B570-332BBADC6369}"/>
    <dgm:cxn modelId="{57CC0BA9-EEA3-4901-B92E-954436644718}" type="presOf" srcId="{3BF1BE8E-ED74-4A0D-8C2F-A7553AEFC9B4}" destId="{C5DB7181-F92A-4B5C-BAB6-782E0560F1A3}" srcOrd="0" destOrd="0" presId="urn:microsoft.com/office/officeart/2005/8/layout/orgChart1"/>
    <dgm:cxn modelId="{491967B1-6FD4-4077-B71F-044B712B0B77}" type="presOf" srcId="{4EE420D7-02F4-4F00-B697-2693C5F0403D}" destId="{BEE8C572-51D2-4C3F-B548-313F69D9BCE8}" srcOrd="0" destOrd="0" presId="urn:microsoft.com/office/officeart/2005/8/layout/orgChart1"/>
    <dgm:cxn modelId="{20FD5EB2-0CF1-4BA4-A913-BEA5E2F4525A}" srcId="{A2B538E2-361F-4934-A071-EDA070397B12}" destId="{8F6D6F9F-F89D-4305-971C-9641E5490186}" srcOrd="3" destOrd="0" parTransId="{3BF1BE8E-ED74-4A0D-8C2F-A7553AEFC9B4}" sibTransId="{05656D06-CF5C-4BC7-9B0A-474377679072}"/>
    <dgm:cxn modelId="{2671C0B4-771E-4658-8EEA-20EB8129F68B}" type="presOf" srcId="{4362DD02-1B29-4455-B96C-D0F65127517E}" destId="{899491F6-2F8D-40D3-8457-E71361BC861A}" srcOrd="0" destOrd="0" presId="urn:microsoft.com/office/officeart/2005/8/layout/orgChart1"/>
    <dgm:cxn modelId="{0D4F52C9-BE75-4125-A71D-E5F5FCF10441}" srcId="{A2B538E2-361F-4934-A071-EDA070397B12}" destId="{4E9D8AB8-10FB-4D85-96ED-94764E45D8A8}" srcOrd="2" destOrd="0" parTransId="{4EE420D7-02F4-4F00-B697-2693C5F0403D}" sibTransId="{63004671-D229-4A27-8052-F6B16FDB1BE6}"/>
    <dgm:cxn modelId="{E1B106D6-FA92-4285-9B64-4BE4BE55D63E}" type="presOf" srcId="{F472A430-9353-4B3B-B9C1-63854AC510C1}" destId="{DECA1925-BF92-488B-8E06-A1B0B9DB7AC9}" srcOrd="0" destOrd="0" presId="urn:microsoft.com/office/officeart/2005/8/layout/orgChart1"/>
    <dgm:cxn modelId="{5845CFD6-C507-4B53-BBEB-D11F93B25DE8}" type="presOf" srcId="{A2B538E2-361F-4934-A071-EDA070397B12}" destId="{9051473B-4C60-4D6B-B15E-4054E8F21562}" srcOrd="0" destOrd="0" presId="urn:microsoft.com/office/officeart/2005/8/layout/orgChart1"/>
    <dgm:cxn modelId="{CF4DF5E0-CC78-47C5-890D-FE79D1E47637}" type="presOf" srcId="{AF738BCA-2437-4B08-9B47-CD408AE0BE63}" destId="{8F09A1F1-94ED-43B1-86FE-C66223BF5C61}" srcOrd="0" destOrd="0" presId="urn:microsoft.com/office/officeart/2005/8/layout/orgChart1"/>
    <dgm:cxn modelId="{7B9160F2-2C58-4169-ADB7-EFDC8F609CB6}" srcId="{A2B538E2-361F-4934-A071-EDA070397B12}" destId="{F472A430-9353-4B3B-B9C1-63854AC510C1}" srcOrd="1" destOrd="0" parTransId="{4362DD02-1B29-4455-B96C-D0F65127517E}" sibTransId="{E43772A1-4060-4AD0-ABA4-B8E08A447DA1}"/>
    <dgm:cxn modelId="{810FD706-D5B3-4E3C-B012-443746BEACA2}" type="presParOf" srcId="{8F09A1F1-94ED-43B1-86FE-C66223BF5C61}" destId="{7B73B342-90E1-486E-8CDD-57CCC8424AE6}" srcOrd="0" destOrd="0" presId="urn:microsoft.com/office/officeart/2005/8/layout/orgChart1"/>
    <dgm:cxn modelId="{41359765-5AE3-44DA-AE0C-92C5CD71D265}" type="presParOf" srcId="{7B73B342-90E1-486E-8CDD-57CCC8424AE6}" destId="{26146A53-41D1-4979-96A8-0309EE34EE9C}" srcOrd="0" destOrd="0" presId="urn:microsoft.com/office/officeart/2005/8/layout/orgChart1"/>
    <dgm:cxn modelId="{2A7AA2A9-A341-400D-BCA0-3C46AE8270F8}" type="presParOf" srcId="{26146A53-41D1-4979-96A8-0309EE34EE9C}" destId="{9051473B-4C60-4D6B-B15E-4054E8F21562}" srcOrd="0" destOrd="0" presId="urn:microsoft.com/office/officeart/2005/8/layout/orgChart1"/>
    <dgm:cxn modelId="{B381317A-D52F-4AE7-B6C2-AB6DDDE5F1A9}" type="presParOf" srcId="{26146A53-41D1-4979-96A8-0309EE34EE9C}" destId="{DB467FC3-DC1E-48B3-B304-C94B2080CA89}" srcOrd="1" destOrd="0" presId="urn:microsoft.com/office/officeart/2005/8/layout/orgChart1"/>
    <dgm:cxn modelId="{8B6BFDB4-7B50-4854-9AD2-5FCDA08417D1}" type="presParOf" srcId="{7B73B342-90E1-486E-8CDD-57CCC8424AE6}" destId="{3386EBD9-501E-4035-A12C-471FD354381F}" srcOrd="1" destOrd="0" presId="urn:microsoft.com/office/officeart/2005/8/layout/orgChart1"/>
    <dgm:cxn modelId="{3F116440-A0CE-4619-8188-39406BA7E6E1}" type="presParOf" srcId="{3386EBD9-501E-4035-A12C-471FD354381F}" destId="{015A0FDD-BDBC-4390-8844-77CED9614BB2}" srcOrd="0" destOrd="0" presId="urn:microsoft.com/office/officeart/2005/8/layout/orgChart1"/>
    <dgm:cxn modelId="{54AFDC43-14AD-49EB-BBC6-13C2549EC8A6}" type="presParOf" srcId="{3386EBD9-501E-4035-A12C-471FD354381F}" destId="{C807C4B6-62B7-4AE1-BCF7-19DE310306BB}" srcOrd="1" destOrd="0" presId="urn:microsoft.com/office/officeart/2005/8/layout/orgChart1"/>
    <dgm:cxn modelId="{F6FEEC9D-E493-4068-BEBD-AED5199F35B1}" type="presParOf" srcId="{C807C4B6-62B7-4AE1-BCF7-19DE310306BB}" destId="{3C5251E4-B709-44FB-9FBE-11F42EF95CE2}" srcOrd="0" destOrd="0" presId="urn:microsoft.com/office/officeart/2005/8/layout/orgChart1"/>
    <dgm:cxn modelId="{FDB28307-E3AE-4AA0-AA93-5678A3C9D850}" type="presParOf" srcId="{3C5251E4-B709-44FB-9FBE-11F42EF95CE2}" destId="{C06A7AFD-64F5-47BA-ACC9-D9F47BE88571}" srcOrd="0" destOrd="0" presId="urn:microsoft.com/office/officeart/2005/8/layout/orgChart1"/>
    <dgm:cxn modelId="{6B698347-585F-4392-90E4-4543DA64920B}" type="presParOf" srcId="{3C5251E4-B709-44FB-9FBE-11F42EF95CE2}" destId="{8A322429-5BA9-494B-BE86-FAA2888AE985}" srcOrd="1" destOrd="0" presId="urn:microsoft.com/office/officeart/2005/8/layout/orgChart1"/>
    <dgm:cxn modelId="{D9A31E7E-88C4-4AA8-8D86-0B6535A30DAF}" type="presParOf" srcId="{C807C4B6-62B7-4AE1-BCF7-19DE310306BB}" destId="{D5A59290-3DBA-4703-BFB8-EC8B01C48D20}" srcOrd="1" destOrd="0" presId="urn:microsoft.com/office/officeart/2005/8/layout/orgChart1"/>
    <dgm:cxn modelId="{9F20084A-F3FB-40ED-A2DA-A3B032AD60CE}" type="presParOf" srcId="{C807C4B6-62B7-4AE1-BCF7-19DE310306BB}" destId="{5989E06D-06DE-43AD-B546-980EA8590FCB}" srcOrd="2" destOrd="0" presId="urn:microsoft.com/office/officeart/2005/8/layout/orgChart1"/>
    <dgm:cxn modelId="{AA4A3C80-4192-439E-9FCC-2917CBC7DE8E}" type="presParOf" srcId="{3386EBD9-501E-4035-A12C-471FD354381F}" destId="{899491F6-2F8D-40D3-8457-E71361BC861A}" srcOrd="2" destOrd="0" presId="urn:microsoft.com/office/officeart/2005/8/layout/orgChart1"/>
    <dgm:cxn modelId="{0046072C-3FA8-426E-819A-BCD6192C55B3}" type="presParOf" srcId="{3386EBD9-501E-4035-A12C-471FD354381F}" destId="{9F893B31-DD24-4703-8F41-A04F5E3F200D}" srcOrd="3" destOrd="0" presId="urn:microsoft.com/office/officeart/2005/8/layout/orgChart1"/>
    <dgm:cxn modelId="{8597B28F-7272-48FF-8D38-AFD512E89C64}" type="presParOf" srcId="{9F893B31-DD24-4703-8F41-A04F5E3F200D}" destId="{DED59439-0B01-4F33-AFC1-A5504AA2720B}" srcOrd="0" destOrd="0" presId="urn:microsoft.com/office/officeart/2005/8/layout/orgChart1"/>
    <dgm:cxn modelId="{C26D9A24-FFDD-433C-9A42-35BA856777B6}" type="presParOf" srcId="{DED59439-0B01-4F33-AFC1-A5504AA2720B}" destId="{DECA1925-BF92-488B-8E06-A1B0B9DB7AC9}" srcOrd="0" destOrd="0" presId="urn:microsoft.com/office/officeart/2005/8/layout/orgChart1"/>
    <dgm:cxn modelId="{830E3849-F76E-4D5D-92AA-682B3B586536}" type="presParOf" srcId="{DED59439-0B01-4F33-AFC1-A5504AA2720B}" destId="{43F02086-53FF-482F-95B0-9C6114B77C52}" srcOrd="1" destOrd="0" presId="urn:microsoft.com/office/officeart/2005/8/layout/orgChart1"/>
    <dgm:cxn modelId="{AF0A9122-E03E-474F-86F8-08D6A45003A3}" type="presParOf" srcId="{9F893B31-DD24-4703-8F41-A04F5E3F200D}" destId="{FA0CE35B-6913-4608-84BE-C1D59C7BAF5E}" srcOrd="1" destOrd="0" presId="urn:microsoft.com/office/officeart/2005/8/layout/orgChart1"/>
    <dgm:cxn modelId="{44DE8FA2-53B8-4D36-85D4-1E1E0D4B05DA}" type="presParOf" srcId="{9F893B31-DD24-4703-8F41-A04F5E3F200D}" destId="{77D7CD2D-D508-415C-BA88-DE36B4DD619C}" srcOrd="2" destOrd="0" presId="urn:microsoft.com/office/officeart/2005/8/layout/orgChart1"/>
    <dgm:cxn modelId="{CC350107-3F05-498D-9E0B-7799597C2109}" type="presParOf" srcId="{3386EBD9-501E-4035-A12C-471FD354381F}" destId="{BEE8C572-51D2-4C3F-B548-313F69D9BCE8}" srcOrd="4" destOrd="0" presId="urn:microsoft.com/office/officeart/2005/8/layout/orgChart1"/>
    <dgm:cxn modelId="{A1DD0ECD-85D8-4224-9E88-8F9ACD77061B}" type="presParOf" srcId="{3386EBD9-501E-4035-A12C-471FD354381F}" destId="{9F82EB16-58D3-4D69-9890-27F575DF75E2}" srcOrd="5" destOrd="0" presId="urn:microsoft.com/office/officeart/2005/8/layout/orgChart1"/>
    <dgm:cxn modelId="{A12E3685-0101-4490-86E7-6BAC916BEF61}" type="presParOf" srcId="{9F82EB16-58D3-4D69-9890-27F575DF75E2}" destId="{E8A8261D-6963-4778-9A30-1AFB0A453656}" srcOrd="0" destOrd="0" presId="urn:microsoft.com/office/officeart/2005/8/layout/orgChart1"/>
    <dgm:cxn modelId="{6C624A7E-4AEE-4A5C-94D6-D2543D8B45C4}" type="presParOf" srcId="{E8A8261D-6963-4778-9A30-1AFB0A453656}" destId="{44E066BC-6041-481A-85EA-5DC83F7649BD}" srcOrd="0" destOrd="0" presId="urn:microsoft.com/office/officeart/2005/8/layout/orgChart1"/>
    <dgm:cxn modelId="{5D25289C-B50A-46DA-BC8A-589A52CD6E12}" type="presParOf" srcId="{E8A8261D-6963-4778-9A30-1AFB0A453656}" destId="{22C2D27F-859A-43CE-9331-D1DB1354743E}" srcOrd="1" destOrd="0" presId="urn:microsoft.com/office/officeart/2005/8/layout/orgChart1"/>
    <dgm:cxn modelId="{D461BFD1-DD37-43A1-B221-8E2C89D10C83}" type="presParOf" srcId="{9F82EB16-58D3-4D69-9890-27F575DF75E2}" destId="{C14DE922-3EB9-4353-B261-C25B4525A66A}" srcOrd="1" destOrd="0" presId="urn:microsoft.com/office/officeart/2005/8/layout/orgChart1"/>
    <dgm:cxn modelId="{FFFB85C0-4487-487D-A43A-F36E54919E5F}" type="presParOf" srcId="{9F82EB16-58D3-4D69-9890-27F575DF75E2}" destId="{C233FE2D-75F4-4BE2-AA79-D213771C19CF}" srcOrd="2" destOrd="0" presId="urn:microsoft.com/office/officeart/2005/8/layout/orgChart1"/>
    <dgm:cxn modelId="{048C57CC-B9E7-4F2F-B8E9-A06335E166AF}" type="presParOf" srcId="{3386EBD9-501E-4035-A12C-471FD354381F}" destId="{C5DB7181-F92A-4B5C-BAB6-782E0560F1A3}" srcOrd="6" destOrd="0" presId="urn:microsoft.com/office/officeart/2005/8/layout/orgChart1"/>
    <dgm:cxn modelId="{A110C02A-85DB-4844-B95C-59AA0F39EF64}" type="presParOf" srcId="{3386EBD9-501E-4035-A12C-471FD354381F}" destId="{BDB668CE-8828-4CC0-834F-2E12607619F1}" srcOrd="7" destOrd="0" presId="urn:microsoft.com/office/officeart/2005/8/layout/orgChart1"/>
    <dgm:cxn modelId="{F5485FD0-4782-42DF-A5B8-459F999A7ECF}" type="presParOf" srcId="{BDB668CE-8828-4CC0-834F-2E12607619F1}" destId="{9C1D8A48-96B3-4ED3-BF2D-58378F23A2DC}" srcOrd="0" destOrd="0" presId="urn:microsoft.com/office/officeart/2005/8/layout/orgChart1"/>
    <dgm:cxn modelId="{FACBF614-BFBA-43A7-BDB9-BAD9A2BA5B8F}" type="presParOf" srcId="{9C1D8A48-96B3-4ED3-BF2D-58378F23A2DC}" destId="{83E07551-83C9-448A-8922-768B35C0B3F5}" srcOrd="0" destOrd="0" presId="urn:microsoft.com/office/officeart/2005/8/layout/orgChart1"/>
    <dgm:cxn modelId="{8D9CE8CA-DBDD-49CA-8938-E990FDF72D8E}" type="presParOf" srcId="{9C1D8A48-96B3-4ED3-BF2D-58378F23A2DC}" destId="{56E99D04-C0BC-40FA-B07C-C71C3DDC683D}" srcOrd="1" destOrd="0" presId="urn:microsoft.com/office/officeart/2005/8/layout/orgChart1"/>
    <dgm:cxn modelId="{7F0B19D8-5676-481A-9069-DD23E4C67E1B}" type="presParOf" srcId="{BDB668CE-8828-4CC0-834F-2E12607619F1}" destId="{50E463CC-7235-4FDC-BEB9-A4AE3DE1C61F}" srcOrd="1" destOrd="0" presId="urn:microsoft.com/office/officeart/2005/8/layout/orgChart1"/>
    <dgm:cxn modelId="{6262D267-A823-4ABD-B0C5-65D6CD412570}" type="presParOf" srcId="{BDB668CE-8828-4CC0-834F-2E12607619F1}" destId="{05222DC9-33D8-438A-9BFE-FC8575E75D70}" srcOrd="2" destOrd="0" presId="urn:microsoft.com/office/officeart/2005/8/layout/orgChart1"/>
    <dgm:cxn modelId="{5FD55A32-F2DC-4BE2-8EDA-B142CAD7705B}" type="presParOf" srcId="{3386EBD9-501E-4035-A12C-471FD354381F}" destId="{1E68C994-50BE-43F3-B008-C7EC7F957150}" srcOrd="8" destOrd="0" presId="urn:microsoft.com/office/officeart/2005/8/layout/orgChart1"/>
    <dgm:cxn modelId="{0ECB1794-78D8-4B4A-A7C7-F3B2C0C44CA3}" type="presParOf" srcId="{3386EBD9-501E-4035-A12C-471FD354381F}" destId="{9BE96E12-6F8F-422E-8225-E56B857E24DD}" srcOrd="9" destOrd="0" presId="urn:microsoft.com/office/officeart/2005/8/layout/orgChart1"/>
    <dgm:cxn modelId="{D7996D46-FF64-4C99-8A1C-104D9E417E19}" type="presParOf" srcId="{9BE96E12-6F8F-422E-8225-E56B857E24DD}" destId="{E9D9FC05-309C-4FCC-A329-F015BFE6F830}" srcOrd="0" destOrd="0" presId="urn:microsoft.com/office/officeart/2005/8/layout/orgChart1"/>
    <dgm:cxn modelId="{EAE4A70E-6122-409C-A6B3-E302707099CA}" type="presParOf" srcId="{E9D9FC05-309C-4FCC-A329-F015BFE6F830}" destId="{47009F99-CEE2-48C8-BB7C-4270CDA9F420}" srcOrd="0" destOrd="0" presId="urn:microsoft.com/office/officeart/2005/8/layout/orgChart1"/>
    <dgm:cxn modelId="{A1D5D5AE-BB42-47D8-8BC4-FAEF40D308F0}" type="presParOf" srcId="{E9D9FC05-309C-4FCC-A329-F015BFE6F830}" destId="{BFFC868D-14D1-471A-8A3E-DBA41A52A54D}" srcOrd="1" destOrd="0" presId="urn:microsoft.com/office/officeart/2005/8/layout/orgChart1"/>
    <dgm:cxn modelId="{93AD79BD-DA16-454E-8B07-F805E04AF85E}" type="presParOf" srcId="{9BE96E12-6F8F-422E-8225-E56B857E24DD}" destId="{0D3011BE-E69B-4961-99F2-D4359CFED5D7}" srcOrd="1" destOrd="0" presId="urn:microsoft.com/office/officeart/2005/8/layout/orgChart1"/>
    <dgm:cxn modelId="{AB9016D3-559F-4E9F-86D7-461135EA06F2}" type="presParOf" srcId="{9BE96E12-6F8F-422E-8225-E56B857E24DD}" destId="{B95E5266-F9DD-4C9D-B087-022C4864F8C8}" srcOrd="2" destOrd="0" presId="urn:microsoft.com/office/officeart/2005/8/layout/orgChart1"/>
    <dgm:cxn modelId="{E31F8C1B-C8DB-4600-9834-DFAC68FB304B}" type="presParOf" srcId="{7B73B342-90E1-486E-8CDD-57CCC8424AE6}" destId="{3AB30BE9-118B-4463-9806-2671DDA86EDD}"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6A118FE-5247-084D-AD2D-7C71FFB9A8F8}"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n-US"/>
        </a:p>
      </dgm:t>
    </dgm:pt>
    <dgm:pt modelId="{9BFCD7EB-8335-D740-B99C-3DEE86BBEF56}">
      <dgm:prSet phldrT="[Text]" custT="1"/>
      <dgm:spPr>
        <a:solidFill>
          <a:srgbClr val="0070C0">
            <a:alpha val="17000"/>
          </a:srgbClr>
        </a:solidFill>
      </dgm:spPr>
      <dgm:t>
        <a:bodyPr/>
        <a:lstStyle/>
        <a:p>
          <a:pPr>
            <a:spcAft>
              <a:spcPts val="600"/>
            </a:spcAft>
          </a:pPr>
          <a:r>
            <a:rPr lang="en-US" sz="1600" kern="1200" dirty="0">
              <a:latin typeface="Arial"/>
              <a:ea typeface="+mn-ea"/>
              <a:cs typeface="+mn-cs"/>
            </a:rPr>
            <a:t>Review Town Manager’s Recommendation.</a:t>
          </a:r>
        </a:p>
      </dgm:t>
    </dgm:pt>
    <dgm:pt modelId="{8B317059-B16D-B047-BCF8-03B65A5266EB}" type="parTrans" cxnId="{39A73024-5324-C742-B9ED-A85232140D9A}">
      <dgm:prSet/>
      <dgm:spPr/>
      <dgm:t>
        <a:bodyPr/>
        <a:lstStyle/>
        <a:p>
          <a:endParaRPr lang="en-US"/>
        </a:p>
      </dgm:t>
    </dgm:pt>
    <dgm:pt modelId="{A31B6A1C-1FE8-684E-B97F-ECDF82FD640B}" type="sibTrans" cxnId="{39A73024-5324-C742-B9ED-A85232140D9A}">
      <dgm:prSet/>
      <dgm:spPr/>
      <dgm:t>
        <a:bodyPr/>
        <a:lstStyle/>
        <a:p>
          <a:endParaRPr lang="en-US"/>
        </a:p>
      </dgm:t>
    </dgm:pt>
    <dgm:pt modelId="{EF7140D3-8376-3645-83E7-88C13039117C}">
      <dgm:prSet phldrT="[Text]"/>
      <dgm:spPr/>
      <dgm:t>
        <a:bodyPr/>
        <a:lstStyle/>
        <a:p>
          <a:r>
            <a:rPr lang="en-US" b="1" dirty="0"/>
            <a:t>July 8</a:t>
          </a:r>
          <a:r>
            <a:rPr lang="en-US" b="1" baseline="30000" dirty="0"/>
            <a:t>th</a:t>
          </a:r>
          <a:r>
            <a:rPr lang="en-US" b="1" dirty="0"/>
            <a:t> </a:t>
          </a:r>
          <a:br>
            <a:rPr lang="en-US" b="1" dirty="0"/>
          </a:br>
          <a:r>
            <a:rPr lang="en-US" b="1" dirty="0" err="1"/>
            <a:t>BoD</a:t>
          </a:r>
          <a:r>
            <a:rPr lang="en-US" b="1" dirty="0"/>
            <a:t> Meeting</a:t>
          </a:r>
          <a:endParaRPr lang="en-US" dirty="0"/>
        </a:p>
      </dgm:t>
    </dgm:pt>
    <dgm:pt modelId="{83F44C56-F3C6-3648-938C-2AFB1F070E9A}" type="parTrans" cxnId="{0E907FCB-1EAF-7842-BCA0-4C4601AF91B5}">
      <dgm:prSet/>
      <dgm:spPr/>
      <dgm:t>
        <a:bodyPr/>
        <a:lstStyle/>
        <a:p>
          <a:endParaRPr lang="en-US"/>
        </a:p>
      </dgm:t>
    </dgm:pt>
    <dgm:pt modelId="{0925A83A-F329-5B40-A4AE-35ADE9C5D5E0}" type="sibTrans" cxnId="{0E907FCB-1EAF-7842-BCA0-4C4601AF91B5}">
      <dgm:prSet/>
      <dgm:spPr/>
      <dgm:t>
        <a:bodyPr/>
        <a:lstStyle/>
        <a:p>
          <a:endParaRPr lang="en-US"/>
        </a:p>
      </dgm:t>
    </dgm:pt>
    <dgm:pt modelId="{570CD6FA-975A-EB48-A2C9-F914B2AB1A4D}">
      <dgm:prSet phldrT="[Text]" custT="1"/>
      <dgm:spPr/>
      <dgm:t>
        <a:bodyPr/>
        <a:lstStyle/>
        <a:p>
          <a:pPr marL="114300" lvl="1" indent="-114300" defTabSz="622300">
            <a:spcBef>
              <a:spcPct val="0"/>
            </a:spcBef>
            <a:spcAft>
              <a:spcPts val="1200"/>
            </a:spcAft>
            <a:buChar char="•"/>
          </a:pPr>
          <a:r>
            <a:rPr lang="en-US" sz="1600" kern="1200" dirty="0">
              <a:latin typeface="Arial"/>
              <a:ea typeface="+mn-ea"/>
              <a:cs typeface="+mn-cs"/>
            </a:rPr>
            <a:t>Public hearing on Board’s Draft Action Plan and Consolidated Plan. Revisions to plans are only allowed if based on public comment. </a:t>
          </a:r>
        </a:p>
      </dgm:t>
    </dgm:pt>
    <dgm:pt modelId="{33F1877C-3324-994C-A814-DE81E32BC948}" type="parTrans" cxnId="{AE9989A8-52E8-EC44-867A-87E59D51D737}">
      <dgm:prSet/>
      <dgm:spPr/>
      <dgm:t>
        <a:bodyPr/>
        <a:lstStyle/>
        <a:p>
          <a:endParaRPr lang="en-US"/>
        </a:p>
      </dgm:t>
    </dgm:pt>
    <dgm:pt modelId="{335C40BC-44F8-4C4A-A155-7F1D962CD770}" type="sibTrans" cxnId="{AE9989A8-52E8-EC44-867A-87E59D51D737}">
      <dgm:prSet/>
      <dgm:spPr/>
      <dgm:t>
        <a:bodyPr/>
        <a:lstStyle/>
        <a:p>
          <a:endParaRPr lang="en-US"/>
        </a:p>
      </dgm:t>
    </dgm:pt>
    <dgm:pt modelId="{239C3507-48E5-A348-802C-681D8D5A4AFC}">
      <dgm:prSet phldrT="[Text]"/>
      <dgm:spPr/>
      <dgm:t>
        <a:bodyPr/>
        <a:lstStyle/>
        <a:p>
          <a:r>
            <a:rPr lang="en-US" b="1" dirty="0"/>
            <a:t>August 2025</a:t>
          </a:r>
          <a:endParaRPr lang="en-US" dirty="0"/>
        </a:p>
      </dgm:t>
    </dgm:pt>
    <dgm:pt modelId="{8C9CCE6E-1CE1-6D47-97C7-053267D7FBEE}" type="parTrans" cxnId="{2CF12973-231E-664C-94BC-51C123DE951A}">
      <dgm:prSet/>
      <dgm:spPr/>
      <dgm:t>
        <a:bodyPr/>
        <a:lstStyle/>
        <a:p>
          <a:endParaRPr lang="en-US"/>
        </a:p>
      </dgm:t>
    </dgm:pt>
    <dgm:pt modelId="{3CD00372-B637-6C4C-92D2-AD29B2012837}" type="sibTrans" cxnId="{2CF12973-231E-664C-94BC-51C123DE951A}">
      <dgm:prSet/>
      <dgm:spPr/>
      <dgm:t>
        <a:bodyPr/>
        <a:lstStyle/>
        <a:p>
          <a:endParaRPr lang="en-US"/>
        </a:p>
      </dgm:t>
    </dgm:pt>
    <dgm:pt modelId="{533D1C77-5BFD-A942-8D2F-82AAB34B7AA2}">
      <dgm:prSet phldrT="[Text]" custT="1"/>
      <dgm:spPr/>
      <dgm:t>
        <a:bodyPr/>
        <a:lstStyle/>
        <a:p>
          <a:pPr>
            <a:spcAft>
              <a:spcPts val="1200"/>
            </a:spcAft>
          </a:pPr>
          <a:r>
            <a:rPr lang="en-US" sz="1600" kern="1200" dirty="0">
              <a:latin typeface="Arial"/>
              <a:ea typeface="+mn-ea"/>
              <a:cs typeface="+mn-cs"/>
            </a:rPr>
            <a:t>If needed, adoption of plans and appropriation of funds can be postponed until August 12th meeting.</a:t>
          </a:r>
        </a:p>
      </dgm:t>
    </dgm:pt>
    <dgm:pt modelId="{787A8C45-360C-1942-B925-FFF95F812950}" type="parTrans" cxnId="{EFE59494-7A0C-7144-854D-AA2E5C2F9D52}">
      <dgm:prSet/>
      <dgm:spPr/>
      <dgm:t>
        <a:bodyPr/>
        <a:lstStyle/>
        <a:p>
          <a:endParaRPr lang="en-US"/>
        </a:p>
      </dgm:t>
    </dgm:pt>
    <dgm:pt modelId="{1E6F2994-6812-BF4D-9571-7E4819E513C3}" type="sibTrans" cxnId="{EFE59494-7A0C-7144-854D-AA2E5C2F9D52}">
      <dgm:prSet/>
      <dgm:spPr/>
      <dgm:t>
        <a:bodyPr/>
        <a:lstStyle/>
        <a:p>
          <a:endParaRPr lang="en-US"/>
        </a:p>
      </dgm:t>
    </dgm:pt>
    <dgm:pt modelId="{A10A50DA-D7A6-2D4F-A715-475F0E3C60EA}">
      <dgm:prSet phldrT="[Text]" custT="1"/>
      <dgm:spPr>
        <a:solidFill>
          <a:srgbClr val="0070C0">
            <a:alpha val="17000"/>
          </a:srgbClr>
        </a:solidFill>
      </dgm:spPr>
      <dgm:t>
        <a:bodyPr/>
        <a:lstStyle/>
        <a:p>
          <a:pPr>
            <a:spcAft>
              <a:spcPts val="600"/>
            </a:spcAft>
          </a:pPr>
          <a:r>
            <a:rPr lang="en-US" sz="1600" kern="1200" dirty="0">
              <a:latin typeface="Arial"/>
              <a:ea typeface="+mn-ea"/>
              <a:cs typeface="+mn-cs"/>
            </a:rPr>
            <a:t>Board makes any changes to budget before finalizing draft Action Plan.</a:t>
          </a:r>
        </a:p>
      </dgm:t>
    </dgm:pt>
    <dgm:pt modelId="{3B50865F-5365-8449-BDCE-A570BE814608}" type="parTrans" cxnId="{65EC11E4-1AD3-2849-8690-97874B3C6B16}">
      <dgm:prSet/>
      <dgm:spPr/>
      <dgm:t>
        <a:bodyPr/>
        <a:lstStyle/>
        <a:p>
          <a:endParaRPr lang="en-US"/>
        </a:p>
      </dgm:t>
    </dgm:pt>
    <dgm:pt modelId="{132199E2-B1F5-554C-AF39-351D99FB308D}" type="sibTrans" cxnId="{65EC11E4-1AD3-2849-8690-97874B3C6B16}">
      <dgm:prSet/>
      <dgm:spPr/>
      <dgm:t>
        <a:bodyPr/>
        <a:lstStyle/>
        <a:p>
          <a:endParaRPr lang="en-US"/>
        </a:p>
      </dgm:t>
    </dgm:pt>
    <dgm:pt modelId="{56DFFD04-4454-F04A-AA5E-AD22B8A76E8B}">
      <dgm:prSet phldrT="[Text]" custT="1"/>
      <dgm:spPr/>
      <dgm:t>
        <a:bodyPr/>
        <a:lstStyle/>
        <a:p>
          <a:pPr>
            <a:spcAft>
              <a:spcPts val="1200"/>
            </a:spcAft>
          </a:pPr>
          <a:r>
            <a:rPr lang="en-US" sz="1600" kern="1200" dirty="0">
              <a:latin typeface="Arial"/>
              <a:ea typeface="+mn-ea"/>
              <a:cs typeface="+mn-cs"/>
            </a:rPr>
            <a:t>Not recommended unless necessary.</a:t>
          </a:r>
        </a:p>
      </dgm:t>
    </dgm:pt>
    <dgm:pt modelId="{537ED021-B4CA-B444-BA3C-D8DEFB58ECCA}" type="parTrans" cxnId="{B1C08772-F9FE-4045-ABBE-A7FE6B0337C2}">
      <dgm:prSet/>
      <dgm:spPr/>
      <dgm:t>
        <a:bodyPr/>
        <a:lstStyle/>
        <a:p>
          <a:endParaRPr lang="en-US"/>
        </a:p>
      </dgm:t>
    </dgm:pt>
    <dgm:pt modelId="{A62F38E7-DDA7-6C46-864A-C48F733E0CCD}" type="sibTrans" cxnId="{B1C08772-F9FE-4045-ABBE-A7FE6B0337C2}">
      <dgm:prSet/>
      <dgm:spPr/>
      <dgm:t>
        <a:bodyPr/>
        <a:lstStyle/>
        <a:p>
          <a:endParaRPr lang="en-US"/>
        </a:p>
      </dgm:t>
    </dgm:pt>
    <dgm:pt modelId="{91508361-97A4-7345-B72A-0BA54F8372A7}">
      <dgm:prSet phldrT="[Text]" custT="1"/>
      <dgm:spPr/>
      <dgm:t>
        <a:bodyPr/>
        <a:lstStyle/>
        <a:p>
          <a:pPr>
            <a:spcAft>
              <a:spcPct val="15000"/>
            </a:spcAft>
          </a:pPr>
          <a:r>
            <a:rPr lang="en-US" sz="1600" kern="1200" dirty="0">
              <a:latin typeface="Arial"/>
              <a:ea typeface="+mn-ea"/>
              <a:cs typeface="+mn-cs"/>
            </a:rPr>
            <a:t>Action Plan must be submitted to HUD before August 16th statutory deadline.</a:t>
          </a:r>
        </a:p>
      </dgm:t>
    </dgm:pt>
    <dgm:pt modelId="{47155D20-A841-0B4C-8FE1-A12B1889DA1C}" type="parTrans" cxnId="{ED79D5C4-5D85-7641-ACCF-42149BB66222}">
      <dgm:prSet/>
      <dgm:spPr/>
      <dgm:t>
        <a:bodyPr/>
        <a:lstStyle/>
        <a:p>
          <a:endParaRPr lang="en-US"/>
        </a:p>
      </dgm:t>
    </dgm:pt>
    <dgm:pt modelId="{D53B8DA4-C127-644B-8690-52FF4710EE9A}" type="sibTrans" cxnId="{ED79D5C4-5D85-7641-ACCF-42149BB66222}">
      <dgm:prSet/>
      <dgm:spPr/>
      <dgm:t>
        <a:bodyPr/>
        <a:lstStyle/>
        <a:p>
          <a:endParaRPr lang="en-US"/>
        </a:p>
      </dgm:t>
    </dgm:pt>
    <dgm:pt modelId="{60211C18-674E-674A-8BE0-A279EF9E9521}">
      <dgm:prSet phldrT="[Text]" custT="1"/>
      <dgm:spPr/>
      <dgm:t>
        <a:bodyPr/>
        <a:lstStyle/>
        <a:p>
          <a:pPr marL="114300" lvl="1" indent="-114300" defTabSz="622300">
            <a:spcBef>
              <a:spcPct val="0"/>
            </a:spcBef>
            <a:spcAft>
              <a:spcPts val="600"/>
            </a:spcAft>
            <a:buChar char="•"/>
          </a:pPr>
          <a:r>
            <a:rPr lang="en-US" sz="1600" kern="1200" dirty="0">
              <a:latin typeface="Arial"/>
              <a:ea typeface="+mn-ea"/>
              <a:cs typeface="+mn-cs"/>
            </a:rPr>
            <a:t>Board adopts Action Plan and Consolidated Plan, appropriates Action Plan funds.</a:t>
          </a:r>
        </a:p>
      </dgm:t>
    </dgm:pt>
    <dgm:pt modelId="{F2AAAD75-83B7-7E4E-BB6E-8DD18481D991}" type="parTrans" cxnId="{A7EE12A5-0E92-244A-A907-1860CAFFD582}">
      <dgm:prSet/>
      <dgm:spPr/>
      <dgm:t>
        <a:bodyPr/>
        <a:lstStyle/>
        <a:p>
          <a:endParaRPr lang="en-US"/>
        </a:p>
      </dgm:t>
    </dgm:pt>
    <dgm:pt modelId="{E30BDF50-4158-6248-9F7A-9D098EAB18C4}" type="sibTrans" cxnId="{A7EE12A5-0E92-244A-A907-1860CAFFD582}">
      <dgm:prSet/>
      <dgm:spPr/>
      <dgm:t>
        <a:bodyPr/>
        <a:lstStyle/>
        <a:p>
          <a:endParaRPr lang="en-US"/>
        </a:p>
      </dgm:t>
    </dgm:pt>
    <dgm:pt modelId="{C417851E-2568-1A47-BEF5-57494EA8CB1F}">
      <dgm:prSet phldrT="[Text]"/>
      <dgm:spPr>
        <a:solidFill>
          <a:srgbClr val="0070C0"/>
        </a:solidFill>
      </dgm:spPr>
      <dgm:t>
        <a:bodyPr/>
        <a:lstStyle/>
        <a:p>
          <a:pPr marL="0" defTabSz="914400" rtl="0" eaLnBrk="1" latinLnBrk="0" hangingPunct="1"/>
          <a:r>
            <a:rPr lang="en-US" b="1" kern="1200" dirty="0">
              <a:latin typeface="+mn-lt"/>
              <a:ea typeface="+mn-ea"/>
              <a:cs typeface="+mn-cs"/>
            </a:rPr>
            <a:t>June 3rd </a:t>
          </a:r>
          <a:r>
            <a:rPr lang="en-US" b="1" kern="1200" dirty="0" err="1">
              <a:latin typeface="+mn-lt"/>
              <a:ea typeface="+mn-ea"/>
              <a:cs typeface="+mn-cs"/>
            </a:rPr>
            <a:t>BoD</a:t>
          </a:r>
          <a:r>
            <a:rPr lang="en-US" b="1" kern="1200" dirty="0">
              <a:latin typeface="+mn-lt"/>
              <a:ea typeface="+mn-ea"/>
              <a:cs typeface="+mn-cs"/>
            </a:rPr>
            <a:t> Meeting</a:t>
          </a:r>
        </a:p>
      </dgm:t>
    </dgm:pt>
    <dgm:pt modelId="{5F76CC64-CA79-7642-9777-B8565390D952}" type="sibTrans" cxnId="{7FCBDC44-2B08-A647-913A-3DF7F70695CC}">
      <dgm:prSet/>
      <dgm:spPr/>
      <dgm:t>
        <a:bodyPr/>
        <a:lstStyle/>
        <a:p>
          <a:endParaRPr lang="en-US"/>
        </a:p>
      </dgm:t>
    </dgm:pt>
    <dgm:pt modelId="{21D58197-AA9C-4143-B4FD-FF7B82C2DB06}" type="parTrans" cxnId="{7FCBDC44-2B08-A647-913A-3DF7F70695CC}">
      <dgm:prSet/>
      <dgm:spPr/>
      <dgm:t>
        <a:bodyPr/>
        <a:lstStyle/>
        <a:p>
          <a:endParaRPr lang="en-US"/>
        </a:p>
      </dgm:t>
    </dgm:pt>
    <dgm:pt modelId="{4A98B0FC-454D-428E-B5B0-8FDA30382886}">
      <dgm:prSet phldrT="[Text]" custT="1"/>
      <dgm:spPr>
        <a:solidFill>
          <a:srgbClr val="0070C0">
            <a:alpha val="17000"/>
          </a:srgbClr>
        </a:solidFill>
      </dgm:spPr>
      <dgm:t>
        <a:bodyPr/>
        <a:lstStyle/>
        <a:p>
          <a:pPr>
            <a:spcAft>
              <a:spcPct val="15000"/>
            </a:spcAft>
          </a:pPr>
          <a:r>
            <a:rPr lang="en-US" sz="1600" kern="1200" dirty="0">
              <a:latin typeface="Arial"/>
              <a:ea typeface="+mn-ea"/>
              <a:cs typeface="+mn-cs"/>
            </a:rPr>
            <a:t>Approve draft Consolidated Plan and Action Plan.</a:t>
          </a:r>
        </a:p>
      </dgm:t>
    </dgm:pt>
    <dgm:pt modelId="{AC5CB391-9707-494F-8AD6-A1831422142F}" type="parTrans" cxnId="{7E56BDE1-81DA-4D82-958A-26940B82B71E}">
      <dgm:prSet/>
      <dgm:spPr/>
      <dgm:t>
        <a:bodyPr/>
        <a:lstStyle/>
        <a:p>
          <a:endParaRPr lang="en-US"/>
        </a:p>
      </dgm:t>
    </dgm:pt>
    <dgm:pt modelId="{07621985-B2EA-4FCE-9E77-6F54C251789F}" type="sibTrans" cxnId="{7E56BDE1-81DA-4D82-958A-26940B82B71E}">
      <dgm:prSet/>
      <dgm:spPr/>
      <dgm:t>
        <a:bodyPr/>
        <a:lstStyle/>
        <a:p>
          <a:endParaRPr lang="en-US"/>
        </a:p>
      </dgm:t>
    </dgm:pt>
    <dgm:pt modelId="{134FCA79-E8A5-4562-BF33-91012C23C979}" type="pres">
      <dgm:prSet presAssocID="{E6A118FE-5247-084D-AD2D-7C71FFB9A8F8}" presName="Name0" presStyleCnt="0">
        <dgm:presLayoutVars>
          <dgm:dir/>
          <dgm:animLvl val="lvl"/>
          <dgm:resizeHandles val="exact"/>
        </dgm:presLayoutVars>
      </dgm:prSet>
      <dgm:spPr/>
    </dgm:pt>
    <dgm:pt modelId="{46439DBC-4421-4220-9DE6-EC6500002D2F}" type="pres">
      <dgm:prSet presAssocID="{C417851E-2568-1A47-BEF5-57494EA8CB1F}" presName="linNode" presStyleCnt="0"/>
      <dgm:spPr/>
    </dgm:pt>
    <dgm:pt modelId="{98345B37-971A-43C9-A2AD-A9590D93EFAB}" type="pres">
      <dgm:prSet presAssocID="{C417851E-2568-1A47-BEF5-57494EA8CB1F}" presName="parentText" presStyleLbl="node1" presStyleIdx="0" presStyleCnt="3" custScaleX="74952">
        <dgm:presLayoutVars>
          <dgm:chMax val="1"/>
          <dgm:bulletEnabled val="1"/>
        </dgm:presLayoutVars>
      </dgm:prSet>
      <dgm:spPr/>
    </dgm:pt>
    <dgm:pt modelId="{2DA77674-7204-446C-AAC6-F4CC656AC297}" type="pres">
      <dgm:prSet presAssocID="{C417851E-2568-1A47-BEF5-57494EA8CB1F}" presName="descendantText" presStyleLbl="alignAccFollowNode1" presStyleIdx="0" presStyleCnt="3" custScaleX="119753" custScaleY="120878">
        <dgm:presLayoutVars>
          <dgm:bulletEnabled val="1"/>
        </dgm:presLayoutVars>
      </dgm:prSet>
      <dgm:spPr/>
    </dgm:pt>
    <dgm:pt modelId="{9309B005-69DC-439F-9AD7-55DD6140C5A2}" type="pres">
      <dgm:prSet presAssocID="{5F76CC64-CA79-7642-9777-B8565390D952}" presName="sp" presStyleCnt="0"/>
      <dgm:spPr/>
    </dgm:pt>
    <dgm:pt modelId="{2841DC84-1779-4B16-B1EE-BA7098CD5F0E}" type="pres">
      <dgm:prSet presAssocID="{EF7140D3-8376-3645-83E7-88C13039117C}" presName="linNode" presStyleCnt="0"/>
      <dgm:spPr/>
    </dgm:pt>
    <dgm:pt modelId="{E19491C9-BD43-4E38-8780-D456F5D4B6DA}" type="pres">
      <dgm:prSet presAssocID="{EF7140D3-8376-3645-83E7-88C13039117C}" presName="parentText" presStyleLbl="node1" presStyleIdx="1" presStyleCnt="3" custScaleX="80580">
        <dgm:presLayoutVars>
          <dgm:chMax val="1"/>
          <dgm:bulletEnabled val="1"/>
        </dgm:presLayoutVars>
      </dgm:prSet>
      <dgm:spPr/>
    </dgm:pt>
    <dgm:pt modelId="{6E76A884-B5CA-46C2-B6FF-13B9BCFE5A5E}" type="pres">
      <dgm:prSet presAssocID="{EF7140D3-8376-3645-83E7-88C13039117C}" presName="descendantText" presStyleLbl="alignAccFollowNode1" presStyleIdx="1" presStyleCnt="3" custScaleX="130866" custScaleY="118261">
        <dgm:presLayoutVars>
          <dgm:bulletEnabled val="1"/>
        </dgm:presLayoutVars>
      </dgm:prSet>
      <dgm:spPr/>
    </dgm:pt>
    <dgm:pt modelId="{E9524706-15A2-4470-B189-DF3FDBC8D97E}" type="pres">
      <dgm:prSet presAssocID="{0925A83A-F329-5B40-A4AE-35ADE9C5D5E0}" presName="sp" presStyleCnt="0"/>
      <dgm:spPr/>
    </dgm:pt>
    <dgm:pt modelId="{D0E9B070-A86D-4BC0-B5CA-E57B64DF9C02}" type="pres">
      <dgm:prSet presAssocID="{239C3507-48E5-A348-802C-681D8D5A4AFC}" presName="linNode" presStyleCnt="0"/>
      <dgm:spPr/>
    </dgm:pt>
    <dgm:pt modelId="{9ACE800A-014D-4EFA-8E28-A1A24DF89803}" type="pres">
      <dgm:prSet presAssocID="{239C3507-48E5-A348-802C-681D8D5A4AFC}" presName="parentText" presStyleLbl="node1" presStyleIdx="2" presStyleCnt="3" custScaleX="74516">
        <dgm:presLayoutVars>
          <dgm:chMax val="1"/>
          <dgm:bulletEnabled val="1"/>
        </dgm:presLayoutVars>
      </dgm:prSet>
      <dgm:spPr/>
    </dgm:pt>
    <dgm:pt modelId="{FBA8FCB5-B02E-4560-B385-4FBE7B30026C}" type="pres">
      <dgm:prSet presAssocID="{239C3507-48E5-A348-802C-681D8D5A4AFC}" presName="descendantText" presStyleLbl="alignAccFollowNode1" presStyleIdx="2" presStyleCnt="3" custScaleX="120492" custScaleY="115693">
        <dgm:presLayoutVars>
          <dgm:bulletEnabled val="1"/>
        </dgm:presLayoutVars>
      </dgm:prSet>
      <dgm:spPr/>
    </dgm:pt>
  </dgm:ptLst>
  <dgm:cxnLst>
    <dgm:cxn modelId="{39A73024-5324-C742-B9ED-A85232140D9A}" srcId="{C417851E-2568-1A47-BEF5-57494EA8CB1F}" destId="{9BFCD7EB-8335-D740-B99C-3DEE86BBEF56}" srcOrd="0" destOrd="0" parTransId="{8B317059-B16D-B047-BCF8-03B65A5266EB}" sibTransId="{A31B6A1C-1FE8-684E-B97F-ECDF82FD640B}"/>
    <dgm:cxn modelId="{99921F2E-9C2B-4B92-9232-31F315419542}" type="presOf" srcId="{60211C18-674E-674A-8BE0-A279EF9E9521}" destId="{6E76A884-B5CA-46C2-B6FF-13B9BCFE5A5E}" srcOrd="0" destOrd="1" presId="urn:microsoft.com/office/officeart/2005/8/layout/vList5"/>
    <dgm:cxn modelId="{03EE0940-B6C2-46E6-8464-1C1388694BE3}" type="presOf" srcId="{570CD6FA-975A-EB48-A2C9-F914B2AB1A4D}" destId="{6E76A884-B5CA-46C2-B6FF-13B9BCFE5A5E}" srcOrd="0" destOrd="0" presId="urn:microsoft.com/office/officeart/2005/8/layout/vList5"/>
    <dgm:cxn modelId="{7FCBDC44-2B08-A647-913A-3DF7F70695CC}" srcId="{E6A118FE-5247-084D-AD2D-7C71FFB9A8F8}" destId="{C417851E-2568-1A47-BEF5-57494EA8CB1F}" srcOrd="0" destOrd="0" parTransId="{21D58197-AA9C-4143-B4FD-FF7B82C2DB06}" sibTransId="{5F76CC64-CA79-7642-9777-B8565390D952}"/>
    <dgm:cxn modelId="{B1C08772-F9FE-4045-ABBE-A7FE6B0337C2}" srcId="{239C3507-48E5-A348-802C-681D8D5A4AFC}" destId="{56DFFD04-4454-F04A-AA5E-AD22B8A76E8B}" srcOrd="1" destOrd="0" parTransId="{537ED021-B4CA-B444-BA3C-D8DEFB58ECCA}" sibTransId="{A62F38E7-DDA7-6C46-864A-C48F733E0CCD}"/>
    <dgm:cxn modelId="{2CF12973-231E-664C-94BC-51C123DE951A}" srcId="{E6A118FE-5247-084D-AD2D-7C71FFB9A8F8}" destId="{239C3507-48E5-A348-802C-681D8D5A4AFC}" srcOrd="2" destOrd="0" parTransId="{8C9CCE6E-1CE1-6D47-97C7-053267D7FBEE}" sibTransId="{3CD00372-B637-6C4C-92D2-AD29B2012837}"/>
    <dgm:cxn modelId="{51888354-9004-4FAD-8066-FD0CBB3036D4}" type="presOf" srcId="{EF7140D3-8376-3645-83E7-88C13039117C}" destId="{E19491C9-BD43-4E38-8780-D456F5D4B6DA}" srcOrd="0" destOrd="0" presId="urn:microsoft.com/office/officeart/2005/8/layout/vList5"/>
    <dgm:cxn modelId="{CE30FB8A-F938-49E4-B101-B29D8182FFFA}" type="presOf" srcId="{E6A118FE-5247-084D-AD2D-7C71FFB9A8F8}" destId="{134FCA79-E8A5-4562-BF33-91012C23C979}" srcOrd="0" destOrd="0" presId="urn:microsoft.com/office/officeart/2005/8/layout/vList5"/>
    <dgm:cxn modelId="{4AF3EA8D-98AB-40D8-A273-337C2163B189}" type="presOf" srcId="{239C3507-48E5-A348-802C-681D8D5A4AFC}" destId="{9ACE800A-014D-4EFA-8E28-A1A24DF89803}" srcOrd="0" destOrd="0" presId="urn:microsoft.com/office/officeart/2005/8/layout/vList5"/>
    <dgm:cxn modelId="{EFE59494-7A0C-7144-854D-AA2E5C2F9D52}" srcId="{239C3507-48E5-A348-802C-681D8D5A4AFC}" destId="{533D1C77-5BFD-A942-8D2F-82AAB34B7AA2}" srcOrd="0" destOrd="0" parTransId="{787A8C45-360C-1942-B925-FFF95F812950}" sibTransId="{1E6F2994-6812-BF4D-9571-7E4819E513C3}"/>
    <dgm:cxn modelId="{943F4A9B-3FA4-410A-977E-79C711792C7B}" type="presOf" srcId="{9BFCD7EB-8335-D740-B99C-3DEE86BBEF56}" destId="{2DA77674-7204-446C-AAC6-F4CC656AC297}" srcOrd="0" destOrd="0" presId="urn:microsoft.com/office/officeart/2005/8/layout/vList5"/>
    <dgm:cxn modelId="{A7EE12A5-0E92-244A-A907-1860CAFFD582}" srcId="{EF7140D3-8376-3645-83E7-88C13039117C}" destId="{60211C18-674E-674A-8BE0-A279EF9E9521}" srcOrd="1" destOrd="0" parTransId="{F2AAAD75-83B7-7E4E-BB6E-8DD18481D991}" sibTransId="{E30BDF50-4158-6248-9F7A-9D098EAB18C4}"/>
    <dgm:cxn modelId="{AE9989A8-52E8-EC44-867A-87E59D51D737}" srcId="{EF7140D3-8376-3645-83E7-88C13039117C}" destId="{570CD6FA-975A-EB48-A2C9-F914B2AB1A4D}" srcOrd="0" destOrd="0" parTransId="{33F1877C-3324-994C-A814-DE81E32BC948}" sibTransId="{335C40BC-44F8-4C4A-A155-7F1D962CD770}"/>
    <dgm:cxn modelId="{6BD8D1B3-3A9F-4EC0-8037-786583F8367F}" type="presOf" srcId="{A10A50DA-D7A6-2D4F-A715-475F0E3C60EA}" destId="{2DA77674-7204-446C-AAC6-F4CC656AC297}" srcOrd="0" destOrd="1" presId="urn:microsoft.com/office/officeart/2005/8/layout/vList5"/>
    <dgm:cxn modelId="{F7F792B7-373E-4DDB-BB94-1C371F297895}" type="presOf" srcId="{91508361-97A4-7345-B72A-0BA54F8372A7}" destId="{FBA8FCB5-B02E-4560-B385-4FBE7B30026C}" srcOrd="0" destOrd="2" presId="urn:microsoft.com/office/officeart/2005/8/layout/vList5"/>
    <dgm:cxn modelId="{ED79D5C4-5D85-7641-ACCF-42149BB66222}" srcId="{239C3507-48E5-A348-802C-681D8D5A4AFC}" destId="{91508361-97A4-7345-B72A-0BA54F8372A7}" srcOrd="2" destOrd="0" parTransId="{47155D20-A841-0B4C-8FE1-A12B1889DA1C}" sibTransId="{D53B8DA4-C127-644B-8690-52FF4710EE9A}"/>
    <dgm:cxn modelId="{F290A6CA-6AB8-4C46-B9A3-3D411331D1F7}" type="presOf" srcId="{4A98B0FC-454D-428E-B5B0-8FDA30382886}" destId="{2DA77674-7204-446C-AAC6-F4CC656AC297}" srcOrd="0" destOrd="2" presId="urn:microsoft.com/office/officeart/2005/8/layout/vList5"/>
    <dgm:cxn modelId="{0E907FCB-1EAF-7842-BCA0-4C4601AF91B5}" srcId="{E6A118FE-5247-084D-AD2D-7C71FFB9A8F8}" destId="{EF7140D3-8376-3645-83E7-88C13039117C}" srcOrd="1" destOrd="0" parTransId="{83F44C56-F3C6-3648-938C-2AFB1F070E9A}" sibTransId="{0925A83A-F329-5B40-A4AE-35ADE9C5D5E0}"/>
    <dgm:cxn modelId="{420CCACB-20A8-4B3C-8963-ED59437D2AAA}" type="presOf" srcId="{C417851E-2568-1A47-BEF5-57494EA8CB1F}" destId="{98345B37-971A-43C9-A2AD-A9590D93EFAB}" srcOrd="0" destOrd="0" presId="urn:microsoft.com/office/officeart/2005/8/layout/vList5"/>
    <dgm:cxn modelId="{0E2FCBDF-68C8-4160-9169-9E2548ECC5B6}" type="presOf" srcId="{56DFFD04-4454-F04A-AA5E-AD22B8A76E8B}" destId="{FBA8FCB5-B02E-4560-B385-4FBE7B30026C}" srcOrd="0" destOrd="1" presId="urn:microsoft.com/office/officeart/2005/8/layout/vList5"/>
    <dgm:cxn modelId="{C8E668E1-CFCE-4A10-B374-F335CA8A3799}" type="presOf" srcId="{533D1C77-5BFD-A942-8D2F-82AAB34B7AA2}" destId="{FBA8FCB5-B02E-4560-B385-4FBE7B30026C}" srcOrd="0" destOrd="0" presId="urn:microsoft.com/office/officeart/2005/8/layout/vList5"/>
    <dgm:cxn modelId="{7E56BDE1-81DA-4D82-958A-26940B82B71E}" srcId="{C417851E-2568-1A47-BEF5-57494EA8CB1F}" destId="{4A98B0FC-454D-428E-B5B0-8FDA30382886}" srcOrd="2" destOrd="0" parTransId="{AC5CB391-9707-494F-8AD6-A1831422142F}" sibTransId="{07621985-B2EA-4FCE-9E77-6F54C251789F}"/>
    <dgm:cxn modelId="{65EC11E4-1AD3-2849-8690-97874B3C6B16}" srcId="{C417851E-2568-1A47-BEF5-57494EA8CB1F}" destId="{A10A50DA-D7A6-2D4F-A715-475F0E3C60EA}" srcOrd="1" destOrd="0" parTransId="{3B50865F-5365-8449-BDCE-A570BE814608}" sibTransId="{132199E2-B1F5-554C-AF39-351D99FB308D}"/>
    <dgm:cxn modelId="{B96FB952-ED6E-4012-8F0D-2ADEA8E9446A}" type="presParOf" srcId="{134FCA79-E8A5-4562-BF33-91012C23C979}" destId="{46439DBC-4421-4220-9DE6-EC6500002D2F}" srcOrd="0" destOrd="0" presId="urn:microsoft.com/office/officeart/2005/8/layout/vList5"/>
    <dgm:cxn modelId="{AB80B58A-8363-4C24-A996-5E74A6BAF9F4}" type="presParOf" srcId="{46439DBC-4421-4220-9DE6-EC6500002D2F}" destId="{98345B37-971A-43C9-A2AD-A9590D93EFAB}" srcOrd="0" destOrd="0" presId="urn:microsoft.com/office/officeart/2005/8/layout/vList5"/>
    <dgm:cxn modelId="{EE15738D-AE5D-48C6-AB7C-902E639C2A7E}" type="presParOf" srcId="{46439DBC-4421-4220-9DE6-EC6500002D2F}" destId="{2DA77674-7204-446C-AAC6-F4CC656AC297}" srcOrd="1" destOrd="0" presId="urn:microsoft.com/office/officeart/2005/8/layout/vList5"/>
    <dgm:cxn modelId="{A72C3A11-A830-4596-9F55-E803CD5C08EB}" type="presParOf" srcId="{134FCA79-E8A5-4562-BF33-91012C23C979}" destId="{9309B005-69DC-439F-9AD7-55DD6140C5A2}" srcOrd="1" destOrd="0" presId="urn:microsoft.com/office/officeart/2005/8/layout/vList5"/>
    <dgm:cxn modelId="{C539E369-065D-452E-BFD5-D0FA913ED2D0}" type="presParOf" srcId="{134FCA79-E8A5-4562-BF33-91012C23C979}" destId="{2841DC84-1779-4B16-B1EE-BA7098CD5F0E}" srcOrd="2" destOrd="0" presId="urn:microsoft.com/office/officeart/2005/8/layout/vList5"/>
    <dgm:cxn modelId="{26AB03B2-13E3-4077-8F78-7543401C750C}" type="presParOf" srcId="{2841DC84-1779-4B16-B1EE-BA7098CD5F0E}" destId="{E19491C9-BD43-4E38-8780-D456F5D4B6DA}" srcOrd="0" destOrd="0" presId="urn:microsoft.com/office/officeart/2005/8/layout/vList5"/>
    <dgm:cxn modelId="{233E8E73-C623-4258-8787-6BCF13F12AA1}" type="presParOf" srcId="{2841DC84-1779-4B16-B1EE-BA7098CD5F0E}" destId="{6E76A884-B5CA-46C2-B6FF-13B9BCFE5A5E}" srcOrd="1" destOrd="0" presId="urn:microsoft.com/office/officeart/2005/8/layout/vList5"/>
    <dgm:cxn modelId="{390DBB87-6F5F-47DD-87D3-8BA63CAC94D7}" type="presParOf" srcId="{134FCA79-E8A5-4562-BF33-91012C23C979}" destId="{E9524706-15A2-4470-B189-DF3FDBC8D97E}" srcOrd="3" destOrd="0" presId="urn:microsoft.com/office/officeart/2005/8/layout/vList5"/>
    <dgm:cxn modelId="{799F2CBF-61D3-4518-83C8-4270A65A0A2D}" type="presParOf" srcId="{134FCA79-E8A5-4562-BF33-91012C23C979}" destId="{D0E9B070-A86D-4BC0-B5CA-E57B64DF9C02}" srcOrd="4" destOrd="0" presId="urn:microsoft.com/office/officeart/2005/8/layout/vList5"/>
    <dgm:cxn modelId="{00F7DFEC-34BD-4A81-8A65-7FF1C2BA267A}" type="presParOf" srcId="{D0E9B070-A86D-4BC0-B5CA-E57B64DF9C02}" destId="{9ACE800A-014D-4EFA-8E28-A1A24DF89803}" srcOrd="0" destOrd="0" presId="urn:microsoft.com/office/officeart/2005/8/layout/vList5"/>
    <dgm:cxn modelId="{65159A18-467E-484F-8368-8F1A71B91503}" type="presParOf" srcId="{D0E9B070-A86D-4BC0-B5CA-E57B64DF9C02}" destId="{FBA8FCB5-B02E-4560-B385-4FBE7B30026C}"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4F293B-F4CB-4FBA-9FC5-6754C0B1F91B}">
      <dsp:nvSpPr>
        <dsp:cNvPr id="0" name=""/>
        <dsp:cNvSpPr/>
      </dsp:nvSpPr>
      <dsp:spPr>
        <a:xfrm>
          <a:off x="248192" y="255"/>
          <a:ext cx="4637317" cy="2249288"/>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Help develop viable, healthy communities through: </a:t>
          </a:r>
        </a:p>
        <a:p>
          <a:pPr marL="228600" lvl="1" indent="-228600" algn="l" defTabSz="977900">
            <a:lnSpc>
              <a:spcPct val="90000"/>
            </a:lnSpc>
            <a:spcBef>
              <a:spcPct val="0"/>
            </a:spcBef>
            <a:spcAft>
              <a:spcPct val="15000"/>
            </a:spcAft>
            <a:buChar char="•"/>
          </a:pPr>
          <a:r>
            <a:rPr lang="en-US" sz="2200" kern="1200" dirty="0"/>
            <a:t>Decent housing </a:t>
          </a:r>
        </a:p>
        <a:p>
          <a:pPr marL="228600" lvl="1" indent="-228600" algn="l" defTabSz="977900">
            <a:lnSpc>
              <a:spcPct val="90000"/>
            </a:lnSpc>
            <a:spcBef>
              <a:spcPct val="0"/>
            </a:spcBef>
            <a:spcAft>
              <a:spcPct val="15000"/>
            </a:spcAft>
            <a:buChar char="•"/>
          </a:pPr>
          <a:r>
            <a:rPr lang="en-US" sz="2200" kern="1200" dirty="0"/>
            <a:t>Suitable living environment</a:t>
          </a:r>
        </a:p>
        <a:p>
          <a:pPr marL="228600" lvl="1" indent="-228600" algn="l" defTabSz="977900">
            <a:lnSpc>
              <a:spcPct val="90000"/>
            </a:lnSpc>
            <a:spcBef>
              <a:spcPct val="0"/>
            </a:spcBef>
            <a:spcAft>
              <a:spcPct val="15000"/>
            </a:spcAft>
            <a:buChar char="•"/>
          </a:pPr>
          <a:r>
            <a:rPr lang="en-US" sz="2200" kern="1200" dirty="0"/>
            <a:t>Expanded economic </a:t>
          </a:r>
          <a:r>
            <a:rPr lang="en-US" sz="2400" kern="1200" dirty="0"/>
            <a:t>opportunities</a:t>
          </a:r>
        </a:p>
      </dsp:txBody>
      <dsp:txXfrm>
        <a:off x="248192" y="255"/>
        <a:ext cx="4637317" cy="2249288"/>
      </dsp:txXfrm>
    </dsp:sp>
    <dsp:sp modelId="{BE6B98D6-4569-4222-80C3-5697B3C3F7D9}">
      <dsp:nvSpPr>
        <dsp:cNvPr id="0" name=""/>
        <dsp:cNvSpPr/>
      </dsp:nvSpPr>
      <dsp:spPr>
        <a:xfrm>
          <a:off x="261257" y="2541824"/>
          <a:ext cx="4611187" cy="1753680"/>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Primarily intended to benefit </a:t>
          </a:r>
          <a:br>
            <a:rPr lang="en-US" sz="2600" kern="1200" dirty="0"/>
          </a:br>
          <a:r>
            <a:rPr lang="en-US" sz="2600" kern="1200" dirty="0"/>
            <a:t>low- and moderate-income residents</a:t>
          </a:r>
        </a:p>
      </dsp:txBody>
      <dsp:txXfrm>
        <a:off x="261257" y="2541824"/>
        <a:ext cx="4611187" cy="17536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68C994-50BE-43F3-B008-C7EC7F957150}">
      <dsp:nvSpPr>
        <dsp:cNvPr id="0" name=""/>
        <dsp:cNvSpPr/>
      </dsp:nvSpPr>
      <dsp:spPr>
        <a:xfrm>
          <a:off x="5306585" y="4552762"/>
          <a:ext cx="4366278" cy="903903"/>
        </a:xfrm>
        <a:custGeom>
          <a:avLst/>
          <a:gdLst/>
          <a:ahLst/>
          <a:cxnLst/>
          <a:rect l="0" t="0" r="0" b="0"/>
          <a:pathLst>
            <a:path>
              <a:moveTo>
                <a:pt x="0" y="0"/>
              </a:moveTo>
              <a:lnTo>
                <a:pt x="0" y="712197"/>
              </a:lnTo>
              <a:lnTo>
                <a:pt x="4366278" y="712197"/>
              </a:lnTo>
              <a:lnTo>
                <a:pt x="4366278" y="90390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5DB7181-F92A-4B5C-BAB6-782E0560F1A3}">
      <dsp:nvSpPr>
        <dsp:cNvPr id="0" name=""/>
        <dsp:cNvSpPr/>
      </dsp:nvSpPr>
      <dsp:spPr>
        <a:xfrm>
          <a:off x="5306585" y="4552762"/>
          <a:ext cx="2271497" cy="903903"/>
        </a:xfrm>
        <a:custGeom>
          <a:avLst/>
          <a:gdLst/>
          <a:ahLst/>
          <a:cxnLst/>
          <a:rect l="0" t="0" r="0" b="0"/>
          <a:pathLst>
            <a:path>
              <a:moveTo>
                <a:pt x="0" y="0"/>
              </a:moveTo>
              <a:lnTo>
                <a:pt x="0" y="712197"/>
              </a:lnTo>
              <a:lnTo>
                <a:pt x="2271497" y="712197"/>
              </a:lnTo>
              <a:lnTo>
                <a:pt x="2271497" y="90390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EE8C572-51D2-4C3F-B548-313F69D9BCE8}">
      <dsp:nvSpPr>
        <dsp:cNvPr id="0" name=""/>
        <dsp:cNvSpPr/>
      </dsp:nvSpPr>
      <dsp:spPr>
        <a:xfrm>
          <a:off x="5247153" y="4552762"/>
          <a:ext cx="91440" cy="903903"/>
        </a:xfrm>
        <a:custGeom>
          <a:avLst/>
          <a:gdLst/>
          <a:ahLst/>
          <a:cxnLst/>
          <a:rect l="0" t="0" r="0" b="0"/>
          <a:pathLst>
            <a:path>
              <a:moveTo>
                <a:pt x="59431" y="0"/>
              </a:moveTo>
              <a:lnTo>
                <a:pt x="59431" y="712197"/>
              </a:lnTo>
              <a:lnTo>
                <a:pt x="45720" y="712197"/>
              </a:lnTo>
              <a:lnTo>
                <a:pt x="45720" y="90390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99491F6-2F8D-40D3-8457-E71361BC861A}">
      <dsp:nvSpPr>
        <dsp:cNvPr id="0" name=""/>
        <dsp:cNvSpPr/>
      </dsp:nvSpPr>
      <dsp:spPr>
        <a:xfrm>
          <a:off x="3102879" y="4552762"/>
          <a:ext cx="2203706" cy="903903"/>
        </a:xfrm>
        <a:custGeom>
          <a:avLst/>
          <a:gdLst/>
          <a:ahLst/>
          <a:cxnLst/>
          <a:rect l="0" t="0" r="0" b="0"/>
          <a:pathLst>
            <a:path>
              <a:moveTo>
                <a:pt x="2203706" y="0"/>
              </a:moveTo>
              <a:lnTo>
                <a:pt x="2203706" y="712197"/>
              </a:lnTo>
              <a:lnTo>
                <a:pt x="0" y="712197"/>
              </a:lnTo>
              <a:lnTo>
                <a:pt x="0" y="90390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15A0FDD-BDBC-4390-8844-77CED9614BB2}">
      <dsp:nvSpPr>
        <dsp:cNvPr id="0" name=""/>
        <dsp:cNvSpPr/>
      </dsp:nvSpPr>
      <dsp:spPr>
        <a:xfrm>
          <a:off x="912885" y="4552762"/>
          <a:ext cx="4393699" cy="903903"/>
        </a:xfrm>
        <a:custGeom>
          <a:avLst/>
          <a:gdLst/>
          <a:ahLst/>
          <a:cxnLst/>
          <a:rect l="0" t="0" r="0" b="0"/>
          <a:pathLst>
            <a:path>
              <a:moveTo>
                <a:pt x="4393699" y="0"/>
              </a:moveTo>
              <a:lnTo>
                <a:pt x="4393699" y="712197"/>
              </a:lnTo>
              <a:lnTo>
                <a:pt x="0" y="712197"/>
              </a:lnTo>
              <a:lnTo>
                <a:pt x="0" y="90390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051473B-4C60-4D6B-B15E-4054E8F21562}">
      <dsp:nvSpPr>
        <dsp:cNvPr id="0" name=""/>
        <dsp:cNvSpPr/>
      </dsp:nvSpPr>
      <dsp:spPr>
        <a:xfrm>
          <a:off x="476086" y="506688"/>
          <a:ext cx="9660997" cy="404607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2222500">
            <a:lnSpc>
              <a:spcPct val="100000"/>
            </a:lnSpc>
            <a:spcBef>
              <a:spcPts val="600"/>
            </a:spcBef>
            <a:spcAft>
              <a:spcPts val="2400"/>
            </a:spcAft>
            <a:buNone/>
          </a:pPr>
          <a:r>
            <a:rPr lang="en-US" sz="5000" b="1" kern="1200" dirty="0"/>
            <a:t>Consolidated Plan (Con Plan)</a:t>
          </a:r>
          <a:br>
            <a:rPr lang="en-US" sz="5000" b="1" kern="1200" dirty="0"/>
          </a:br>
          <a:r>
            <a:rPr lang="en-US" sz="5000" b="1" kern="1200" dirty="0"/>
            <a:t>5 years</a:t>
          </a:r>
        </a:p>
        <a:p>
          <a:pPr marL="0" lvl="0" indent="0" algn="ctr" defTabSz="2222500">
            <a:lnSpc>
              <a:spcPct val="90000"/>
            </a:lnSpc>
            <a:spcBef>
              <a:spcPct val="0"/>
            </a:spcBef>
            <a:spcAft>
              <a:spcPts val="600"/>
            </a:spcAft>
            <a:buNone/>
          </a:pPr>
          <a:r>
            <a:rPr lang="en-US" sz="2700" kern="1200" dirty="0"/>
            <a:t>Town Data</a:t>
          </a:r>
        </a:p>
        <a:p>
          <a:pPr marL="0" lvl="0" indent="0" algn="ctr" defTabSz="2222500">
            <a:lnSpc>
              <a:spcPct val="90000"/>
            </a:lnSpc>
            <a:spcBef>
              <a:spcPct val="0"/>
            </a:spcBef>
            <a:spcAft>
              <a:spcPts val="600"/>
            </a:spcAft>
            <a:buNone/>
          </a:pPr>
          <a:r>
            <a:rPr lang="en-US" sz="2700" kern="1200" dirty="0"/>
            <a:t>Housing &amp; Community Development Needs</a:t>
          </a:r>
        </a:p>
        <a:p>
          <a:pPr marL="0" lvl="0" indent="0" algn="ctr" defTabSz="2222500">
            <a:lnSpc>
              <a:spcPct val="90000"/>
            </a:lnSpc>
            <a:spcBef>
              <a:spcPct val="0"/>
            </a:spcBef>
            <a:spcAft>
              <a:spcPts val="600"/>
            </a:spcAft>
            <a:buNone/>
          </a:pPr>
          <a:r>
            <a:rPr lang="en-US" sz="2700" kern="1200" dirty="0"/>
            <a:t>Priority Goals and Objectives</a:t>
          </a:r>
        </a:p>
        <a:p>
          <a:pPr marL="0" lvl="0" indent="0" algn="ctr" defTabSz="2222500">
            <a:lnSpc>
              <a:spcPct val="90000"/>
            </a:lnSpc>
            <a:spcBef>
              <a:spcPct val="0"/>
            </a:spcBef>
            <a:spcAft>
              <a:spcPts val="600"/>
            </a:spcAft>
            <a:buNone/>
          </a:pPr>
          <a:r>
            <a:rPr lang="en-US" sz="2700" kern="1200" dirty="0"/>
            <a:t>How Funds Will Address Needs</a:t>
          </a:r>
        </a:p>
      </dsp:txBody>
      <dsp:txXfrm>
        <a:off x="476086" y="506688"/>
        <a:ext cx="9660997" cy="4046074"/>
      </dsp:txXfrm>
    </dsp:sp>
    <dsp:sp modelId="{C06A7AFD-64F5-47BA-ACC9-D9F47BE88571}">
      <dsp:nvSpPr>
        <dsp:cNvPr id="0" name=""/>
        <dsp:cNvSpPr/>
      </dsp:nvSpPr>
      <dsp:spPr>
        <a:xfrm>
          <a:off x="0" y="5456665"/>
          <a:ext cx="1825771" cy="91288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t>Action Plan </a:t>
          </a:r>
          <a:br>
            <a:rPr lang="en-US" sz="3000" kern="1200" dirty="0"/>
          </a:br>
          <a:r>
            <a:rPr lang="en-US" sz="3000" kern="1200" dirty="0"/>
            <a:t>Year 1</a:t>
          </a:r>
        </a:p>
      </dsp:txBody>
      <dsp:txXfrm>
        <a:off x="0" y="5456665"/>
        <a:ext cx="1825771" cy="912885"/>
      </dsp:txXfrm>
    </dsp:sp>
    <dsp:sp modelId="{DECA1925-BF92-488B-8E06-A1B0B9DB7AC9}">
      <dsp:nvSpPr>
        <dsp:cNvPr id="0" name=""/>
        <dsp:cNvSpPr/>
      </dsp:nvSpPr>
      <dsp:spPr>
        <a:xfrm>
          <a:off x="2189993" y="5456665"/>
          <a:ext cx="1825771" cy="91288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t>Action Plan</a:t>
          </a:r>
          <a:br>
            <a:rPr lang="en-US" sz="3000" kern="1200" dirty="0"/>
          </a:br>
          <a:r>
            <a:rPr lang="en-US" sz="3000" kern="1200" dirty="0"/>
            <a:t>Year 2</a:t>
          </a:r>
        </a:p>
      </dsp:txBody>
      <dsp:txXfrm>
        <a:off x="2189993" y="5456665"/>
        <a:ext cx="1825771" cy="912885"/>
      </dsp:txXfrm>
    </dsp:sp>
    <dsp:sp modelId="{44E066BC-6041-481A-85EA-5DC83F7649BD}">
      <dsp:nvSpPr>
        <dsp:cNvPr id="0" name=""/>
        <dsp:cNvSpPr/>
      </dsp:nvSpPr>
      <dsp:spPr>
        <a:xfrm>
          <a:off x="4379988" y="5456665"/>
          <a:ext cx="1825771" cy="91288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t>Action Plan</a:t>
          </a:r>
          <a:br>
            <a:rPr lang="en-US" sz="3000" kern="1200" dirty="0"/>
          </a:br>
          <a:r>
            <a:rPr lang="en-US" sz="3000" kern="1200" dirty="0"/>
            <a:t>Year 3</a:t>
          </a:r>
        </a:p>
      </dsp:txBody>
      <dsp:txXfrm>
        <a:off x="4379988" y="5456665"/>
        <a:ext cx="1825771" cy="912885"/>
      </dsp:txXfrm>
    </dsp:sp>
    <dsp:sp modelId="{83E07551-83C9-448A-8922-768B35C0B3F5}">
      <dsp:nvSpPr>
        <dsp:cNvPr id="0" name=""/>
        <dsp:cNvSpPr/>
      </dsp:nvSpPr>
      <dsp:spPr>
        <a:xfrm>
          <a:off x="6665196" y="5456665"/>
          <a:ext cx="1825771" cy="91288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t>Action Plan</a:t>
          </a:r>
          <a:br>
            <a:rPr lang="en-US" sz="3000" kern="1200" dirty="0"/>
          </a:br>
          <a:r>
            <a:rPr lang="en-US" sz="3000" kern="1200" dirty="0"/>
            <a:t>Year 4</a:t>
          </a:r>
        </a:p>
      </dsp:txBody>
      <dsp:txXfrm>
        <a:off x="6665196" y="5456665"/>
        <a:ext cx="1825771" cy="912885"/>
      </dsp:txXfrm>
    </dsp:sp>
    <dsp:sp modelId="{47009F99-CEE2-48C8-BB7C-4270CDA9F420}">
      <dsp:nvSpPr>
        <dsp:cNvPr id="0" name=""/>
        <dsp:cNvSpPr/>
      </dsp:nvSpPr>
      <dsp:spPr>
        <a:xfrm>
          <a:off x="8759977" y="5456665"/>
          <a:ext cx="1825771" cy="91288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t>Action Plan</a:t>
          </a:r>
          <a:br>
            <a:rPr lang="en-US" sz="3000" kern="1200" dirty="0"/>
          </a:br>
          <a:r>
            <a:rPr lang="en-US" sz="3000" kern="1200" dirty="0"/>
            <a:t>Year 5</a:t>
          </a:r>
        </a:p>
      </dsp:txBody>
      <dsp:txXfrm>
        <a:off x="8759977" y="5456665"/>
        <a:ext cx="1825771" cy="9128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A77674-7204-446C-AAC6-F4CC656AC297}">
      <dsp:nvSpPr>
        <dsp:cNvPr id="0" name=""/>
        <dsp:cNvSpPr/>
      </dsp:nvSpPr>
      <dsp:spPr>
        <a:xfrm rot="5400000">
          <a:off x="6323429" y="-3433868"/>
          <a:ext cx="1227475" cy="8140916"/>
        </a:xfrm>
        <a:prstGeom prst="round2SameRect">
          <a:avLst/>
        </a:prstGeom>
        <a:solidFill>
          <a:srgbClr val="0070C0">
            <a:alpha val="17000"/>
          </a:srgb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ts val="600"/>
            </a:spcAft>
            <a:buChar char="•"/>
          </a:pPr>
          <a:r>
            <a:rPr lang="en-US" sz="1600" kern="1200" dirty="0">
              <a:latin typeface="Arial"/>
              <a:ea typeface="+mn-ea"/>
              <a:cs typeface="+mn-cs"/>
            </a:rPr>
            <a:t>Review Town Manager’s Recommendation.</a:t>
          </a:r>
        </a:p>
        <a:p>
          <a:pPr marL="171450" lvl="1" indent="-171450" algn="l" defTabSz="711200">
            <a:lnSpc>
              <a:spcPct val="90000"/>
            </a:lnSpc>
            <a:spcBef>
              <a:spcPct val="0"/>
            </a:spcBef>
            <a:spcAft>
              <a:spcPts val="600"/>
            </a:spcAft>
            <a:buChar char="•"/>
          </a:pPr>
          <a:r>
            <a:rPr lang="en-US" sz="1600" kern="1200" dirty="0">
              <a:latin typeface="Arial"/>
              <a:ea typeface="+mn-ea"/>
              <a:cs typeface="+mn-cs"/>
            </a:rPr>
            <a:t>Board makes any changes to budget before finalizing draft Action Plan.</a:t>
          </a:r>
        </a:p>
        <a:p>
          <a:pPr marL="171450" lvl="1" indent="-171450" algn="l" defTabSz="711200">
            <a:lnSpc>
              <a:spcPct val="90000"/>
            </a:lnSpc>
            <a:spcBef>
              <a:spcPct val="0"/>
            </a:spcBef>
            <a:spcAft>
              <a:spcPct val="15000"/>
            </a:spcAft>
            <a:buChar char="•"/>
          </a:pPr>
          <a:r>
            <a:rPr lang="en-US" sz="1600" kern="1200" dirty="0">
              <a:latin typeface="Arial"/>
              <a:ea typeface="+mn-ea"/>
              <a:cs typeface="+mn-cs"/>
            </a:rPr>
            <a:t>Approve draft Consolidated Plan and Action Plan.</a:t>
          </a:r>
        </a:p>
      </dsp:txBody>
      <dsp:txXfrm rot="-5400000">
        <a:off x="2866709" y="82772"/>
        <a:ext cx="8080996" cy="1107635"/>
      </dsp:txXfrm>
    </dsp:sp>
    <dsp:sp modelId="{98345B37-971A-43C9-A2AD-A9590D93EFAB}">
      <dsp:nvSpPr>
        <dsp:cNvPr id="0" name=""/>
        <dsp:cNvSpPr/>
      </dsp:nvSpPr>
      <dsp:spPr>
        <a:xfrm>
          <a:off x="599" y="1923"/>
          <a:ext cx="2866108" cy="1269333"/>
        </a:xfrm>
        <a:prstGeom prst="round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914400" rtl="0" eaLnBrk="1" latinLnBrk="0" hangingPunct="1">
            <a:lnSpc>
              <a:spcPct val="90000"/>
            </a:lnSpc>
            <a:spcBef>
              <a:spcPct val="0"/>
            </a:spcBef>
            <a:spcAft>
              <a:spcPct val="35000"/>
            </a:spcAft>
            <a:buNone/>
          </a:pPr>
          <a:r>
            <a:rPr lang="en-US" sz="3600" b="1" kern="1200" dirty="0">
              <a:latin typeface="+mn-lt"/>
              <a:ea typeface="+mn-ea"/>
              <a:cs typeface="+mn-cs"/>
            </a:rPr>
            <a:t>June 3rd </a:t>
          </a:r>
          <a:r>
            <a:rPr lang="en-US" sz="3600" b="1" kern="1200" dirty="0" err="1">
              <a:latin typeface="+mn-lt"/>
              <a:ea typeface="+mn-ea"/>
              <a:cs typeface="+mn-cs"/>
            </a:rPr>
            <a:t>BoD</a:t>
          </a:r>
          <a:r>
            <a:rPr lang="en-US" sz="3600" b="1" kern="1200" dirty="0">
              <a:latin typeface="+mn-lt"/>
              <a:ea typeface="+mn-ea"/>
              <a:cs typeface="+mn-cs"/>
            </a:rPr>
            <a:t> Meeting</a:t>
          </a:r>
        </a:p>
      </dsp:txBody>
      <dsp:txXfrm>
        <a:off x="62563" y="63887"/>
        <a:ext cx="2742180" cy="1145405"/>
      </dsp:txXfrm>
    </dsp:sp>
    <dsp:sp modelId="{6E76A884-B5CA-46C2-B6FF-13B9BCFE5A5E}">
      <dsp:nvSpPr>
        <dsp:cNvPr id="0" name=""/>
        <dsp:cNvSpPr/>
      </dsp:nvSpPr>
      <dsp:spPr>
        <a:xfrm rot="5400000">
          <a:off x="6319985" y="-2118626"/>
          <a:ext cx="1200901" cy="8176033"/>
        </a:xfrm>
        <a:prstGeom prst="round2SameRect">
          <a:avLst/>
        </a:prstGeom>
        <a:solidFill>
          <a:schemeClr val="accent5">
            <a:tint val="40000"/>
            <a:alpha val="90000"/>
            <a:hueOff val="8627848"/>
            <a:satOff val="-629"/>
            <a:lumOff val="-749"/>
            <a:alphaOff val="0"/>
          </a:schemeClr>
        </a:solidFill>
        <a:ln w="12700" cap="flat" cmpd="sng" algn="ctr">
          <a:solidFill>
            <a:schemeClr val="accent5">
              <a:tint val="40000"/>
              <a:alpha val="90000"/>
              <a:hueOff val="8627848"/>
              <a:satOff val="-629"/>
              <a:lumOff val="-74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ts val="1200"/>
            </a:spcAft>
            <a:buChar char="•"/>
          </a:pPr>
          <a:r>
            <a:rPr lang="en-US" sz="1600" kern="1200" dirty="0">
              <a:latin typeface="Arial"/>
              <a:ea typeface="+mn-ea"/>
              <a:cs typeface="+mn-cs"/>
            </a:rPr>
            <a:t>Public hearing on Board’s Draft Action Plan and Consolidated Plan. Revisions to plans are only allowed if based on public comment. </a:t>
          </a:r>
        </a:p>
        <a:p>
          <a:pPr marL="114300" lvl="1" indent="-114300" algn="l" defTabSz="622300">
            <a:lnSpc>
              <a:spcPct val="90000"/>
            </a:lnSpc>
            <a:spcBef>
              <a:spcPct val="0"/>
            </a:spcBef>
            <a:spcAft>
              <a:spcPts val="600"/>
            </a:spcAft>
            <a:buChar char="•"/>
          </a:pPr>
          <a:r>
            <a:rPr lang="en-US" sz="1600" kern="1200" dirty="0">
              <a:latin typeface="Arial"/>
              <a:ea typeface="+mn-ea"/>
              <a:cs typeface="+mn-cs"/>
            </a:rPr>
            <a:t>Board adopts Action Plan and Consolidated Plan, appropriates Action Plan funds.</a:t>
          </a:r>
        </a:p>
      </dsp:txBody>
      <dsp:txXfrm rot="-5400000">
        <a:off x="2832420" y="1427562"/>
        <a:ext cx="8117410" cy="1083655"/>
      </dsp:txXfrm>
    </dsp:sp>
    <dsp:sp modelId="{E19491C9-BD43-4E38-8780-D456F5D4B6DA}">
      <dsp:nvSpPr>
        <dsp:cNvPr id="0" name=""/>
        <dsp:cNvSpPr/>
      </dsp:nvSpPr>
      <dsp:spPr>
        <a:xfrm>
          <a:off x="599" y="1334723"/>
          <a:ext cx="2831819" cy="1269333"/>
        </a:xfrm>
        <a:prstGeom prst="roundRect">
          <a:avLst/>
        </a:prstGeom>
        <a:solidFill>
          <a:schemeClr val="accent5">
            <a:hueOff val="8704932"/>
            <a:satOff val="3846"/>
            <a:lumOff val="-421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b="1" kern="1200" dirty="0"/>
            <a:t>July 8</a:t>
          </a:r>
          <a:r>
            <a:rPr lang="en-US" sz="3600" b="1" kern="1200" baseline="30000" dirty="0"/>
            <a:t>th</a:t>
          </a:r>
          <a:r>
            <a:rPr lang="en-US" sz="3600" b="1" kern="1200" dirty="0"/>
            <a:t> </a:t>
          </a:r>
          <a:br>
            <a:rPr lang="en-US" sz="3600" b="1" kern="1200" dirty="0"/>
          </a:br>
          <a:r>
            <a:rPr lang="en-US" sz="3600" b="1" kern="1200" dirty="0" err="1"/>
            <a:t>BoD</a:t>
          </a:r>
          <a:r>
            <a:rPr lang="en-US" sz="3600" b="1" kern="1200" dirty="0"/>
            <a:t> Meeting</a:t>
          </a:r>
          <a:endParaRPr lang="en-US" sz="3600" kern="1200" dirty="0"/>
        </a:p>
      </dsp:txBody>
      <dsp:txXfrm>
        <a:off x="62563" y="1396687"/>
        <a:ext cx="2707891" cy="1145405"/>
      </dsp:txXfrm>
    </dsp:sp>
    <dsp:sp modelId="{FBA8FCB5-B02E-4560-B385-4FBE7B30026C}">
      <dsp:nvSpPr>
        <dsp:cNvPr id="0" name=""/>
        <dsp:cNvSpPr/>
      </dsp:nvSpPr>
      <dsp:spPr>
        <a:xfrm rot="5400000">
          <a:off x="6337113" y="-780951"/>
          <a:ext cx="1174823" cy="8166282"/>
        </a:xfrm>
        <a:prstGeom prst="round2SameRect">
          <a:avLst/>
        </a:prstGeom>
        <a:solidFill>
          <a:schemeClr val="accent5">
            <a:tint val="40000"/>
            <a:alpha val="90000"/>
            <a:hueOff val="17255696"/>
            <a:satOff val="-1258"/>
            <a:lumOff val="-1497"/>
            <a:alphaOff val="0"/>
          </a:schemeClr>
        </a:solidFill>
        <a:ln w="12700" cap="flat" cmpd="sng" algn="ctr">
          <a:solidFill>
            <a:schemeClr val="accent5">
              <a:tint val="40000"/>
              <a:alpha val="90000"/>
              <a:hueOff val="17255696"/>
              <a:satOff val="-1258"/>
              <a:lumOff val="-149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ts val="1200"/>
            </a:spcAft>
            <a:buChar char="•"/>
          </a:pPr>
          <a:r>
            <a:rPr lang="en-US" sz="1600" kern="1200" dirty="0">
              <a:latin typeface="Arial"/>
              <a:ea typeface="+mn-ea"/>
              <a:cs typeface="+mn-cs"/>
            </a:rPr>
            <a:t>If needed, adoption of plans and appropriation of funds can be postponed until August 12th meeting.</a:t>
          </a:r>
        </a:p>
        <a:p>
          <a:pPr marL="171450" lvl="1" indent="-171450" algn="l" defTabSz="711200">
            <a:lnSpc>
              <a:spcPct val="90000"/>
            </a:lnSpc>
            <a:spcBef>
              <a:spcPct val="0"/>
            </a:spcBef>
            <a:spcAft>
              <a:spcPts val="1200"/>
            </a:spcAft>
            <a:buChar char="•"/>
          </a:pPr>
          <a:r>
            <a:rPr lang="en-US" sz="1600" kern="1200" dirty="0">
              <a:latin typeface="Arial"/>
              <a:ea typeface="+mn-ea"/>
              <a:cs typeface="+mn-cs"/>
            </a:rPr>
            <a:t>Not recommended unless necessary.</a:t>
          </a:r>
        </a:p>
        <a:p>
          <a:pPr marL="171450" lvl="1" indent="-171450" algn="l" defTabSz="711200">
            <a:lnSpc>
              <a:spcPct val="90000"/>
            </a:lnSpc>
            <a:spcBef>
              <a:spcPct val="0"/>
            </a:spcBef>
            <a:spcAft>
              <a:spcPct val="15000"/>
            </a:spcAft>
            <a:buChar char="•"/>
          </a:pPr>
          <a:r>
            <a:rPr lang="en-US" sz="1600" kern="1200" dirty="0">
              <a:latin typeface="Arial"/>
              <a:ea typeface="+mn-ea"/>
              <a:cs typeface="+mn-cs"/>
            </a:rPr>
            <a:t>Action Plan must be submitted to HUD before August 16th statutory deadline.</a:t>
          </a:r>
        </a:p>
      </dsp:txBody>
      <dsp:txXfrm rot="-5400000">
        <a:off x="2841384" y="2772128"/>
        <a:ext cx="8108932" cy="1060123"/>
      </dsp:txXfrm>
    </dsp:sp>
    <dsp:sp modelId="{9ACE800A-014D-4EFA-8E28-A1A24DF89803}">
      <dsp:nvSpPr>
        <dsp:cNvPr id="0" name=""/>
        <dsp:cNvSpPr/>
      </dsp:nvSpPr>
      <dsp:spPr>
        <a:xfrm>
          <a:off x="599" y="2667523"/>
          <a:ext cx="2840784" cy="1269333"/>
        </a:xfrm>
        <a:prstGeom prst="roundRect">
          <a:avLst/>
        </a:prstGeom>
        <a:solidFill>
          <a:schemeClr val="accent5">
            <a:hueOff val="17409864"/>
            <a:satOff val="7692"/>
            <a:lumOff val="-843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b="1" kern="1200" dirty="0"/>
            <a:t>August 2025</a:t>
          </a:r>
          <a:endParaRPr lang="en-US" sz="3600" kern="1200" dirty="0"/>
        </a:p>
      </dsp:txBody>
      <dsp:txXfrm>
        <a:off x="62563" y="2729487"/>
        <a:ext cx="2716856" cy="114540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AA14A16-B496-445A-B202-5EB937E28E25}" type="datetimeFigureOut">
              <a:rPr lang="en-US" smtClean="0"/>
              <a:t>6/3/2025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C4B279A-8814-4512-A2F3-82DA43DDB4B8}" type="slidenum">
              <a:rPr lang="en-US" smtClean="0"/>
              <a:t>‹#›</a:t>
            </a:fld>
            <a:endParaRPr lang="en-US"/>
          </a:p>
        </p:txBody>
      </p:sp>
    </p:spTree>
    <p:extLst>
      <p:ext uri="{BB962C8B-B14F-4D97-AF65-F5344CB8AC3E}">
        <p14:creationId xmlns:p14="http://schemas.microsoft.com/office/powerpoint/2010/main" val="35112469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evening. My name is Heather Guerette and along with my coworker, Emma Petersen, we are going to present information about the Town’s Community Development Block Grant or CDBG Program.</a:t>
            </a:r>
          </a:p>
          <a:p>
            <a:endParaRPr lang="en-US" dirty="0"/>
          </a:p>
          <a:p>
            <a:r>
              <a:rPr lang="en-US" dirty="0"/>
              <a:t>Here to discuss….</a:t>
            </a:r>
          </a:p>
          <a:p>
            <a:r>
              <a:rPr lang="en-US" dirty="0"/>
              <a:t>  ~ General overview of funding and the related</a:t>
            </a:r>
            <a:r>
              <a:rPr lang="en-US" baseline="0" dirty="0"/>
              <a:t> 5</a:t>
            </a:r>
            <a:r>
              <a:rPr lang="en-US" dirty="0"/>
              <a:t> and 1-year plan</a:t>
            </a:r>
            <a:r>
              <a:rPr lang="en-US" baseline="0" dirty="0"/>
              <a:t> currently underway</a:t>
            </a:r>
            <a:r>
              <a:rPr lang="en-US" dirty="0"/>
              <a:t>  </a:t>
            </a:r>
          </a:p>
          <a:p>
            <a:r>
              <a:rPr lang="en-US" dirty="0"/>
              <a:t>  ~ Specifics on types of projects, what can/cannot be funded</a:t>
            </a:r>
          </a:p>
          <a:p>
            <a:r>
              <a:rPr lang="en-US" dirty="0"/>
              <a:t>  ~ Close with time for questions</a:t>
            </a:r>
          </a:p>
          <a:p>
            <a:endParaRPr lang="en-US" dirty="0"/>
          </a:p>
        </p:txBody>
      </p:sp>
      <p:sp>
        <p:nvSpPr>
          <p:cNvPr id="4" name="Slide Number Placeholder 3"/>
          <p:cNvSpPr>
            <a:spLocks noGrp="1"/>
          </p:cNvSpPr>
          <p:nvPr>
            <p:ph type="sldNum" sz="quarter" idx="10"/>
          </p:nvPr>
        </p:nvSpPr>
        <p:spPr/>
        <p:txBody>
          <a:bodyPr/>
          <a:lstStyle/>
          <a:p>
            <a:fld id="{C40A4770-2A77-4898-8D52-8AAF15EDD572}" type="slidenum">
              <a:rPr lang="en-US" smtClean="0"/>
              <a:t>1</a:t>
            </a:fld>
            <a:endParaRPr lang="en-US"/>
          </a:p>
        </p:txBody>
      </p:sp>
    </p:spTree>
    <p:extLst>
      <p:ext uri="{BB962C8B-B14F-4D97-AF65-F5344CB8AC3E}">
        <p14:creationId xmlns:p14="http://schemas.microsoft.com/office/powerpoint/2010/main" val="31722623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4B279A-8814-4512-A2F3-82DA43DDB4B8}" type="slidenum">
              <a:rPr lang="en-US" smtClean="0"/>
              <a:t>10</a:t>
            </a:fld>
            <a:endParaRPr lang="en-US"/>
          </a:p>
        </p:txBody>
      </p:sp>
    </p:spTree>
    <p:extLst>
      <p:ext uri="{BB962C8B-B14F-4D97-AF65-F5344CB8AC3E}">
        <p14:creationId xmlns:p14="http://schemas.microsoft.com/office/powerpoint/2010/main" val="3403844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09E14E-8D99-5366-C180-53D1B7FA66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AEA18F-9272-D1B0-E9C2-8E075BB8A1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7BBAB6-7C63-9D57-1A6B-7F05E1EF0940}"/>
              </a:ext>
            </a:extLst>
          </p:cNvPr>
          <p:cNvSpPr>
            <a:spLocks noGrp="1"/>
          </p:cNvSpPr>
          <p:nvPr>
            <p:ph type="body" idx="1"/>
          </p:nvPr>
        </p:nvSpPr>
        <p:spPr/>
        <p:txBody>
          <a:bodyPr/>
          <a:lstStyle/>
          <a:p>
            <a:r>
              <a:rPr lang="en-US" dirty="0"/>
              <a:t>[Note the breakdown of funding sources before detailing the Town Manager’s recommendation….]</a:t>
            </a:r>
          </a:p>
        </p:txBody>
      </p:sp>
      <p:sp>
        <p:nvSpPr>
          <p:cNvPr id="4" name="Slide Number Placeholder 3">
            <a:extLst>
              <a:ext uri="{FF2B5EF4-FFF2-40B4-BE49-F238E27FC236}">
                <a16:creationId xmlns:a16="http://schemas.microsoft.com/office/drawing/2014/main" id="{8DFA2531-64F0-8556-81F9-6FDE0D8BF5E7}"/>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40A4770-2A77-4898-8D52-8AAF15EDD57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80844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the breakdown of funding sources before detailing the Town Manager’s recommendation….]</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40A4770-2A77-4898-8D52-8AAF15EDD57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39418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9DC9BE-8102-4ADA-9C69-422E2361041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5804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General overview of the grant</a:t>
            </a:r>
          </a:p>
          <a:p>
            <a:r>
              <a:rPr lang="en-US" dirty="0"/>
              <a:t>Review both the 5 year and annual plan currently</a:t>
            </a:r>
            <a:r>
              <a:rPr lang="en-US" baseline="0" dirty="0"/>
              <a:t> underway</a:t>
            </a:r>
          </a:p>
          <a:p>
            <a:r>
              <a:rPr lang="en-US" baseline="0" dirty="0"/>
              <a:t>Discuss next steps in the planning process for the upcoming program year</a:t>
            </a:r>
            <a:endParaRPr lang="en-US" dirty="0"/>
          </a:p>
        </p:txBody>
      </p:sp>
      <p:sp>
        <p:nvSpPr>
          <p:cNvPr id="4" name="Slide Number Placeholder 3"/>
          <p:cNvSpPr>
            <a:spLocks noGrp="1"/>
          </p:cNvSpPr>
          <p:nvPr>
            <p:ph type="sldNum" sz="quarter" idx="10"/>
          </p:nvPr>
        </p:nvSpPr>
        <p:spPr/>
        <p:txBody>
          <a:bodyPr/>
          <a:lstStyle/>
          <a:p>
            <a:fld id="{C40A4770-2A77-4898-8D52-8AAF15EDD572}" type="slidenum">
              <a:rPr lang="en-US" smtClean="0"/>
              <a:t>2</a:t>
            </a:fld>
            <a:endParaRPr lang="en-US"/>
          </a:p>
        </p:txBody>
      </p:sp>
    </p:spTree>
    <p:extLst>
      <p:ext uri="{BB962C8B-B14F-4D97-AF65-F5344CB8AC3E}">
        <p14:creationId xmlns:p14="http://schemas.microsoft.com/office/powerpoint/2010/main" val="17754624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CDBG funds come from the federal Department of Housing and Urban Development, or HUD, and any project funded through CDBG must meet one of 3 national objectives……</a:t>
            </a:r>
          </a:p>
          <a:p>
            <a:r>
              <a:rPr lang="en-US" baseline="0" dirty="0"/>
              <a:t>~ vast majority will pursue #1</a:t>
            </a:r>
          </a:p>
        </p:txBody>
      </p:sp>
      <p:sp>
        <p:nvSpPr>
          <p:cNvPr id="4" name="Slide Number Placeholder 3"/>
          <p:cNvSpPr>
            <a:spLocks noGrp="1"/>
          </p:cNvSpPr>
          <p:nvPr>
            <p:ph type="sldNum" sz="quarter" idx="10"/>
          </p:nvPr>
        </p:nvSpPr>
        <p:spPr/>
        <p:txBody>
          <a:bodyPr/>
          <a:lstStyle/>
          <a:p>
            <a:fld id="{C40A4770-2A77-4898-8D52-8AAF15EDD572}" type="slidenum">
              <a:rPr lang="en-US" smtClean="0"/>
              <a:t>3</a:t>
            </a:fld>
            <a:endParaRPr lang="en-US"/>
          </a:p>
        </p:txBody>
      </p:sp>
    </p:spTree>
    <p:extLst>
      <p:ext uri="{BB962C8B-B14F-4D97-AF65-F5344CB8AC3E}">
        <p14:creationId xmlns:p14="http://schemas.microsoft.com/office/powerpoint/2010/main" val="58341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defTabSz="931774">
              <a:defRPr/>
            </a:pPr>
            <a:fld id="{C40A4770-2A77-4898-8D52-8AAF15EDD572}" type="slidenum">
              <a:rPr lang="en-US">
                <a:solidFill>
                  <a:prstClr val="black"/>
                </a:solidFill>
                <a:latin typeface="Calibri"/>
              </a:rPr>
              <a:pPr defTabSz="931774">
                <a:defRPr/>
              </a:pPr>
              <a:t>4</a:t>
            </a:fld>
            <a:endParaRPr lang="en-US">
              <a:solidFill>
                <a:prstClr val="black"/>
              </a:solidFill>
              <a:latin typeface="Calibri"/>
            </a:endParaRPr>
          </a:p>
        </p:txBody>
      </p:sp>
    </p:spTree>
    <p:extLst>
      <p:ext uri="{BB962C8B-B14F-4D97-AF65-F5344CB8AC3E}">
        <p14:creationId xmlns:p14="http://schemas.microsoft.com/office/powerpoint/2010/main" val="39786245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I now want to pause and give a quick overview of the larger planning process that guides the use of CDBG funds. Every five years, HUD requires the town to develop a Consolidated Plan—a strategic roadmap that identifies the town’s top housing and community development needs and outlines how we’ll use our CDBG funds to address them. This plan is shaped by local data analysis, public input, and consultations with town departments, service providers, and community groups that contribute to community development in Manchester.</a:t>
            </a:r>
            <a:br>
              <a:rPr lang="en-US" dirty="0"/>
            </a:br>
            <a:endParaRPr lang="en-US" dirty="0"/>
          </a:p>
          <a:p>
            <a:r>
              <a:rPr lang="en-US" dirty="0"/>
              <a:t>From this, town staff develops five Annual Action Plans—one for each year in the cycle. The plan Heather is presenting tonight is Year 1 of the new five-year strategy. I supported program administration this year by conducting the planning of the 5-year Consolidated Plan which provides the relevant local assessment to form the basis of these annual action plans.</a:t>
            </a:r>
          </a:p>
        </p:txBody>
      </p:sp>
      <p:sp>
        <p:nvSpPr>
          <p:cNvPr id="4" name="Slide Number Placeholder 3"/>
          <p:cNvSpPr>
            <a:spLocks noGrp="1"/>
          </p:cNvSpPr>
          <p:nvPr>
            <p:ph type="sldNum" sz="quarter" idx="10"/>
          </p:nvPr>
        </p:nvSpPr>
        <p:spPr/>
        <p:txBody>
          <a:bodyPr/>
          <a:lstStyle/>
          <a:p>
            <a:fld id="{C40A4770-2A77-4898-8D52-8AAF15EDD572}" type="slidenum">
              <a:rPr lang="en-US" smtClean="0"/>
              <a:t>5</a:t>
            </a:fld>
            <a:endParaRPr lang="en-US"/>
          </a:p>
        </p:txBody>
      </p:sp>
    </p:spTree>
    <p:extLst>
      <p:ext uri="{BB962C8B-B14F-4D97-AF65-F5344CB8AC3E}">
        <p14:creationId xmlns:p14="http://schemas.microsoft.com/office/powerpoint/2010/main" val="1981155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422978-B343-920A-1982-2AE5B89197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2DEC54-D5A1-C42D-3EAB-792F0F2633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1C9608-D16D-EB5A-BAE9-CC202C8369D7}"/>
              </a:ext>
            </a:extLst>
          </p:cNvPr>
          <p:cNvSpPr>
            <a:spLocks noGrp="1"/>
          </p:cNvSpPr>
          <p:nvPr>
            <p:ph type="body" idx="1"/>
          </p:nvPr>
        </p:nvSpPr>
        <p:spPr/>
        <p:txBody>
          <a:bodyPr/>
          <a:lstStyle/>
          <a:p>
            <a:pPr>
              <a:buNone/>
            </a:pPr>
            <a:r>
              <a:rPr lang="en-US" dirty="0"/>
              <a:t>As I mentioned, public input is a key part of this planning effort. Feedback gathered from public hearings, a community survey, and consultations with service providers helped to both validate the data analysis and shape the goals for the next five years.</a:t>
            </a:r>
            <a:br>
              <a:rPr lang="en-US" dirty="0"/>
            </a:br>
            <a:endParaRPr lang="en-US" dirty="0"/>
          </a:p>
          <a:p>
            <a:pPr>
              <a:buNone/>
            </a:pPr>
            <a:r>
              <a:rPr lang="en-US" dirty="0"/>
              <a:t>Early in the process, Heather and I held two public hearings to introduce the plan and invite community input. We also launched a “Your Voice Matters” webpage to maintain transparency and provide ongoing updates. To reach a wide audience, we used a mix of outreach methods—including social media, town communication channels, physical flyers—and even received coverage in the Journal Inquirer, which helped boost survey participation.</a:t>
            </a:r>
            <a:br>
              <a:rPr lang="en-US" dirty="0"/>
            </a:br>
            <a:endParaRPr lang="en-US" dirty="0"/>
          </a:p>
          <a:p>
            <a:r>
              <a:rPr lang="en-US" dirty="0"/>
              <a:t>As a result, we received over 300 survey responses and conducted 12 group consultations with over 40 participants with service providers, nonprofits, and advisory councils. These conversations grounded the plan in the real-world experiences of those delivering public services. Finally, we made sure this plan aligns with existing town strategies—such as the Manchester Housing Authority’s Strategic Plan and the Affordable Housing Plan—so that all efforts are coordinated and complementary.</a:t>
            </a:r>
            <a:endParaRPr lang="en-US" dirty="0">
              <a:ea typeface="Calibri"/>
              <a:cs typeface="Calibri"/>
            </a:endParaRPr>
          </a:p>
        </p:txBody>
      </p:sp>
      <p:sp>
        <p:nvSpPr>
          <p:cNvPr id="4" name="Slide Number Placeholder 3">
            <a:extLst>
              <a:ext uri="{FF2B5EF4-FFF2-40B4-BE49-F238E27FC236}">
                <a16:creationId xmlns:a16="http://schemas.microsoft.com/office/drawing/2014/main" id="{12E5748D-FA56-41BD-7C46-F2A101CC7150}"/>
              </a:ext>
            </a:extLst>
          </p:cNvPr>
          <p:cNvSpPr>
            <a:spLocks noGrp="1"/>
          </p:cNvSpPr>
          <p:nvPr>
            <p:ph type="sldNum" sz="quarter" idx="10"/>
          </p:nvPr>
        </p:nvSpPr>
        <p:spPr/>
        <p:txBody>
          <a:bodyPr/>
          <a:lstStyle/>
          <a:p>
            <a:fld id="{C40A4770-2A77-4898-8D52-8AAF15EDD572}" type="slidenum">
              <a:rPr lang="en-US" smtClean="0"/>
              <a:t>6</a:t>
            </a:fld>
            <a:endParaRPr lang="en-US"/>
          </a:p>
        </p:txBody>
      </p:sp>
    </p:spTree>
    <p:extLst>
      <p:ext uri="{BB962C8B-B14F-4D97-AF65-F5344CB8AC3E}">
        <p14:creationId xmlns:p14="http://schemas.microsoft.com/office/powerpoint/2010/main" val="30960021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D4FB99-4891-6C08-7D4B-F59AC26ADA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FD7B1D-C384-4627-E0C7-4722F88BCF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84F814-98CB-C56B-D799-E44DA3FDB22D}"/>
              </a:ext>
            </a:extLst>
          </p:cNvPr>
          <p:cNvSpPr>
            <a:spLocks noGrp="1"/>
          </p:cNvSpPr>
          <p:nvPr>
            <p:ph type="body" idx="1"/>
          </p:nvPr>
        </p:nvSpPr>
        <p:spPr/>
        <p:txBody>
          <a:bodyPr/>
          <a:lstStyle/>
          <a:p>
            <a:pPr>
              <a:buNone/>
            </a:pPr>
            <a:r>
              <a:rPr lang="en-US" dirty="0"/>
              <a:t>Based on everything we heard—from residents, service providers, and what the data is telling us—we’ve identified a few clear priorities for the next five years:</a:t>
            </a:r>
          </a:p>
          <a:p>
            <a:pPr>
              <a:buNone/>
            </a:pPr>
            <a:r>
              <a:rPr lang="en-US" b="1" dirty="0"/>
              <a:t>First</a:t>
            </a:r>
            <a:r>
              <a:rPr lang="en-US" dirty="0"/>
              <a:t>, housing. People really emphasized the need to improve both the quality and availability of affordable units.</a:t>
            </a:r>
          </a:p>
          <a:p>
            <a:pPr>
              <a:buNone/>
            </a:pPr>
            <a:r>
              <a:rPr lang="en-US" b="1" dirty="0"/>
              <a:t>Second</a:t>
            </a:r>
            <a:r>
              <a:rPr lang="en-US" dirty="0"/>
              <a:t>, public services that support folks who are more vulnerable—especially mental health supports, help for older adults, and resources that promote economic stability.</a:t>
            </a:r>
          </a:p>
          <a:p>
            <a:pPr>
              <a:buNone/>
            </a:pPr>
            <a:r>
              <a:rPr lang="en-US" b="1" dirty="0"/>
              <a:t>Third</a:t>
            </a:r>
            <a:r>
              <a:rPr lang="en-US" dirty="0"/>
              <a:t>, public facilities and parks. We want to make sure these spaces are accessible, welcoming, and actually meet the needs of the people using them.</a:t>
            </a:r>
          </a:p>
          <a:p>
            <a:pPr>
              <a:buNone/>
            </a:pPr>
            <a:r>
              <a:rPr lang="en-US" b="1" dirty="0"/>
              <a:t>Fourth</a:t>
            </a:r>
            <a:r>
              <a:rPr lang="en-US" dirty="0"/>
              <a:t>, infrastructure upgrades—like ADA improvements, better sidewalks, and more inviting streetscapes. These are the kinds of things that help make neighborhoods safer and more connected for everyone.</a:t>
            </a:r>
          </a:p>
          <a:p>
            <a:pPr>
              <a:buNone/>
            </a:pPr>
            <a:r>
              <a:rPr lang="en-US" b="1" dirty="0"/>
              <a:t>And finally</a:t>
            </a:r>
            <a:r>
              <a:rPr lang="en-US" dirty="0"/>
              <a:t>, economic development. While it didn’t rise to the very top, it’s still important—especially when it comes to access to jobs and breathing new life into underused commercial areas.</a:t>
            </a:r>
          </a:p>
          <a:p>
            <a:pPr>
              <a:buNone/>
            </a:pPr>
            <a:r>
              <a:rPr lang="en-US" dirty="0"/>
              <a:t>All of these priorities shaped the goals you’ll see in our Consolidated Plan. And just as a reminder, the map on the left shows the parts of town eligible for CDBG funding—so that’s where most of these efforts will be focused.</a:t>
            </a:r>
          </a:p>
          <a:p>
            <a:r>
              <a:rPr lang="en-US" dirty="0"/>
              <a:t>Now Heather’s going to walk us through how those big-picture goals are being put into action in this year’s plan.</a:t>
            </a:r>
          </a:p>
        </p:txBody>
      </p:sp>
      <p:sp>
        <p:nvSpPr>
          <p:cNvPr id="4" name="Slide Number Placeholder 3">
            <a:extLst>
              <a:ext uri="{FF2B5EF4-FFF2-40B4-BE49-F238E27FC236}">
                <a16:creationId xmlns:a16="http://schemas.microsoft.com/office/drawing/2014/main" id="{D5BB6090-B694-DDC0-E55A-D00782006457}"/>
              </a:ext>
            </a:extLst>
          </p:cNvPr>
          <p:cNvSpPr>
            <a:spLocks noGrp="1"/>
          </p:cNvSpPr>
          <p:nvPr>
            <p:ph type="sldNum" sz="quarter" idx="10"/>
          </p:nvPr>
        </p:nvSpPr>
        <p:spPr/>
        <p:txBody>
          <a:bodyPr/>
          <a:lstStyle/>
          <a:p>
            <a:fld id="{C40A4770-2A77-4898-8D52-8AAF15EDD572}" type="slidenum">
              <a:rPr lang="en-US" smtClean="0"/>
              <a:t>7</a:t>
            </a:fld>
            <a:endParaRPr lang="en-US"/>
          </a:p>
        </p:txBody>
      </p:sp>
    </p:spTree>
    <p:extLst>
      <p:ext uri="{BB962C8B-B14F-4D97-AF65-F5344CB8AC3E}">
        <p14:creationId xmlns:p14="http://schemas.microsoft.com/office/powerpoint/2010/main" val="8379272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Action Plan is a report we have to submit to HUD each year.  The report provides information on how we intend to spend that year’s CDBG grant – what projects will be funded and at what level and describe the intended goals of each project.  It also identifies the sub-recipients (town departments or area nonprofits) that will run the projects.  The report also details other town actions planned over the upcoming year that will support the goals of CDBG.</a:t>
            </a:r>
          </a:p>
        </p:txBody>
      </p:sp>
      <p:sp>
        <p:nvSpPr>
          <p:cNvPr id="4" name="Slide Number Placeholder 3"/>
          <p:cNvSpPr>
            <a:spLocks noGrp="1"/>
          </p:cNvSpPr>
          <p:nvPr>
            <p:ph type="sldNum" sz="quarter" idx="5"/>
          </p:nvPr>
        </p:nvSpPr>
        <p:spPr/>
        <p:txBody>
          <a:bodyPr/>
          <a:lstStyle/>
          <a:p>
            <a:fld id="{1C4B279A-8814-4512-A2F3-82DA43DDB4B8}" type="slidenum">
              <a:rPr lang="en-US" smtClean="0"/>
              <a:t>8</a:t>
            </a:fld>
            <a:endParaRPr lang="en-US"/>
          </a:p>
        </p:txBody>
      </p:sp>
    </p:spTree>
    <p:extLst>
      <p:ext uri="{BB962C8B-B14F-4D97-AF65-F5344CB8AC3E}">
        <p14:creationId xmlns:p14="http://schemas.microsoft.com/office/powerpoint/2010/main" val="7011491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As you can see, there has been fluctuation in Manchester’s funding over the last few years. </a:t>
            </a:r>
          </a:p>
          <a:p>
            <a:pPr defTabSz="931774">
              <a:defRPr/>
            </a:pPr>
            <a:r>
              <a:rPr lang="en-US" dirty="0"/>
              <a:t>I am happy to report that next year’s grant will be a slight increase of about $1,700 over the current program year’s grant.</a:t>
            </a:r>
          </a:p>
          <a:p>
            <a:pPr defTabSz="931774">
              <a:defRPr/>
            </a:pPr>
            <a:r>
              <a:rPr lang="en-US" dirty="0"/>
              <a:t>(Funding based on population, age of housing stock, poverty statistics, </a:t>
            </a:r>
            <a:r>
              <a:rPr lang="en-US" dirty="0" err="1"/>
              <a:t>etc</a:t>
            </a:r>
            <a:r>
              <a:rPr lang="en-US" dirty="0"/>
              <a:t>)</a:t>
            </a:r>
          </a:p>
        </p:txBody>
      </p:sp>
      <p:sp>
        <p:nvSpPr>
          <p:cNvPr id="4" name="Slide Number Placeholder 3"/>
          <p:cNvSpPr>
            <a:spLocks noGrp="1"/>
          </p:cNvSpPr>
          <p:nvPr>
            <p:ph type="sldNum" sz="quarter" idx="10"/>
          </p:nvPr>
        </p:nvSpPr>
        <p:spPr/>
        <p:txBody>
          <a:bodyPr/>
          <a:lstStyle/>
          <a:p>
            <a:fld id="{C40A4770-2A77-4898-8D52-8AAF15EDD572}" type="slidenum">
              <a:rPr lang="en-US" smtClean="0"/>
              <a:t>9</a:t>
            </a:fld>
            <a:endParaRPr lang="en-US"/>
          </a:p>
        </p:txBody>
      </p:sp>
    </p:spTree>
    <p:extLst>
      <p:ext uri="{BB962C8B-B14F-4D97-AF65-F5344CB8AC3E}">
        <p14:creationId xmlns:p14="http://schemas.microsoft.com/office/powerpoint/2010/main" val="17821846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5E19BCE-974F-4615-A99A-9AB8B1B34580}" type="datetimeFigureOut">
              <a:rPr lang="en-US" smtClean="0"/>
              <a:t>6/3/2025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39A8DD-FB03-421E-998E-95B37F11A7EB}" type="slidenum">
              <a:rPr lang="en-US" smtClean="0"/>
              <a:t>‹#›</a:t>
            </a:fld>
            <a:endParaRPr lang="en-US"/>
          </a:p>
        </p:txBody>
      </p:sp>
    </p:spTree>
    <p:extLst>
      <p:ext uri="{BB962C8B-B14F-4D97-AF65-F5344CB8AC3E}">
        <p14:creationId xmlns:p14="http://schemas.microsoft.com/office/powerpoint/2010/main" val="4183225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E19BCE-974F-4615-A99A-9AB8B1B34580}" type="datetimeFigureOut">
              <a:rPr lang="en-US" smtClean="0"/>
              <a:t>6/3/2025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39A8DD-FB03-421E-998E-95B37F11A7EB}" type="slidenum">
              <a:rPr lang="en-US" smtClean="0"/>
              <a:t>‹#›</a:t>
            </a:fld>
            <a:endParaRPr lang="en-US"/>
          </a:p>
        </p:txBody>
      </p:sp>
    </p:spTree>
    <p:extLst>
      <p:ext uri="{BB962C8B-B14F-4D97-AF65-F5344CB8AC3E}">
        <p14:creationId xmlns:p14="http://schemas.microsoft.com/office/powerpoint/2010/main" val="4138459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E19BCE-974F-4615-A99A-9AB8B1B34580}" type="datetimeFigureOut">
              <a:rPr lang="en-US" smtClean="0"/>
              <a:t>6/3/2025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39A8DD-FB03-421E-998E-95B37F11A7EB}" type="slidenum">
              <a:rPr lang="en-US" smtClean="0"/>
              <a:t>‹#›</a:t>
            </a:fld>
            <a:endParaRPr lang="en-US"/>
          </a:p>
        </p:txBody>
      </p:sp>
    </p:spTree>
    <p:extLst>
      <p:ext uri="{BB962C8B-B14F-4D97-AF65-F5344CB8AC3E}">
        <p14:creationId xmlns:p14="http://schemas.microsoft.com/office/powerpoint/2010/main" val="8578170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A5E19BCE-974F-4615-A99A-9AB8B1B34580}" type="datetimeFigureOut">
              <a:rPr lang="en-US" smtClean="0"/>
              <a:t>6/3/2025</a:t>
            </a:fld>
            <a:endParaRPr lang="en-US"/>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6D39A8DD-FB03-421E-998E-95B37F11A7EB}" type="slidenum">
              <a:rPr lang="en-US" smtClean="0"/>
              <a:t>‹#›</a:t>
            </a:fld>
            <a:endParaRPr lang="en-US"/>
          </a:p>
        </p:txBody>
      </p:sp>
    </p:spTree>
    <p:extLst>
      <p:ext uri="{BB962C8B-B14F-4D97-AF65-F5344CB8AC3E}">
        <p14:creationId xmlns:p14="http://schemas.microsoft.com/office/powerpoint/2010/main" val="26858865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E19BCE-974F-4615-A99A-9AB8B1B34580}" type="datetimeFigureOut">
              <a:rPr lang="en-US" smtClean="0"/>
              <a:t>6/3/2025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39A8DD-FB03-421E-998E-95B37F11A7EB}" type="slidenum">
              <a:rPr lang="en-US" smtClean="0"/>
              <a:t>‹#›</a:t>
            </a:fld>
            <a:endParaRPr lang="en-US"/>
          </a:p>
        </p:txBody>
      </p:sp>
    </p:spTree>
    <p:extLst>
      <p:ext uri="{BB962C8B-B14F-4D97-AF65-F5344CB8AC3E}">
        <p14:creationId xmlns:p14="http://schemas.microsoft.com/office/powerpoint/2010/main" val="23155037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E19BCE-974F-4615-A99A-9AB8B1B34580}" type="datetimeFigureOut">
              <a:rPr lang="en-US" smtClean="0"/>
              <a:t>6/3/2025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39A8DD-FB03-421E-998E-95B37F11A7EB}" type="slidenum">
              <a:rPr lang="en-US" smtClean="0"/>
              <a:t>‹#›</a:t>
            </a:fld>
            <a:endParaRPr lang="en-US"/>
          </a:p>
        </p:txBody>
      </p:sp>
    </p:spTree>
    <p:extLst>
      <p:ext uri="{BB962C8B-B14F-4D97-AF65-F5344CB8AC3E}">
        <p14:creationId xmlns:p14="http://schemas.microsoft.com/office/powerpoint/2010/main" val="41970028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5E19BCE-974F-4615-A99A-9AB8B1B34580}" type="datetimeFigureOut">
              <a:rPr lang="en-US" smtClean="0"/>
              <a:t>6/3/2025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39A8DD-FB03-421E-998E-95B37F11A7EB}" type="slidenum">
              <a:rPr lang="en-US" smtClean="0"/>
              <a:t>‹#›</a:t>
            </a:fld>
            <a:endParaRPr lang="en-US"/>
          </a:p>
        </p:txBody>
      </p:sp>
    </p:spTree>
    <p:extLst>
      <p:ext uri="{BB962C8B-B14F-4D97-AF65-F5344CB8AC3E}">
        <p14:creationId xmlns:p14="http://schemas.microsoft.com/office/powerpoint/2010/main" val="9947563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5E19BCE-974F-4615-A99A-9AB8B1B34580}" type="datetimeFigureOut">
              <a:rPr lang="en-US" smtClean="0"/>
              <a:t>6/3/2025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39A8DD-FB03-421E-998E-95B37F11A7EB}" type="slidenum">
              <a:rPr lang="en-US" smtClean="0"/>
              <a:t>‹#›</a:t>
            </a:fld>
            <a:endParaRPr lang="en-US"/>
          </a:p>
        </p:txBody>
      </p:sp>
    </p:spTree>
    <p:extLst>
      <p:ext uri="{BB962C8B-B14F-4D97-AF65-F5344CB8AC3E}">
        <p14:creationId xmlns:p14="http://schemas.microsoft.com/office/powerpoint/2010/main" val="3553265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5E19BCE-974F-4615-A99A-9AB8B1B34580}" type="datetimeFigureOut">
              <a:rPr lang="en-US" smtClean="0"/>
              <a:t>6/3/2025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39A8DD-FB03-421E-998E-95B37F11A7EB}" type="slidenum">
              <a:rPr lang="en-US" smtClean="0"/>
              <a:t>‹#›</a:t>
            </a:fld>
            <a:endParaRPr lang="en-US"/>
          </a:p>
        </p:txBody>
      </p:sp>
    </p:spTree>
    <p:extLst>
      <p:ext uri="{BB962C8B-B14F-4D97-AF65-F5344CB8AC3E}">
        <p14:creationId xmlns:p14="http://schemas.microsoft.com/office/powerpoint/2010/main" val="31223739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E19BCE-974F-4615-A99A-9AB8B1B34580}" type="datetimeFigureOut">
              <a:rPr lang="en-US" smtClean="0"/>
              <a:t>6/3/2025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39A8DD-FB03-421E-998E-95B37F11A7EB}" type="slidenum">
              <a:rPr lang="en-US" smtClean="0"/>
              <a:t>‹#›</a:t>
            </a:fld>
            <a:endParaRPr lang="en-US"/>
          </a:p>
        </p:txBody>
      </p:sp>
    </p:spTree>
    <p:extLst>
      <p:ext uri="{BB962C8B-B14F-4D97-AF65-F5344CB8AC3E}">
        <p14:creationId xmlns:p14="http://schemas.microsoft.com/office/powerpoint/2010/main" val="32834999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A5E19BCE-974F-4615-A99A-9AB8B1B34580}" type="datetimeFigureOut">
              <a:rPr lang="en-US" smtClean="0"/>
              <a:t>6/3/2025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6D39A8DD-FB03-421E-998E-95B37F11A7EB}" type="slidenum">
              <a:rPr lang="en-US" smtClean="0"/>
              <a:t>‹#›</a:t>
            </a:fld>
            <a:endParaRPr lang="en-US"/>
          </a:p>
        </p:txBody>
      </p:sp>
    </p:spTree>
    <p:extLst>
      <p:ext uri="{BB962C8B-B14F-4D97-AF65-F5344CB8AC3E}">
        <p14:creationId xmlns:p14="http://schemas.microsoft.com/office/powerpoint/2010/main" val="650800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E19BCE-974F-4615-A99A-9AB8B1B34580}" type="datetimeFigureOut">
              <a:rPr lang="en-US" smtClean="0"/>
              <a:t>6/3/2025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39A8DD-FB03-421E-998E-95B37F11A7EB}" type="slidenum">
              <a:rPr lang="en-US" smtClean="0"/>
              <a:t>‹#›</a:t>
            </a:fld>
            <a:endParaRPr lang="en-US"/>
          </a:p>
        </p:txBody>
      </p:sp>
    </p:spTree>
    <p:extLst>
      <p:ext uri="{BB962C8B-B14F-4D97-AF65-F5344CB8AC3E}">
        <p14:creationId xmlns:p14="http://schemas.microsoft.com/office/powerpoint/2010/main" val="15201288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A5E19BCE-974F-4615-A99A-9AB8B1B34580}" type="datetimeFigureOut">
              <a:rPr lang="en-US" smtClean="0"/>
              <a:t>6/3/2025</a:t>
            </a:fld>
            <a:endParaRPr lang="en-US"/>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6D39A8DD-FB03-421E-998E-95B37F11A7EB}" type="slidenum">
              <a:rPr lang="en-US" smtClean="0"/>
              <a:t>‹#›</a:t>
            </a:fld>
            <a:endParaRPr lang="en-US"/>
          </a:p>
        </p:txBody>
      </p:sp>
    </p:spTree>
    <p:extLst>
      <p:ext uri="{BB962C8B-B14F-4D97-AF65-F5344CB8AC3E}">
        <p14:creationId xmlns:p14="http://schemas.microsoft.com/office/powerpoint/2010/main" val="679723902"/>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E19BCE-974F-4615-A99A-9AB8B1B34580}" type="datetimeFigureOut">
              <a:rPr lang="en-US" smtClean="0"/>
              <a:t>6/3/2025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39A8DD-FB03-421E-998E-95B37F11A7EB}" type="slidenum">
              <a:rPr lang="en-US" smtClean="0"/>
              <a:t>‹#›</a:t>
            </a:fld>
            <a:endParaRPr lang="en-US"/>
          </a:p>
        </p:txBody>
      </p:sp>
    </p:spTree>
    <p:extLst>
      <p:ext uri="{BB962C8B-B14F-4D97-AF65-F5344CB8AC3E}">
        <p14:creationId xmlns:p14="http://schemas.microsoft.com/office/powerpoint/2010/main" val="27206164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E19BCE-974F-4615-A99A-9AB8B1B34580}" type="datetimeFigureOut">
              <a:rPr lang="en-US" smtClean="0"/>
              <a:t>6/3/2025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39A8DD-FB03-421E-998E-95B37F11A7EB}" type="slidenum">
              <a:rPr lang="en-US" smtClean="0"/>
              <a:t>‹#›</a:t>
            </a:fld>
            <a:endParaRPr lang="en-US"/>
          </a:p>
        </p:txBody>
      </p:sp>
    </p:spTree>
    <p:extLst>
      <p:ext uri="{BB962C8B-B14F-4D97-AF65-F5344CB8AC3E}">
        <p14:creationId xmlns:p14="http://schemas.microsoft.com/office/powerpoint/2010/main" val="4441765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6/3/2025</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2727302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6/3/2025</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8740859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6/3/2025</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9515107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6/3/2025</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054230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6/3/2025</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0017265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6/3/2025</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832647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6/3/2025</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520579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E19BCE-974F-4615-A99A-9AB8B1B34580}" type="datetimeFigureOut">
              <a:rPr lang="en-US" smtClean="0"/>
              <a:t>6/3/2025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39A8DD-FB03-421E-998E-95B37F11A7EB}" type="slidenum">
              <a:rPr lang="en-US" smtClean="0"/>
              <a:t>‹#›</a:t>
            </a:fld>
            <a:endParaRPr lang="en-US"/>
          </a:p>
        </p:txBody>
      </p:sp>
    </p:spTree>
    <p:extLst>
      <p:ext uri="{BB962C8B-B14F-4D97-AF65-F5344CB8AC3E}">
        <p14:creationId xmlns:p14="http://schemas.microsoft.com/office/powerpoint/2010/main" val="14634605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6/3/2025</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02554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6/3/2025</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92128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6/3/2025</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6627857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6/3/2025</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4259582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utlin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ACD46E6-90C9-5A94-5A35-1C98F051F60F}"/>
              </a:ext>
            </a:extLst>
          </p:cNvPr>
          <p:cNvSpPr>
            <a:spLocks noGrp="1"/>
          </p:cNvSpPr>
          <p:nvPr>
            <p:ph type="title" hasCustomPrompt="1"/>
          </p:nvPr>
        </p:nvSpPr>
        <p:spPr>
          <a:xfrm>
            <a:off x="791022" y="416577"/>
            <a:ext cx="10643616" cy="717279"/>
          </a:xfrm>
          <a:prstGeom prst="rect">
            <a:avLst/>
          </a:prstGeom>
        </p:spPr>
        <p:txBody>
          <a:bodyPr>
            <a:normAutofit/>
          </a:bodyPr>
          <a:lstStyle>
            <a:lvl1pPr>
              <a:defRPr sz="3600" cap="all" baseline="0"/>
            </a:lvl1pPr>
          </a:lstStyle>
          <a:p>
            <a:pPr algn="ctr"/>
            <a:r>
              <a:rPr lang="en-US">
                <a:solidFill>
                  <a:srgbClr val="4D5BE2"/>
                </a:solidFill>
              </a:rPr>
              <a:t>ADD TITLE HERE</a:t>
            </a:r>
          </a:p>
        </p:txBody>
      </p:sp>
      <p:sp>
        <p:nvSpPr>
          <p:cNvPr id="22" name="SmartArt Placeholder 21">
            <a:extLst>
              <a:ext uri="{FF2B5EF4-FFF2-40B4-BE49-F238E27FC236}">
                <a16:creationId xmlns:a16="http://schemas.microsoft.com/office/drawing/2014/main" id="{CE9173F4-65C7-2EC9-A5E4-827E9483F1E5}"/>
              </a:ext>
            </a:extLst>
          </p:cNvPr>
          <p:cNvSpPr>
            <a:spLocks noGrp="1"/>
          </p:cNvSpPr>
          <p:nvPr>
            <p:ph type="dgm" sz="quarter" idx="29"/>
          </p:nvPr>
        </p:nvSpPr>
        <p:spPr>
          <a:xfrm>
            <a:off x="800100" y="1235075"/>
            <a:ext cx="10644188" cy="4975225"/>
          </a:xfrm>
        </p:spPr>
        <p:txBody>
          <a:bodyPr/>
          <a:lstStyle>
            <a:lvl1pPr marL="0" indent="0" algn="ctr">
              <a:buNone/>
              <a:defRPr/>
            </a:lvl1pPr>
          </a:lstStyle>
          <a:p>
            <a:r>
              <a:rPr lang="en-US"/>
              <a:t>Click icon to add SmartArt graphic</a:t>
            </a:r>
          </a:p>
        </p:txBody>
      </p:sp>
      <p:sp>
        <p:nvSpPr>
          <p:cNvPr id="28" name="Picture Placeholder 27">
            <a:extLst>
              <a:ext uri="{FF2B5EF4-FFF2-40B4-BE49-F238E27FC236}">
                <a16:creationId xmlns:a16="http://schemas.microsoft.com/office/drawing/2014/main" id="{7917E37C-ED1D-4637-B0A8-CAECDD7D93AA}"/>
              </a:ext>
            </a:extLst>
          </p:cNvPr>
          <p:cNvSpPr>
            <a:spLocks noGrp="1"/>
          </p:cNvSpPr>
          <p:nvPr>
            <p:ph type="pic" sz="quarter" idx="26"/>
          </p:nvPr>
        </p:nvSpPr>
        <p:spPr>
          <a:xfrm>
            <a:off x="785884" y="4573721"/>
            <a:ext cx="2927538" cy="2284280"/>
          </a:xfrm>
        </p:spPr>
        <p:txBody>
          <a:bodyPr/>
          <a:lstStyle>
            <a:lvl1pPr marL="0" indent="0" algn="ctr">
              <a:buNone/>
              <a:defRPr/>
            </a:lvl1pPr>
          </a:lstStyle>
          <a:p>
            <a:r>
              <a:rPr lang="en-US"/>
              <a:t>Click icon to add picture</a:t>
            </a:r>
          </a:p>
        </p:txBody>
      </p:sp>
    </p:spTree>
    <p:extLst>
      <p:ext uri="{BB962C8B-B14F-4D97-AF65-F5344CB8AC3E}">
        <p14:creationId xmlns:p14="http://schemas.microsoft.com/office/powerpoint/2010/main" val="1387643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5E19BCE-974F-4615-A99A-9AB8B1B34580}" type="datetimeFigureOut">
              <a:rPr lang="en-US" smtClean="0"/>
              <a:t>6/3/2025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39A8DD-FB03-421E-998E-95B37F11A7EB}" type="slidenum">
              <a:rPr lang="en-US" smtClean="0"/>
              <a:t>‹#›</a:t>
            </a:fld>
            <a:endParaRPr lang="en-US"/>
          </a:p>
        </p:txBody>
      </p:sp>
    </p:spTree>
    <p:extLst>
      <p:ext uri="{BB962C8B-B14F-4D97-AF65-F5344CB8AC3E}">
        <p14:creationId xmlns:p14="http://schemas.microsoft.com/office/powerpoint/2010/main" val="2282090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5E19BCE-974F-4615-A99A-9AB8B1B34580}" type="datetimeFigureOut">
              <a:rPr lang="en-US" smtClean="0"/>
              <a:t>6/3/2025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39A8DD-FB03-421E-998E-95B37F11A7EB}" type="slidenum">
              <a:rPr lang="en-US" smtClean="0"/>
              <a:t>‹#›</a:t>
            </a:fld>
            <a:endParaRPr lang="en-US"/>
          </a:p>
        </p:txBody>
      </p:sp>
    </p:spTree>
    <p:extLst>
      <p:ext uri="{BB962C8B-B14F-4D97-AF65-F5344CB8AC3E}">
        <p14:creationId xmlns:p14="http://schemas.microsoft.com/office/powerpoint/2010/main" val="2160544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5E19BCE-974F-4615-A99A-9AB8B1B34580}" type="datetimeFigureOut">
              <a:rPr lang="en-US" smtClean="0"/>
              <a:t>6/3/2025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39A8DD-FB03-421E-998E-95B37F11A7EB}" type="slidenum">
              <a:rPr lang="en-US" smtClean="0"/>
              <a:t>‹#›</a:t>
            </a:fld>
            <a:endParaRPr lang="en-US"/>
          </a:p>
        </p:txBody>
      </p:sp>
    </p:spTree>
    <p:extLst>
      <p:ext uri="{BB962C8B-B14F-4D97-AF65-F5344CB8AC3E}">
        <p14:creationId xmlns:p14="http://schemas.microsoft.com/office/powerpoint/2010/main" val="1735920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E19BCE-974F-4615-A99A-9AB8B1B34580}" type="datetimeFigureOut">
              <a:rPr lang="en-US" smtClean="0"/>
              <a:t>6/3/2025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39A8DD-FB03-421E-998E-95B37F11A7EB}" type="slidenum">
              <a:rPr lang="en-US" smtClean="0"/>
              <a:t>‹#›</a:t>
            </a:fld>
            <a:endParaRPr lang="en-US"/>
          </a:p>
        </p:txBody>
      </p:sp>
    </p:spTree>
    <p:extLst>
      <p:ext uri="{BB962C8B-B14F-4D97-AF65-F5344CB8AC3E}">
        <p14:creationId xmlns:p14="http://schemas.microsoft.com/office/powerpoint/2010/main" val="3609563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5E19BCE-974F-4615-A99A-9AB8B1B34580}" type="datetimeFigureOut">
              <a:rPr lang="en-US" smtClean="0"/>
              <a:t>6/3/2025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39A8DD-FB03-421E-998E-95B37F11A7EB}" type="slidenum">
              <a:rPr lang="en-US" smtClean="0"/>
              <a:t>‹#›</a:t>
            </a:fld>
            <a:endParaRPr lang="en-US"/>
          </a:p>
        </p:txBody>
      </p:sp>
    </p:spTree>
    <p:extLst>
      <p:ext uri="{BB962C8B-B14F-4D97-AF65-F5344CB8AC3E}">
        <p14:creationId xmlns:p14="http://schemas.microsoft.com/office/powerpoint/2010/main" val="1891651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5E19BCE-974F-4615-A99A-9AB8B1B34580}" type="datetimeFigureOut">
              <a:rPr lang="en-US" smtClean="0"/>
              <a:t>6/3/2025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39A8DD-FB03-421E-998E-95B37F11A7EB}" type="slidenum">
              <a:rPr lang="en-US" smtClean="0"/>
              <a:t>‹#›</a:t>
            </a:fld>
            <a:endParaRPr lang="en-US"/>
          </a:p>
        </p:txBody>
      </p:sp>
    </p:spTree>
    <p:extLst>
      <p:ext uri="{BB962C8B-B14F-4D97-AF65-F5344CB8AC3E}">
        <p14:creationId xmlns:p14="http://schemas.microsoft.com/office/powerpoint/2010/main" val="1735235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E19BCE-974F-4615-A99A-9AB8B1B34580}" type="datetimeFigureOut">
              <a:rPr lang="en-US" smtClean="0"/>
              <a:t>6/3/2025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39A8DD-FB03-421E-998E-95B37F11A7EB}" type="slidenum">
              <a:rPr lang="en-US" smtClean="0"/>
              <a:t>‹#›</a:t>
            </a:fld>
            <a:endParaRPr lang="en-US"/>
          </a:p>
        </p:txBody>
      </p:sp>
    </p:spTree>
    <p:extLst>
      <p:ext uri="{BB962C8B-B14F-4D97-AF65-F5344CB8AC3E}">
        <p14:creationId xmlns:p14="http://schemas.microsoft.com/office/powerpoint/2010/main" val="584667246"/>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20000"/>
                <a:lumOff val="80000"/>
              </a:schemeClr>
            </a:gs>
            <a:gs pos="0">
              <a:schemeClr val="accent1">
                <a:lumMod val="95000"/>
              </a:schemeClr>
            </a:gs>
            <a:gs pos="65000">
              <a:schemeClr val="accent1">
                <a:lumMod val="45000"/>
                <a:lumOff val="55000"/>
              </a:schemeClr>
            </a:gs>
            <a:gs pos="94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A5E19BCE-974F-4615-A99A-9AB8B1B34580}" type="datetimeFigureOut">
              <a:rPr lang="en-US" smtClean="0"/>
              <a:t>6/3/2025</a:t>
            </a:fld>
            <a:endParaRPr lang="en-US"/>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6D39A8DD-FB03-421E-998E-95B37F11A7EB}" type="slidenum">
              <a:rPr lang="en-US" smtClean="0"/>
              <a:t>‹#›</a:t>
            </a:fld>
            <a:endParaRPr lang="en-US"/>
          </a:p>
        </p:txBody>
      </p:sp>
    </p:spTree>
    <p:extLst>
      <p:ext uri="{BB962C8B-B14F-4D97-AF65-F5344CB8AC3E}">
        <p14:creationId xmlns:p14="http://schemas.microsoft.com/office/powerpoint/2010/main" val="1655082839"/>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6/3/2025</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1557910023"/>
      </p:ext>
    </p:extLst>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 id="2147483881" r:id="rId12"/>
  </p:sldLayoutIdLst>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3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6.tif"/><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337940BB-FBC4-492E-BD92-3B7B914D0E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853988" y="320041"/>
            <a:ext cx="6707084" cy="3892668"/>
          </a:xfrm>
        </p:spPr>
        <p:txBody>
          <a:bodyPr>
            <a:normAutofit/>
          </a:bodyPr>
          <a:lstStyle/>
          <a:p>
            <a:pPr algn="l"/>
            <a:r>
              <a:rPr lang="en-US" sz="6600" dirty="0"/>
              <a:t>Town of Manchester</a:t>
            </a:r>
          </a:p>
        </p:txBody>
      </p:sp>
      <p:sp>
        <p:nvSpPr>
          <p:cNvPr id="3" name="Subtitle 2"/>
          <p:cNvSpPr>
            <a:spLocks noGrp="1"/>
          </p:cNvSpPr>
          <p:nvPr>
            <p:ph type="subTitle" idx="1"/>
          </p:nvPr>
        </p:nvSpPr>
        <p:spPr>
          <a:xfrm>
            <a:off x="4853699" y="4631161"/>
            <a:ext cx="6707366" cy="1569486"/>
          </a:xfrm>
        </p:spPr>
        <p:txBody>
          <a:bodyPr>
            <a:normAutofit/>
          </a:bodyPr>
          <a:lstStyle/>
          <a:p>
            <a:pPr algn="l">
              <a:spcBef>
                <a:spcPts val="0"/>
              </a:spcBef>
              <a:spcAft>
                <a:spcPts val="600"/>
              </a:spcAft>
            </a:pPr>
            <a:r>
              <a:rPr lang="en-US" sz="4200" dirty="0"/>
              <a:t>Community Development </a:t>
            </a:r>
            <a:br>
              <a:rPr lang="en-US" sz="4200" dirty="0"/>
            </a:br>
            <a:r>
              <a:rPr lang="en-US" sz="4200" dirty="0"/>
              <a:t>Block Grant (CDBG) Program</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rcRect b="303"/>
          <a:stretch>
            <a:fillRect/>
          </a:stretch>
        </p:blipFill>
        <p:spPr>
          <a:xfrm>
            <a:off x="320040" y="1232441"/>
            <a:ext cx="4087368" cy="4074982"/>
          </a:xfrm>
          <a:prstGeom prst="rect">
            <a:avLst/>
          </a:prstGeom>
        </p:spPr>
      </p:pic>
      <p:sp>
        <p:nvSpPr>
          <p:cNvPr id="26"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53987" y="4409267"/>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5416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E577840-2A4D-C37B-4D86-5E6D75AC704C}"/>
            </a:ext>
          </a:extLst>
        </p:cNvPr>
        <p:cNvGrpSpPr/>
        <p:nvPr/>
      </p:nvGrpSpPr>
      <p:grpSpPr>
        <a:xfrm>
          <a:off x="0" y="0"/>
          <a:ext cx="0" cy="0"/>
          <a:chOff x="0" y="0"/>
          <a:chExt cx="0" cy="0"/>
        </a:xfrm>
      </p:grpSpPr>
      <p:sp useBgFill="1">
        <p:nvSpPr>
          <p:cNvPr id="55" name="Slide Background">
            <a:extLst>
              <a:ext uri="{FF2B5EF4-FFF2-40B4-BE49-F238E27FC236}">
                <a16:creationId xmlns:a16="http://schemas.microsoft.com/office/drawing/2014/main" id="{AF6CB648-9554-488A-B457-99CAAD1DA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7" name="Rectangle 56">
            <a:extLst>
              <a:ext uri="{FF2B5EF4-FFF2-40B4-BE49-F238E27FC236}">
                <a16:creationId xmlns:a16="http://schemas.microsoft.com/office/drawing/2014/main" id="{E3ADCBE7-9330-1CDA-00EB-CDD12DB722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290"/>
            <a:ext cx="12192000" cy="1733407"/>
          </a:xfrm>
          <a:prstGeom prst="rect">
            <a:avLst/>
          </a:prstGeom>
          <a:ln>
            <a:noFill/>
          </a:ln>
          <a:effectLst>
            <a:outerShdw blurRad="254000" dist="38100" dir="5460000" sx="94000" sy="94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BD35AEC2-E4DD-FAAE-2B52-4FEED2D97819}"/>
              </a:ext>
            </a:extLst>
          </p:cNvPr>
          <p:cNvSpPr>
            <a:spLocks noGrp="1"/>
          </p:cNvSpPr>
          <p:nvPr>
            <p:ph type="title"/>
          </p:nvPr>
        </p:nvSpPr>
        <p:spPr>
          <a:xfrm>
            <a:off x="761802" y="499730"/>
            <a:ext cx="10760054" cy="976832"/>
          </a:xfrm>
        </p:spPr>
        <p:txBody>
          <a:bodyPr>
            <a:normAutofit fontScale="90000"/>
          </a:bodyPr>
          <a:lstStyle/>
          <a:p>
            <a:pPr algn="ctr"/>
            <a:r>
              <a:rPr lang="en-US" sz="4600" b="1" dirty="0">
                <a:latin typeface="Congenial SemiBold" panose="02000503040000020004" pitchFamily="2" charset="0"/>
              </a:rPr>
              <a:t>2025-2026 Program Year</a:t>
            </a:r>
            <a:br>
              <a:rPr lang="en-US" sz="4600" b="1" dirty="0">
                <a:latin typeface="Congenial SemiBold" panose="02000503040000020004" pitchFamily="2" charset="0"/>
              </a:rPr>
            </a:br>
            <a:r>
              <a:rPr lang="en-US" sz="4600" b="1" dirty="0">
                <a:latin typeface="Congenial SemiBold" panose="02000503040000020004" pitchFamily="2" charset="0"/>
              </a:rPr>
              <a:t>Annual Action Plan</a:t>
            </a:r>
            <a:endParaRPr lang="en-US" sz="4600" dirty="0">
              <a:latin typeface="Congenial SemiBold" panose="02000503040000020004" pitchFamily="2" charset="0"/>
            </a:endParaRPr>
          </a:p>
        </p:txBody>
      </p:sp>
      <p:sp>
        <p:nvSpPr>
          <p:cNvPr id="9" name="Content Placeholder 8">
            <a:extLst>
              <a:ext uri="{FF2B5EF4-FFF2-40B4-BE49-F238E27FC236}">
                <a16:creationId xmlns:a16="http://schemas.microsoft.com/office/drawing/2014/main" id="{87159AFA-6B51-581E-DEE6-A6DECF1E132E}"/>
              </a:ext>
            </a:extLst>
          </p:cNvPr>
          <p:cNvSpPr txBox="1">
            <a:spLocks noGrp="1"/>
          </p:cNvSpPr>
          <p:nvPr>
            <p:ph idx="1"/>
          </p:nvPr>
        </p:nvSpPr>
        <p:spPr>
          <a:xfrm>
            <a:off x="761802" y="2402130"/>
            <a:ext cx="5840724" cy="3782856"/>
          </a:xfrm>
          <a:prstGeom prst="rect">
            <a:avLst/>
          </a:prstGeom>
        </p:spPr>
        <p:txBody>
          <a:bodyPr rtlCol="0" anchor="ctr">
            <a:normAutofit/>
          </a:bodyPr>
          <a:lstStyle/>
          <a:p>
            <a:pPr lvl="0">
              <a:spcAft>
                <a:spcPts val="600"/>
              </a:spcAft>
            </a:pPr>
            <a:r>
              <a:rPr lang="en-US" sz="3200" dirty="0"/>
              <a:t>October 1, 2025 – September 30, 2026</a:t>
            </a:r>
          </a:p>
          <a:p>
            <a:pPr lvl="0">
              <a:spcAft>
                <a:spcPts val="600"/>
              </a:spcAft>
            </a:pPr>
            <a:r>
              <a:rPr lang="en-US" sz="3200" dirty="0"/>
              <a:t>12 eligible applications received</a:t>
            </a:r>
          </a:p>
          <a:p>
            <a:pPr lvl="0">
              <a:spcAft>
                <a:spcPts val="600"/>
              </a:spcAft>
            </a:pPr>
            <a:r>
              <a:rPr lang="en-US" sz="3200" dirty="0"/>
              <a:t>Funding requests totaled $1,135,677</a:t>
            </a:r>
          </a:p>
          <a:p>
            <a:pPr lvl="0">
              <a:spcAft>
                <a:spcPts val="300"/>
              </a:spcAft>
            </a:pPr>
            <a:r>
              <a:rPr lang="en-US" sz="3200" dirty="0"/>
              <a:t>Total funding: $612,284.13 </a:t>
            </a:r>
            <a:endParaRPr lang="en-US" sz="2000" dirty="0"/>
          </a:p>
        </p:txBody>
      </p:sp>
      <p:pic>
        <p:nvPicPr>
          <p:cNvPr id="5" name="Picture 2" descr="Image result for cdbg logo">
            <a:extLst>
              <a:ext uri="{FF2B5EF4-FFF2-40B4-BE49-F238E27FC236}">
                <a16:creationId xmlns:a16="http://schemas.microsoft.com/office/drawing/2014/main" id="{23F79C62-ABE6-922E-E115-1D5A20C989B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272670" y="3055495"/>
            <a:ext cx="4249186" cy="1786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09061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A7B0718-3CE0-8F6C-6FF9-B1BFD57B7813}"/>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07CEFFDD-605F-41E2-8017-6484074C5C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5992" y="0"/>
            <a:ext cx="4636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90A40F-531E-6409-EACD-D1D951E4FF60}"/>
              </a:ext>
            </a:extLst>
          </p:cNvPr>
          <p:cNvSpPr>
            <a:spLocks noGrp="1"/>
          </p:cNvSpPr>
          <p:nvPr>
            <p:ph type="title"/>
          </p:nvPr>
        </p:nvSpPr>
        <p:spPr>
          <a:xfrm>
            <a:off x="8156433" y="891694"/>
            <a:ext cx="3401568" cy="1920240"/>
          </a:xfrm>
        </p:spPr>
        <p:txBody>
          <a:bodyPr vert="horz" lIns="91440" tIns="45720" rIns="91440" bIns="45720" rtlCol="0" anchor="b">
            <a:noAutofit/>
          </a:bodyPr>
          <a:lstStyle/>
          <a:p>
            <a:pPr algn="ctr"/>
            <a:r>
              <a:rPr lang="en-US" sz="4100" b="1" dirty="0">
                <a:solidFill>
                  <a:schemeClr val="tx1"/>
                </a:solidFill>
              </a:rPr>
              <a:t>2025-2026 </a:t>
            </a:r>
            <a:br>
              <a:rPr lang="en-US" sz="4100" b="1" dirty="0">
                <a:solidFill>
                  <a:schemeClr val="tx1"/>
                </a:solidFill>
              </a:rPr>
            </a:br>
            <a:r>
              <a:rPr lang="en-US" sz="4100" b="1" dirty="0">
                <a:solidFill>
                  <a:schemeClr val="tx1"/>
                </a:solidFill>
              </a:rPr>
              <a:t>Town Manager’s </a:t>
            </a:r>
            <a:br>
              <a:rPr lang="en-US" sz="4100" b="1" dirty="0">
                <a:solidFill>
                  <a:schemeClr val="tx1"/>
                </a:solidFill>
              </a:rPr>
            </a:br>
            <a:r>
              <a:rPr lang="en-US" sz="4100" b="1" dirty="0">
                <a:solidFill>
                  <a:schemeClr val="tx1"/>
                </a:solidFill>
              </a:rPr>
              <a:t>Recommended CDBG Budget</a:t>
            </a:r>
          </a:p>
        </p:txBody>
      </p:sp>
      <p:sp>
        <p:nvSpPr>
          <p:cNvPr id="5" name="TextBox 4">
            <a:extLst>
              <a:ext uri="{FF2B5EF4-FFF2-40B4-BE49-F238E27FC236}">
                <a16:creationId xmlns:a16="http://schemas.microsoft.com/office/drawing/2014/main" id="{E07DD2C4-145B-5DDF-1312-6218A05ED11D}"/>
              </a:ext>
            </a:extLst>
          </p:cNvPr>
          <p:cNvSpPr txBox="1"/>
          <p:nvPr/>
        </p:nvSpPr>
        <p:spPr>
          <a:xfrm>
            <a:off x="7555992" y="3703628"/>
            <a:ext cx="4636008" cy="1062681"/>
          </a:xfrm>
          <a:prstGeom prst="rect">
            <a:avLst/>
          </a:prstGeom>
        </p:spPr>
        <p:txBody>
          <a:bodyPr vert="horz" lIns="91440" tIns="45720" rIns="91440" bIns="45720" rtlCol="0">
            <a:noAutofit/>
          </a:bodyPr>
          <a:lstStyle/>
          <a:p>
            <a:pPr marL="0" defTabSz="914400">
              <a:lnSpc>
                <a:spcPct val="85000"/>
              </a:lnSpc>
              <a:spcAft>
                <a:spcPts val="600"/>
              </a:spcAft>
              <a:buFont typeface="Arial" pitchFamily="34" charset="0"/>
              <a:buChar char=" "/>
              <a:tabLst>
                <a:tab pos="511175" algn="l"/>
              </a:tabLst>
            </a:pPr>
            <a:r>
              <a:rPr kumimoji="0" lang="en-US" sz="2100" b="1" baseline="0" dirty="0">
                <a:ln>
                  <a:noFill/>
                </a:ln>
              </a:rPr>
              <a:t>         PY51 HUD Allocation     $566,960.00</a:t>
            </a:r>
          </a:p>
          <a:p>
            <a:pPr marL="0" defTabSz="914400">
              <a:lnSpc>
                <a:spcPct val="85000"/>
              </a:lnSpc>
              <a:spcAft>
                <a:spcPts val="600"/>
              </a:spcAft>
              <a:buFont typeface="Arial" pitchFamily="34" charset="0"/>
              <a:buChar char=" "/>
            </a:pPr>
            <a:r>
              <a:rPr kumimoji="0" lang="en-US" sz="2100" b="1" baseline="0" dirty="0">
                <a:ln>
                  <a:noFill/>
                </a:ln>
              </a:rPr>
              <a:t>PY46 Funds to Reprogram   </a:t>
            </a:r>
            <a:r>
              <a:rPr kumimoji="0" lang="en-US" sz="2100" b="1" u="sng" baseline="0" dirty="0">
                <a:ln>
                  <a:noFill/>
                </a:ln>
              </a:rPr>
              <a:t>  $  45,324.13</a:t>
            </a:r>
          </a:p>
          <a:p>
            <a:pPr marL="0" defTabSz="914400">
              <a:lnSpc>
                <a:spcPct val="85000"/>
              </a:lnSpc>
              <a:spcAft>
                <a:spcPts val="600"/>
              </a:spcAft>
              <a:buFont typeface="Arial" pitchFamily="34" charset="0"/>
              <a:buChar char=" "/>
            </a:pPr>
            <a:r>
              <a:rPr kumimoji="0" lang="en-US" sz="2100" b="1" baseline="0" dirty="0">
                <a:ln>
                  <a:solidFill>
                    <a:schemeClr val="bg1"/>
                  </a:solidFill>
                </a:ln>
              </a:rPr>
              <a:t>        </a:t>
            </a:r>
            <a:r>
              <a:rPr kumimoji="0" lang="en-US" sz="2100" b="1" baseline="0" dirty="0">
                <a:ln>
                  <a:noFill/>
                </a:ln>
                <a:effectLst/>
              </a:rPr>
              <a:t>Total Available Funds      $612,284.13</a:t>
            </a:r>
          </a:p>
        </p:txBody>
      </p:sp>
      <p:graphicFrame>
        <p:nvGraphicFramePr>
          <p:cNvPr id="4" name="Content Placeholder 3">
            <a:extLst>
              <a:ext uri="{FF2B5EF4-FFF2-40B4-BE49-F238E27FC236}">
                <a16:creationId xmlns:a16="http://schemas.microsoft.com/office/drawing/2014/main" id="{79BAF9A2-B10C-AC33-5EE0-B36EAD73CA68}"/>
              </a:ext>
            </a:extLst>
          </p:cNvPr>
          <p:cNvGraphicFramePr>
            <a:graphicFrameLocks noGrp="1"/>
          </p:cNvGraphicFramePr>
          <p:nvPr>
            <p:ph idx="1"/>
            <p:extLst>
              <p:ext uri="{D42A27DB-BD31-4B8C-83A1-F6EECF244321}">
                <p14:modId xmlns:p14="http://schemas.microsoft.com/office/powerpoint/2010/main" val="1337541898"/>
              </p:ext>
            </p:extLst>
          </p:nvPr>
        </p:nvGraphicFramePr>
        <p:xfrm>
          <a:off x="633999" y="499533"/>
          <a:ext cx="6278530" cy="6037191"/>
        </p:xfrm>
        <a:graphic>
          <a:graphicData uri="http://schemas.openxmlformats.org/drawingml/2006/table">
            <a:tbl>
              <a:tblPr firstRow="1" bandRow="1">
                <a:tableStyleId>{5C22544A-7EE6-4342-B048-85BDC9FD1C3A}</a:tableStyleId>
              </a:tblPr>
              <a:tblGrid>
                <a:gridCol w="5128648">
                  <a:extLst>
                    <a:ext uri="{9D8B030D-6E8A-4147-A177-3AD203B41FA5}">
                      <a16:colId xmlns:a16="http://schemas.microsoft.com/office/drawing/2014/main" val="20000"/>
                    </a:ext>
                  </a:extLst>
                </a:gridCol>
                <a:gridCol w="1149882">
                  <a:extLst>
                    <a:ext uri="{9D8B030D-6E8A-4147-A177-3AD203B41FA5}">
                      <a16:colId xmlns:a16="http://schemas.microsoft.com/office/drawing/2014/main" val="20001"/>
                    </a:ext>
                  </a:extLst>
                </a:gridCol>
              </a:tblGrid>
              <a:tr h="907452">
                <a:tc gridSpan="2">
                  <a:txBody>
                    <a:bodyPr/>
                    <a:lstStyle/>
                    <a:p>
                      <a:pPr algn="ctr"/>
                      <a:r>
                        <a:rPr lang="en-US" sz="2400" dirty="0"/>
                        <a:t>TOWN MANAGER’S </a:t>
                      </a:r>
                      <a:br>
                        <a:rPr lang="en-US" sz="2400" dirty="0"/>
                      </a:br>
                      <a:r>
                        <a:rPr lang="en-US" sz="2400" dirty="0"/>
                        <a:t>FUNDING</a:t>
                      </a:r>
                      <a:r>
                        <a:rPr lang="en-US" sz="2400" baseline="0" dirty="0"/>
                        <a:t> RECOMMENDATION</a:t>
                      </a:r>
                      <a:endParaRPr lang="en-US" sz="2400" dirty="0"/>
                    </a:p>
                  </a:txBody>
                  <a:tcPr marL="83849" marR="83849" marT="41925" marB="419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tx1">
                        <a:lumMod val="75000"/>
                        <a:lumOff val="25000"/>
                      </a:schemeClr>
                    </a:solidFill>
                  </a:tcPr>
                </a:tc>
                <a:tc hMerge="1">
                  <a:txBody>
                    <a:bodyPr/>
                    <a:lstStyle/>
                    <a:p>
                      <a:endParaRPr lang="en-US" sz="1800" dirty="0"/>
                    </a:p>
                  </a:txBody>
                  <a:tcPr/>
                </a:tc>
                <a:extLst>
                  <a:ext uri="{0D108BD9-81ED-4DB2-BD59-A6C34878D82A}">
                    <a16:rowId xmlns:a16="http://schemas.microsoft.com/office/drawing/2014/main" val="10000"/>
                  </a:ext>
                </a:extLst>
              </a:tr>
              <a:tr h="494975">
                <a:tc>
                  <a:txBody>
                    <a:bodyPr/>
                    <a:lstStyle/>
                    <a:p>
                      <a:r>
                        <a:rPr lang="en-US" sz="1700"/>
                        <a:t>The Health Collective: Senior Denture Program</a:t>
                      </a:r>
                    </a:p>
                  </a:txBody>
                  <a:tcPr marL="83849" marR="83849" marT="41925" marB="41925" anchor="ctr">
                    <a:lnL w="12700" cap="flat" cmpd="sng" algn="ctr">
                      <a:noFill/>
                      <a:prstDash val="solid"/>
                      <a:round/>
                      <a:headEnd type="none" w="med" len="med"/>
                      <a:tailEnd type="none" w="med" len="med"/>
                    </a:lnL>
                  </a:tcPr>
                </a:tc>
                <a:tc>
                  <a:txBody>
                    <a:bodyPr/>
                    <a:lstStyle/>
                    <a:p>
                      <a:pPr algn="ctr"/>
                      <a:r>
                        <a:rPr lang="en-US" sz="1600"/>
                        <a:t>$31,016</a:t>
                      </a:r>
                    </a:p>
                  </a:txBody>
                  <a:tcPr marL="83849" marR="83849" marT="41925" marB="41925" anchor="ctr">
                    <a:lnR w="12700" cap="flat" cmpd="sng" algn="ctr">
                      <a:noFill/>
                      <a:prstDash val="solid"/>
                      <a:round/>
                      <a:headEnd type="none" w="med" len="med"/>
                      <a:tailEnd type="none" w="med" len="med"/>
                    </a:lnR>
                  </a:tcPr>
                </a:tc>
                <a:extLst>
                  <a:ext uri="{0D108BD9-81ED-4DB2-BD59-A6C34878D82A}">
                    <a16:rowId xmlns:a16="http://schemas.microsoft.com/office/drawing/2014/main" val="10001"/>
                  </a:ext>
                </a:extLst>
              </a:tr>
              <a:tr h="494975">
                <a:tc>
                  <a:txBody>
                    <a:bodyPr/>
                    <a:lstStyle/>
                    <a:p>
                      <a:r>
                        <a:rPr lang="en-US" sz="1700">
                          <a:solidFill>
                            <a:schemeClr val="tx1"/>
                          </a:solidFill>
                        </a:rPr>
                        <a:t>Youth Service Bureau: Empowering Youth Program</a:t>
                      </a:r>
                    </a:p>
                  </a:txBody>
                  <a:tcPr marL="83849" marR="83849" marT="41925" marB="41925" anchor="ctr">
                    <a:lnL w="12700" cap="flat" cmpd="sng" algn="ctr">
                      <a:noFill/>
                      <a:prstDash val="solid"/>
                      <a:round/>
                      <a:headEnd type="none" w="med" len="med"/>
                      <a:tailEnd type="none" w="med" len="med"/>
                    </a:lnL>
                  </a:tcPr>
                </a:tc>
                <a:tc>
                  <a:txBody>
                    <a:bodyPr/>
                    <a:lstStyle/>
                    <a:p>
                      <a:pPr algn="ctr"/>
                      <a:r>
                        <a:rPr lang="en-US" sz="1600">
                          <a:solidFill>
                            <a:schemeClr val="tx1"/>
                          </a:solidFill>
                        </a:rPr>
                        <a:t>$10,000</a:t>
                      </a:r>
                    </a:p>
                  </a:txBody>
                  <a:tcPr marL="83849" marR="83849" marT="41925" marB="41925" anchor="ctr">
                    <a:lnR w="12700" cap="flat" cmpd="sng" algn="ctr">
                      <a:noFill/>
                      <a:prstDash val="solid"/>
                      <a:round/>
                      <a:headEnd type="none" w="med" len="med"/>
                      <a:tailEnd type="none" w="med" len="med"/>
                    </a:lnR>
                  </a:tcPr>
                </a:tc>
                <a:extLst>
                  <a:ext uri="{0D108BD9-81ED-4DB2-BD59-A6C34878D82A}">
                    <a16:rowId xmlns:a16="http://schemas.microsoft.com/office/drawing/2014/main" val="10002"/>
                  </a:ext>
                </a:extLst>
              </a:tr>
              <a:tr h="832457">
                <a:tc>
                  <a:txBody>
                    <a:bodyPr/>
                    <a:lstStyle/>
                    <a:p>
                      <a:pPr marL="0" algn="l" rtl="0" eaLnBrk="1" latinLnBrk="0" hangingPunct="1"/>
                      <a:r>
                        <a:rPr kumimoji="0" lang="en-US" sz="1700" kern="1200" baseline="0">
                          <a:solidFill>
                            <a:schemeClr val="dk1"/>
                          </a:solidFill>
                          <a:latin typeface="+mn-lt"/>
                          <a:ea typeface="+mn-ea"/>
                          <a:cs typeface="+mn-cs"/>
                        </a:rPr>
                        <a:t>Partnership to End Human Trafficking: Transitional Residential Program</a:t>
                      </a:r>
                    </a:p>
                  </a:txBody>
                  <a:tcPr marL="83849" marR="83849" marT="41925" marB="41925" anchor="ctr">
                    <a:lnL w="12700" cap="flat" cmpd="sng" algn="ctr">
                      <a:noFill/>
                      <a:prstDash val="solid"/>
                      <a:round/>
                      <a:headEnd type="none" w="med" len="med"/>
                      <a:tailEnd type="none" w="med" len="med"/>
                    </a:lnL>
                  </a:tcPr>
                </a:tc>
                <a:tc>
                  <a:txBody>
                    <a:bodyPr/>
                    <a:lstStyle/>
                    <a:p>
                      <a:pPr algn="ctr"/>
                      <a:r>
                        <a:rPr lang="en-US" sz="1600"/>
                        <a:t>$27,000</a:t>
                      </a:r>
                    </a:p>
                  </a:txBody>
                  <a:tcPr marL="83849" marR="83849" marT="41925" marB="41925" anchor="ctr">
                    <a:lnR w="12700" cap="flat" cmpd="sng" algn="ctr">
                      <a:noFill/>
                      <a:prstDash val="solid"/>
                      <a:round/>
                      <a:headEnd type="none" w="med" len="med"/>
                      <a:tailEnd type="none" w="med" len="med"/>
                    </a:lnR>
                  </a:tcPr>
                </a:tc>
                <a:extLst>
                  <a:ext uri="{0D108BD9-81ED-4DB2-BD59-A6C34878D82A}">
                    <a16:rowId xmlns:a16="http://schemas.microsoft.com/office/drawing/2014/main" val="10003"/>
                  </a:ext>
                </a:extLst>
              </a:tr>
              <a:tr h="494975">
                <a:tc>
                  <a:txBody>
                    <a:bodyPr/>
                    <a:lstStyle/>
                    <a:p>
                      <a:pPr marL="0" algn="l" rtl="0" eaLnBrk="1" latinLnBrk="0" hangingPunct="1"/>
                      <a:r>
                        <a:rPr kumimoji="0" lang="en-US" sz="1700" kern="1200" baseline="0">
                          <a:solidFill>
                            <a:schemeClr val="dk1"/>
                          </a:solidFill>
                          <a:latin typeface="+mn-lt"/>
                          <a:ea typeface="+mn-ea"/>
                          <a:cs typeface="+mn-cs"/>
                        </a:rPr>
                        <a:t>Interval House: Community Programs</a:t>
                      </a:r>
                    </a:p>
                  </a:txBody>
                  <a:tcPr marL="83849" marR="83849" marT="41925" marB="41925" anchor="ctr">
                    <a:lnL w="12700" cap="flat" cmpd="sng" algn="ctr">
                      <a:noFill/>
                      <a:prstDash val="solid"/>
                      <a:round/>
                      <a:headEnd type="none" w="med" len="med"/>
                      <a:tailEnd type="none" w="med" len="med"/>
                    </a:lnL>
                  </a:tcPr>
                </a:tc>
                <a:tc>
                  <a:txBody>
                    <a:bodyPr/>
                    <a:lstStyle/>
                    <a:p>
                      <a:pPr algn="ctr"/>
                      <a:r>
                        <a:rPr lang="en-US" sz="1600"/>
                        <a:t>$10,000</a:t>
                      </a:r>
                    </a:p>
                  </a:txBody>
                  <a:tcPr marL="83849" marR="83849" marT="41925" marB="41925" anchor="ctr">
                    <a:lnR w="12700" cap="flat" cmpd="sng" algn="ctr">
                      <a:noFill/>
                      <a:prstDash val="solid"/>
                      <a:round/>
                      <a:headEnd type="none" w="med" len="med"/>
                      <a:tailEnd type="none" w="med" len="med"/>
                    </a:lnR>
                  </a:tcPr>
                </a:tc>
                <a:extLst>
                  <a:ext uri="{0D108BD9-81ED-4DB2-BD59-A6C34878D82A}">
                    <a16:rowId xmlns:a16="http://schemas.microsoft.com/office/drawing/2014/main" val="10004"/>
                  </a:ext>
                </a:extLst>
              </a:tr>
              <a:tr h="494975">
                <a:tc>
                  <a:txBody>
                    <a:bodyPr/>
                    <a:lstStyle/>
                    <a:p>
                      <a:pPr>
                        <a:spcBef>
                          <a:spcPts val="600"/>
                        </a:spcBef>
                        <a:spcAft>
                          <a:spcPts val="600"/>
                        </a:spcAft>
                      </a:pPr>
                      <a:r>
                        <a:rPr lang="en-US" sz="1700" dirty="0"/>
                        <a:t>Program Administration</a:t>
                      </a:r>
                    </a:p>
                  </a:txBody>
                  <a:tcPr marL="83849" marR="83849" marT="41925" marB="41925" anchor="ctr">
                    <a:lnL w="12700" cap="flat" cmpd="sng" algn="ctr">
                      <a:noFill/>
                      <a:prstDash val="solid"/>
                      <a:round/>
                      <a:headEnd type="none" w="med" len="med"/>
                      <a:tailEnd type="none" w="med" len="med"/>
                    </a:lnL>
                  </a:tcPr>
                </a:tc>
                <a:tc>
                  <a:txBody>
                    <a:bodyPr/>
                    <a:lstStyle/>
                    <a:p>
                      <a:pPr algn="ctr">
                        <a:spcBef>
                          <a:spcPts val="600"/>
                        </a:spcBef>
                        <a:spcAft>
                          <a:spcPts val="600"/>
                        </a:spcAft>
                      </a:pPr>
                      <a:r>
                        <a:rPr lang="en-US" sz="1600"/>
                        <a:t>$113,386</a:t>
                      </a:r>
                      <a:endParaRPr lang="en-US" sz="1300" strike="sngStrike" baseline="0"/>
                    </a:p>
                  </a:txBody>
                  <a:tcPr marL="83849" marR="83849" marT="41925" marB="41925" anchor="ctr">
                    <a:lnR w="12700" cap="flat" cmpd="sng" algn="ctr">
                      <a:noFill/>
                      <a:prstDash val="solid"/>
                      <a:round/>
                      <a:headEnd type="none" w="med" len="med"/>
                      <a:tailEnd type="none" w="med" len="med"/>
                    </a:lnR>
                  </a:tcPr>
                </a:tc>
                <a:extLst>
                  <a:ext uri="{0D108BD9-81ED-4DB2-BD59-A6C34878D82A}">
                    <a16:rowId xmlns:a16="http://schemas.microsoft.com/office/drawing/2014/main" val="10005"/>
                  </a:ext>
                </a:extLst>
              </a:tr>
              <a:tr h="494975">
                <a:tc>
                  <a:txBody>
                    <a:bodyPr/>
                    <a:lstStyle/>
                    <a:p>
                      <a:pPr marL="0" algn="l" rtl="0" eaLnBrk="1" latinLnBrk="0" hangingPunct="1">
                        <a:spcBef>
                          <a:spcPts val="600"/>
                        </a:spcBef>
                        <a:spcAft>
                          <a:spcPts val="600"/>
                        </a:spcAft>
                      </a:pPr>
                      <a:r>
                        <a:rPr kumimoji="0" lang="en-US" sz="1700" kern="1200" baseline="0">
                          <a:solidFill>
                            <a:schemeClr val="dk1"/>
                          </a:solidFill>
                          <a:latin typeface="+mn-lt"/>
                          <a:ea typeface="+mn-ea"/>
                          <a:cs typeface="+mn-cs"/>
                        </a:rPr>
                        <a:t>MHA: Westhill Gardens Emergency Generator</a:t>
                      </a:r>
                    </a:p>
                  </a:txBody>
                  <a:tcPr marL="83849" marR="83849" marT="41925" marB="41925" anchor="ctr">
                    <a:lnL w="12700" cap="flat" cmpd="sng" algn="ctr">
                      <a:noFill/>
                      <a:prstDash val="solid"/>
                      <a:round/>
                      <a:headEnd type="none" w="med" len="med"/>
                      <a:tailEnd type="none" w="med" len="med"/>
                    </a:lnL>
                  </a:tcPr>
                </a:tc>
                <a:tc>
                  <a:txBody>
                    <a:bodyPr/>
                    <a:lstStyle/>
                    <a:p>
                      <a:pPr algn="ctr">
                        <a:spcBef>
                          <a:spcPts val="600"/>
                        </a:spcBef>
                        <a:spcAft>
                          <a:spcPts val="600"/>
                        </a:spcAft>
                      </a:pPr>
                      <a:r>
                        <a:rPr lang="en-US" sz="1600">
                          <a:solidFill>
                            <a:schemeClr val="tx1"/>
                          </a:solidFill>
                        </a:rPr>
                        <a:t>$63,729</a:t>
                      </a:r>
                      <a:endParaRPr lang="en-US" sz="1300" strike="sngStrike" baseline="0">
                        <a:solidFill>
                          <a:schemeClr val="tx1"/>
                        </a:solidFill>
                      </a:endParaRPr>
                    </a:p>
                  </a:txBody>
                  <a:tcPr marL="83849" marR="83849" marT="41925" marB="41925" anchor="ctr">
                    <a:lnR w="12700" cap="flat" cmpd="sng" algn="ctr">
                      <a:noFill/>
                      <a:prstDash val="solid"/>
                      <a:round/>
                      <a:headEnd type="none" w="med" len="med"/>
                      <a:tailEnd type="none" w="med" len="med"/>
                    </a:lnR>
                  </a:tcPr>
                </a:tc>
                <a:extLst>
                  <a:ext uri="{0D108BD9-81ED-4DB2-BD59-A6C34878D82A}">
                    <a16:rowId xmlns:a16="http://schemas.microsoft.com/office/drawing/2014/main" val="10006"/>
                  </a:ext>
                </a:extLst>
              </a:tr>
              <a:tr h="494975">
                <a:tc>
                  <a:txBody>
                    <a:bodyPr/>
                    <a:lstStyle/>
                    <a:p>
                      <a:pPr marL="0" algn="l" rtl="0" eaLnBrk="1" latinLnBrk="0" hangingPunct="1">
                        <a:spcBef>
                          <a:spcPts val="600"/>
                        </a:spcBef>
                        <a:spcAft>
                          <a:spcPts val="600"/>
                        </a:spcAft>
                      </a:pPr>
                      <a:r>
                        <a:rPr kumimoji="0" lang="en-US" sz="1700" kern="1200" baseline="0">
                          <a:solidFill>
                            <a:schemeClr val="dk1"/>
                          </a:solidFill>
                          <a:latin typeface="+mn-lt"/>
                          <a:ea typeface="+mn-ea"/>
                          <a:cs typeface="+mn-cs"/>
                        </a:rPr>
                        <a:t>Planning Department: Housing Rehab Program</a:t>
                      </a:r>
                    </a:p>
                  </a:txBody>
                  <a:tcPr marL="83849" marR="83849" marT="41925" marB="41925" anchor="ctr">
                    <a:lnL w="12700" cap="flat" cmpd="sng" algn="ctr">
                      <a:noFill/>
                      <a:prstDash val="solid"/>
                      <a:round/>
                      <a:headEnd type="none" w="med" len="med"/>
                      <a:tailEnd type="none" w="med" len="med"/>
                    </a:lnL>
                  </a:tcPr>
                </a:tc>
                <a:tc>
                  <a:txBody>
                    <a:bodyPr/>
                    <a:lstStyle/>
                    <a:p>
                      <a:pPr algn="ctr">
                        <a:spcBef>
                          <a:spcPts val="600"/>
                        </a:spcBef>
                        <a:spcAft>
                          <a:spcPts val="600"/>
                        </a:spcAft>
                      </a:pPr>
                      <a:r>
                        <a:rPr lang="en-US" sz="1600"/>
                        <a:t>$101,400</a:t>
                      </a:r>
                    </a:p>
                  </a:txBody>
                  <a:tcPr marL="83849" marR="83849" marT="41925" marB="41925" anchor="ctr">
                    <a:lnR w="12700" cap="flat" cmpd="sng" algn="ctr">
                      <a:noFill/>
                      <a:prstDash val="solid"/>
                      <a:round/>
                      <a:headEnd type="none" w="med" len="med"/>
                      <a:tailEnd type="none" w="med" len="med"/>
                    </a:lnR>
                  </a:tcPr>
                </a:tc>
                <a:extLst>
                  <a:ext uri="{0D108BD9-81ED-4DB2-BD59-A6C34878D82A}">
                    <a16:rowId xmlns:a16="http://schemas.microsoft.com/office/drawing/2014/main" val="10008"/>
                  </a:ext>
                </a:extLst>
              </a:tr>
              <a:tr h="494975">
                <a:tc>
                  <a:txBody>
                    <a:bodyPr/>
                    <a:lstStyle/>
                    <a:p>
                      <a:pPr marL="0" algn="l" rtl="0" eaLnBrk="1" latinLnBrk="0" hangingPunct="1">
                        <a:spcBef>
                          <a:spcPts val="600"/>
                        </a:spcBef>
                        <a:spcAft>
                          <a:spcPts val="600"/>
                        </a:spcAft>
                      </a:pPr>
                      <a:r>
                        <a:rPr kumimoji="0" lang="en-US" sz="1700" kern="1200" baseline="0">
                          <a:solidFill>
                            <a:schemeClr val="dk1"/>
                          </a:solidFill>
                          <a:latin typeface="+mn-lt"/>
                          <a:ea typeface="+mn-ea"/>
                          <a:cs typeface="+mn-cs"/>
                        </a:rPr>
                        <a:t>Rebuilding Together: Roofing Program</a:t>
                      </a:r>
                    </a:p>
                  </a:txBody>
                  <a:tcPr marL="83849" marR="83849" marT="41925" marB="41925" anchor="ctr">
                    <a:lnL w="12700" cap="flat" cmpd="sng" algn="ctr">
                      <a:noFill/>
                      <a:prstDash val="solid"/>
                      <a:round/>
                      <a:headEnd type="none" w="med" len="med"/>
                      <a:tailEnd type="none" w="med" len="med"/>
                    </a:lnL>
                  </a:tcPr>
                </a:tc>
                <a:tc>
                  <a:txBody>
                    <a:bodyPr/>
                    <a:lstStyle/>
                    <a:p>
                      <a:pPr algn="ctr">
                        <a:spcBef>
                          <a:spcPts val="600"/>
                        </a:spcBef>
                        <a:spcAft>
                          <a:spcPts val="600"/>
                        </a:spcAft>
                      </a:pPr>
                      <a:r>
                        <a:rPr lang="en-US" sz="1600"/>
                        <a:t>$185,000</a:t>
                      </a:r>
                    </a:p>
                  </a:txBody>
                  <a:tcPr marL="83849" marR="83849" marT="41925" marB="41925" anchor="ctr">
                    <a:lnR w="12700" cap="flat" cmpd="sng" algn="ctr">
                      <a:noFill/>
                      <a:prstDash val="solid"/>
                      <a:round/>
                      <a:headEnd type="none" w="med" len="med"/>
                      <a:tailEnd type="none" w="med" len="med"/>
                    </a:lnR>
                  </a:tcPr>
                </a:tc>
                <a:extLst>
                  <a:ext uri="{0D108BD9-81ED-4DB2-BD59-A6C34878D82A}">
                    <a16:rowId xmlns:a16="http://schemas.microsoft.com/office/drawing/2014/main" val="3047395244"/>
                  </a:ext>
                </a:extLst>
              </a:tr>
              <a:tr h="832457">
                <a:tc>
                  <a:txBody>
                    <a:bodyPr/>
                    <a:lstStyle/>
                    <a:p>
                      <a:pPr marL="0" algn="l" rtl="0" eaLnBrk="1" latinLnBrk="0" hangingPunct="1">
                        <a:spcBef>
                          <a:spcPts val="600"/>
                        </a:spcBef>
                        <a:spcAft>
                          <a:spcPts val="600"/>
                        </a:spcAft>
                      </a:pPr>
                      <a:r>
                        <a:rPr kumimoji="0" lang="en-US" sz="1700" kern="1200" baseline="0">
                          <a:solidFill>
                            <a:schemeClr val="dk1"/>
                          </a:solidFill>
                          <a:latin typeface="+mn-lt"/>
                          <a:ea typeface="+mn-ea"/>
                          <a:cs typeface="+mn-cs"/>
                        </a:rPr>
                        <a:t>Water Dept: Leaded Water Line Replacement Program</a:t>
                      </a:r>
                    </a:p>
                  </a:txBody>
                  <a:tcPr marL="83849" marR="83849" marT="41925" marB="41925"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tcPr>
                </a:tc>
                <a:tc>
                  <a:txBody>
                    <a:bodyPr/>
                    <a:lstStyle/>
                    <a:p>
                      <a:pPr algn="ctr">
                        <a:spcBef>
                          <a:spcPts val="600"/>
                        </a:spcBef>
                        <a:spcAft>
                          <a:spcPts val="600"/>
                        </a:spcAft>
                      </a:pPr>
                      <a:r>
                        <a:rPr lang="en-US" sz="1600" dirty="0"/>
                        <a:t>$70,753</a:t>
                      </a:r>
                    </a:p>
                  </a:txBody>
                  <a:tcPr marL="83849" marR="83849" marT="41925" marB="41925" anchor="ctr">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val="874514402"/>
                  </a:ext>
                </a:extLst>
              </a:tr>
            </a:tbl>
          </a:graphicData>
        </a:graphic>
      </p:graphicFrame>
    </p:spTree>
    <p:extLst>
      <p:ext uri="{BB962C8B-B14F-4D97-AF65-F5344CB8AC3E}">
        <p14:creationId xmlns:p14="http://schemas.microsoft.com/office/powerpoint/2010/main" val="3866873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B0719-3C65-4716-A213-5CFA3D13C735}"/>
              </a:ext>
            </a:extLst>
          </p:cNvPr>
          <p:cNvSpPr>
            <a:spLocks noGrp="1"/>
          </p:cNvSpPr>
          <p:nvPr>
            <p:ph type="title"/>
          </p:nvPr>
        </p:nvSpPr>
        <p:spPr>
          <a:xfrm>
            <a:off x="638169" y="360369"/>
            <a:ext cx="10910999" cy="752122"/>
          </a:xfrm>
        </p:spPr>
        <p:txBody>
          <a:bodyPr>
            <a:noAutofit/>
          </a:bodyPr>
          <a:lstStyle/>
          <a:p>
            <a:pPr algn="ctr"/>
            <a:r>
              <a:rPr lang="en-US" sz="4200" b="1" dirty="0">
                <a:solidFill>
                  <a:srgbClr val="002060"/>
                </a:solidFill>
              </a:rPr>
              <a:t>2025-2026 Town Manager’s </a:t>
            </a:r>
            <a:br>
              <a:rPr lang="en-US" sz="4200" b="1" dirty="0">
                <a:solidFill>
                  <a:srgbClr val="002060"/>
                </a:solidFill>
              </a:rPr>
            </a:br>
            <a:r>
              <a:rPr lang="en-US" sz="4200" b="1" dirty="0">
                <a:solidFill>
                  <a:srgbClr val="002060"/>
                </a:solidFill>
              </a:rPr>
              <a:t>Recommended CDBG Budget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74512581"/>
              </p:ext>
            </p:extLst>
          </p:nvPr>
        </p:nvGraphicFramePr>
        <p:xfrm>
          <a:off x="283234" y="1431373"/>
          <a:ext cx="11620870" cy="5266762"/>
        </p:xfrm>
        <a:graphic>
          <a:graphicData uri="http://schemas.openxmlformats.org/drawingml/2006/table">
            <a:tbl>
              <a:tblPr firstRow="1" bandRow="1">
                <a:tableStyleId>{5C22544A-7EE6-4342-B048-85BDC9FD1C3A}</a:tableStyleId>
              </a:tblPr>
              <a:tblGrid>
                <a:gridCol w="5592931">
                  <a:extLst>
                    <a:ext uri="{9D8B030D-6E8A-4147-A177-3AD203B41FA5}">
                      <a16:colId xmlns:a16="http://schemas.microsoft.com/office/drawing/2014/main" val="20000"/>
                    </a:ext>
                  </a:extLst>
                </a:gridCol>
                <a:gridCol w="1253977">
                  <a:extLst>
                    <a:ext uri="{9D8B030D-6E8A-4147-A177-3AD203B41FA5}">
                      <a16:colId xmlns:a16="http://schemas.microsoft.com/office/drawing/2014/main" val="20001"/>
                    </a:ext>
                  </a:extLst>
                </a:gridCol>
                <a:gridCol w="4773962">
                  <a:extLst>
                    <a:ext uri="{9D8B030D-6E8A-4147-A177-3AD203B41FA5}">
                      <a16:colId xmlns:a16="http://schemas.microsoft.com/office/drawing/2014/main" val="20002"/>
                    </a:ext>
                  </a:extLst>
                </a:gridCol>
              </a:tblGrid>
              <a:tr h="750350">
                <a:tc gridSpan="2">
                  <a:txBody>
                    <a:bodyPr/>
                    <a:lstStyle/>
                    <a:p>
                      <a:pPr algn="ctr"/>
                      <a:r>
                        <a:rPr lang="en-US" sz="2000" dirty="0"/>
                        <a:t>TOWN MANAGER’S </a:t>
                      </a:r>
                      <a:br>
                        <a:rPr lang="en-US" sz="2000" dirty="0"/>
                      </a:br>
                      <a:r>
                        <a:rPr lang="en-US" sz="2000" dirty="0"/>
                        <a:t>FUNDING</a:t>
                      </a:r>
                      <a:r>
                        <a:rPr lang="en-US" sz="2000" baseline="0" dirty="0"/>
                        <a:t> RECOMMENDATION</a:t>
                      </a:r>
                      <a:endParaRPr lang="en-US" sz="2000" dirty="0"/>
                    </a:p>
                  </a:txBody>
                  <a:tcPr anchor="ctr">
                    <a:lnL w="57150" cap="flat" cmpd="sng" algn="ctr">
                      <a:solidFill>
                        <a:srgbClr val="FF0000"/>
                      </a:solidFill>
                      <a:prstDash val="solid"/>
                      <a:round/>
                      <a:headEnd type="none" w="med" len="med"/>
                      <a:tailEnd type="none" w="med" len="med"/>
                    </a:lnL>
                    <a:lnR w="57150" cap="flat" cmpd="sng" algn="ctr">
                      <a:solidFill>
                        <a:srgbClr val="FF0000"/>
                      </a:solidFill>
                      <a:prstDash val="solid"/>
                      <a:round/>
                      <a:headEnd type="none" w="med" len="med"/>
                      <a:tailEnd type="none" w="med" len="med"/>
                    </a:lnR>
                    <a:lnT w="57150" cap="flat" cmpd="sng" algn="ctr">
                      <a:solidFill>
                        <a:srgbClr val="FF0000"/>
                      </a:solidFill>
                      <a:prstDash val="solid"/>
                      <a:round/>
                      <a:headEnd type="none" w="med" len="med"/>
                      <a:tailEnd type="none" w="med" len="med"/>
                    </a:lnT>
                    <a:solidFill>
                      <a:schemeClr val="tx1">
                        <a:lumMod val="75000"/>
                        <a:lumOff val="25000"/>
                      </a:schemeClr>
                    </a:solidFill>
                  </a:tcPr>
                </a:tc>
                <a:tc hMerge="1">
                  <a:txBody>
                    <a:bodyPr/>
                    <a:lstStyle/>
                    <a:p>
                      <a:endParaRPr lang="en-US" sz="1800" dirty="0"/>
                    </a:p>
                  </a:txBody>
                  <a:tcPr/>
                </a:tc>
                <a:tc rowSpan="2">
                  <a:txBody>
                    <a:bodyPr/>
                    <a:lstStyle/>
                    <a:p>
                      <a:pPr marL="0" algn="l" defTabSz="914400" rtl="0" eaLnBrk="1" latinLnBrk="0" hangingPunct="1">
                        <a:tabLst>
                          <a:tab pos="511175" algn="l"/>
                        </a:tabLst>
                      </a:pPr>
                      <a:r>
                        <a:rPr kumimoji="0" lang="en-US" sz="2200" b="1" kern="1200" baseline="0" dirty="0">
                          <a:ln>
                            <a:noFill/>
                          </a:ln>
                          <a:solidFill>
                            <a:schemeClr val="bg1"/>
                          </a:solidFill>
                          <a:latin typeface="+mn-lt"/>
                          <a:ea typeface="+mn-ea"/>
                          <a:cs typeface="+mn-cs"/>
                        </a:rPr>
                        <a:t>         PY51 HUD Allocation     $566,960.00</a:t>
                      </a:r>
                    </a:p>
                    <a:p>
                      <a:pPr marL="0" algn="l" defTabSz="914400" rtl="0" eaLnBrk="1" latinLnBrk="0" hangingPunct="1"/>
                      <a:r>
                        <a:rPr kumimoji="0" lang="en-US" sz="2200" b="1" kern="1200" baseline="0" dirty="0">
                          <a:ln>
                            <a:noFill/>
                          </a:ln>
                          <a:solidFill>
                            <a:schemeClr val="bg1"/>
                          </a:solidFill>
                          <a:latin typeface="+mn-lt"/>
                          <a:ea typeface="+mn-ea"/>
                          <a:cs typeface="+mn-cs"/>
                        </a:rPr>
                        <a:t>PY46 Funds to Reprogram   </a:t>
                      </a:r>
                      <a:r>
                        <a:rPr kumimoji="0" lang="en-US" sz="2200" b="1" u="sng" kern="1200" baseline="0" dirty="0">
                          <a:ln>
                            <a:noFill/>
                          </a:ln>
                          <a:solidFill>
                            <a:schemeClr val="bg1"/>
                          </a:solidFill>
                          <a:latin typeface="+mn-lt"/>
                          <a:ea typeface="+mn-ea"/>
                          <a:cs typeface="+mn-cs"/>
                        </a:rPr>
                        <a:t>  $  45,324.13</a:t>
                      </a:r>
                    </a:p>
                    <a:p>
                      <a:pPr marL="0" algn="l" defTabSz="914400" rtl="0" eaLnBrk="1" latinLnBrk="0" hangingPunct="1"/>
                      <a:r>
                        <a:rPr kumimoji="0" lang="en-US" sz="2200" b="1" kern="1200" baseline="0" dirty="0">
                          <a:ln>
                            <a:solidFill>
                              <a:schemeClr val="bg1"/>
                            </a:solidFill>
                          </a:ln>
                          <a:solidFill>
                            <a:schemeClr val="accent1">
                              <a:lumMod val="60000"/>
                              <a:lumOff val="40000"/>
                            </a:schemeClr>
                          </a:solidFill>
                          <a:latin typeface="+mn-lt"/>
                          <a:ea typeface="+mn-ea"/>
                          <a:cs typeface="+mn-cs"/>
                        </a:rPr>
                        <a:t>   </a:t>
                      </a:r>
                      <a:r>
                        <a:rPr kumimoji="0" lang="en-US" sz="2200" b="1" kern="1200" baseline="0" dirty="0">
                          <a:ln>
                            <a:solidFill>
                              <a:schemeClr val="bg1"/>
                            </a:solidFill>
                          </a:ln>
                          <a:solidFill>
                            <a:srgbClr val="FFFF00"/>
                          </a:solidFill>
                          <a:latin typeface="+mn-lt"/>
                          <a:ea typeface="+mn-ea"/>
                          <a:cs typeface="+mn-cs"/>
                        </a:rPr>
                        <a:t>     </a:t>
                      </a:r>
                      <a:r>
                        <a:rPr kumimoji="0" lang="en-US" sz="2200" b="1" kern="1200" baseline="0" dirty="0">
                          <a:ln>
                            <a:noFill/>
                          </a:ln>
                          <a:solidFill>
                            <a:srgbClr val="FFFF00"/>
                          </a:solidFill>
                          <a:effectLst/>
                          <a:latin typeface="+mn-lt"/>
                          <a:ea typeface="+mn-ea"/>
                          <a:cs typeface="+mn-cs"/>
                        </a:rPr>
                        <a:t>Total Available Funds      $612,284.13</a:t>
                      </a:r>
                    </a:p>
                  </a:txBody>
                  <a:tcPr anchor="ctr">
                    <a:lnL w="57150" cap="flat" cmpd="sng" algn="ctr">
                      <a:solidFill>
                        <a:srgbClr val="FF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404040"/>
                    </a:solidFill>
                  </a:tcPr>
                </a:tc>
                <a:extLst>
                  <a:ext uri="{0D108BD9-81ED-4DB2-BD59-A6C34878D82A}">
                    <a16:rowId xmlns:a16="http://schemas.microsoft.com/office/drawing/2014/main" val="10000"/>
                  </a:ext>
                </a:extLst>
              </a:tr>
              <a:tr h="514600">
                <a:tc>
                  <a:txBody>
                    <a:bodyPr/>
                    <a:lstStyle/>
                    <a:p>
                      <a:r>
                        <a:rPr lang="en-US" sz="1800" dirty="0"/>
                        <a:t>The Health Collective: Senior Denture Program</a:t>
                      </a:r>
                    </a:p>
                  </a:txBody>
                  <a:tcPr anchor="ctr">
                    <a:lnL w="57150" cap="flat" cmpd="sng" algn="ctr">
                      <a:solidFill>
                        <a:srgbClr val="FF0000"/>
                      </a:solidFill>
                      <a:prstDash val="solid"/>
                      <a:round/>
                      <a:headEnd type="none" w="med" len="med"/>
                      <a:tailEnd type="none" w="med" len="med"/>
                    </a:lnL>
                  </a:tcPr>
                </a:tc>
                <a:tc>
                  <a:txBody>
                    <a:bodyPr/>
                    <a:lstStyle/>
                    <a:p>
                      <a:pPr algn="ctr"/>
                      <a:r>
                        <a:rPr lang="en-US" sz="1700" dirty="0"/>
                        <a:t>$31,016</a:t>
                      </a:r>
                    </a:p>
                  </a:txBody>
                  <a:tcPr anchor="ctr">
                    <a:lnR w="57150" cap="flat" cmpd="sng" algn="ctr">
                      <a:solidFill>
                        <a:srgbClr val="FF0000"/>
                      </a:solidFill>
                      <a:prstDash val="solid"/>
                      <a:round/>
                      <a:headEnd type="none" w="med" len="med"/>
                      <a:tailEnd type="none" w="med" len="med"/>
                    </a:lnR>
                  </a:tcPr>
                </a:tc>
                <a:tc vMerge="1">
                  <a:txBody>
                    <a:bodyPr/>
                    <a:lstStyle/>
                    <a:p>
                      <a:r>
                        <a:rPr lang="en-US" sz="1400" baseline="0" dirty="0">
                          <a:solidFill>
                            <a:schemeClr val="tx2">
                              <a:lumMod val="50000"/>
                            </a:schemeClr>
                          </a:solidFill>
                        </a:rPr>
                        <a:t>           CD032 HUD Allocation    $573,392</a:t>
                      </a:r>
                    </a:p>
                    <a:p>
                      <a:r>
                        <a:rPr lang="en-US" sz="1400" baseline="0" dirty="0">
                          <a:solidFill>
                            <a:schemeClr val="tx2">
                              <a:lumMod val="50000"/>
                            </a:schemeClr>
                          </a:solidFill>
                        </a:rPr>
                        <a:t>CD026 Reprogrammed Funds     $24,789</a:t>
                      </a:r>
                    </a:p>
                    <a:p>
                      <a:r>
                        <a:rPr lang="en-US" sz="1400" baseline="0" dirty="0">
                          <a:solidFill>
                            <a:schemeClr val="tx2">
                              <a:lumMod val="50000"/>
                            </a:schemeClr>
                          </a:solidFill>
                        </a:rPr>
                        <a:t>               Total Available Funds   $598,181</a:t>
                      </a:r>
                    </a:p>
                  </a:txBody>
                  <a:tcPr anchor="ctr">
                    <a:lnL w="57150"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451281">
                <a:tc>
                  <a:txBody>
                    <a:bodyPr/>
                    <a:lstStyle/>
                    <a:p>
                      <a:r>
                        <a:rPr lang="en-US" sz="1800" dirty="0">
                          <a:solidFill>
                            <a:schemeClr val="tx1"/>
                          </a:solidFill>
                        </a:rPr>
                        <a:t>Youth Service Bureau: Empowering Youth Program</a:t>
                      </a:r>
                    </a:p>
                  </a:txBody>
                  <a:tcPr anchor="ctr">
                    <a:lnL w="57150" cap="flat" cmpd="sng" algn="ctr">
                      <a:solidFill>
                        <a:srgbClr val="FF0000"/>
                      </a:solidFill>
                      <a:prstDash val="solid"/>
                      <a:round/>
                      <a:headEnd type="none" w="med" len="med"/>
                      <a:tailEnd type="none" w="med" len="med"/>
                    </a:lnL>
                  </a:tcPr>
                </a:tc>
                <a:tc>
                  <a:txBody>
                    <a:bodyPr/>
                    <a:lstStyle/>
                    <a:p>
                      <a:pPr algn="ctr"/>
                      <a:r>
                        <a:rPr lang="en-US" sz="1700" dirty="0">
                          <a:solidFill>
                            <a:schemeClr val="tx1"/>
                          </a:solidFill>
                        </a:rPr>
                        <a:t>$10,000</a:t>
                      </a:r>
                    </a:p>
                  </a:txBody>
                  <a:tcPr anchor="ctr">
                    <a:lnR w="57150" cap="flat" cmpd="sng" algn="ctr">
                      <a:solidFill>
                        <a:srgbClr val="FF0000"/>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1" u="sng" dirty="0">
                        <a:solidFill>
                          <a:schemeClr val="tx2">
                            <a:lumMod val="50000"/>
                          </a:schemeClr>
                        </a:solidFill>
                      </a:endParaRPr>
                    </a:p>
                  </a:txBody>
                  <a:tcPr anchor="ctr">
                    <a:lnL w="57150"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accent1">
                        <a:lumMod val="40000"/>
                        <a:lumOff val="60000"/>
                      </a:schemeClr>
                    </a:solidFill>
                  </a:tcPr>
                </a:tc>
                <a:extLst>
                  <a:ext uri="{0D108BD9-81ED-4DB2-BD59-A6C34878D82A}">
                    <a16:rowId xmlns:a16="http://schemas.microsoft.com/office/drawing/2014/main" val="10002"/>
                  </a:ext>
                </a:extLst>
              </a:tr>
              <a:tr h="564036">
                <a:tc>
                  <a:txBody>
                    <a:bodyPr/>
                    <a:lstStyle/>
                    <a:p>
                      <a:pPr marL="0" algn="l" rtl="0" eaLnBrk="1" latinLnBrk="0" hangingPunct="1"/>
                      <a:r>
                        <a:rPr kumimoji="0" lang="en-US" sz="1800" kern="1200" baseline="0" dirty="0">
                          <a:solidFill>
                            <a:schemeClr val="dk1"/>
                          </a:solidFill>
                          <a:latin typeface="+mn-lt"/>
                          <a:ea typeface="+mn-ea"/>
                          <a:cs typeface="+mn-cs"/>
                        </a:rPr>
                        <a:t>Partnership to End Human Trafficking: Transitional Residential Program</a:t>
                      </a:r>
                    </a:p>
                  </a:txBody>
                  <a:tcPr anchor="ctr">
                    <a:lnL w="57150" cap="flat" cmpd="sng" algn="ctr">
                      <a:solidFill>
                        <a:srgbClr val="FF0000"/>
                      </a:solidFill>
                      <a:prstDash val="solid"/>
                      <a:round/>
                      <a:headEnd type="none" w="med" len="med"/>
                      <a:tailEnd type="none" w="med" len="med"/>
                    </a:lnL>
                  </a:tcPr>
                </a:tc>
                <a:tc>
                  <a:txBody>
                    <a:bodyPr/>
                    <a:lstStyle/>
                    <a:p>
                      <a:pPr algn="ctr"/>
                      <a:r>
                        <a:rPr lang="en-US" sz="1700" dirty="0"/>
                        <a:t>$27,000</a:t>
                      </a:r>
                    </a:p>
                  </a:txBody>
                  <a:tcPr anchor="ctr">
                    <a:lnR w="57150" cap="flat" cmpd="sng" algn="ctr">
                      <a:solidFill>
                        <a:srgbClr val="FF0000"/>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u="sng" dirty="0">
                          <a:solidFill>
                            <a:schemeClr val="tx2">
                              <a:lumMod val="50000"/>
                            </a:schemeClr>
                          </a:solidFill>
                        </a:rPr>
                        <a:t>Not</a:t>
                      </a:r>
                      <a:r>
                        <a:rPr lang="en-US" sz="1800" b="1" u="sng" baseline="0" dirty="0">
                          <a:solidFill>
                            <a:schemeClr val="tx2">
                              <a:lumMod val="50000"/>
                            </a:schemeClr>
                          </a:solidFill>
                        </a:rPr>
                        <a:t> Included in Recommendation</a:t>
                      </a:r>
                      <a:endParaRPr lang="en-US" sz="1800" b="1" u="sng" dirty="0">
                        <a:solidFill>
                          <a:schemeClr val="tx2">
                            <a:lumMod val="50000"/>
                          </a:schemeClr>
                        </a:solidFill>
                      </a:endParaRPr>
                    </a:p>
                  </a:txBody>
                  <a:tcPr anchor="ctr">
                    <a:lnL w="57150"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518036">
                <a:tc>
                  <a:txBody>
                    <a:bodyPr/>
                    <a:lstStyle/>
                    <a:p>
                      <a:pPr marL="0" algn="l" rtl="0" eaLnBrk="1" latinLnBrk="0" hangingPunct="1"/>
                      <a:r>
                        <a:rPr kumimoji="0" lang="en-US" sz="1800" kern="1200" baseline="0" dirty="0">
                          <a:solidFill>
                            <a:schemeClr val="dk1"/>
                          </a:solidFill>
                          <a:latin typeface="+mn-lt"/>
                          <a:ea typeface="+mn-ea"/>
                          <a:cs typeface="+mn-cs"/>
                        </a:rPr>
                        <a:t>Interval House: Community Programs</a:t>
                      </a:r>
                    </a:p>
                  </a:txBody>
                  <a:tcPr anchor="ctr">
                    <a:lnL w="57150" cap="flat" cmpd="sng" algn="ctr">
                      <a:solidFill>
                        <a:srgbClr val="FF0000"/>
                      </a:solidFill>
                      <a:prstDash val="solid"/>
                      <a:round/>
                      <a:headEnd type="none" w="med" len="med"/>
                      <a:tailEnd type="none" w="med" len="med"/>
                    </a:lnL>
                  </a:tcPr>
                </a:tc>
                <a:tc>
                  <a:txBody>
                    <a:bodyPr/>
                    <a:lstStyle/>
                    <a:p>
                      <a:pPr algn="ctr"/>
                      <a:r>
                        <a:rPr lang="en-US" sz="1700" dirty="0"/>
                        <a:t>$10,000</a:t>
                      </a:r>
                    </a:p>
                  </a:txBody>
                  <a:tcPr anchor="ctr">
                    <a:lnR w="57150" cap="flat" cmpd="sng" algn="ctr">
                      <a:solidFill>
                        <a:srgbClr val="FF0000"/>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tab pos="2514600" algn="l"/>
                        </a:tabLst>
                        <a:defRPr/>
                      </a:pPr>
                      <a:r>
                        <a:rPr lang="en-US" sz="1600" kern="1200" dirty="0">
                          <a:solidFill>
                            <a:schemeClr val="tx2">
                              <a:lumMod val="50000"/>
                            </a:schemeClr>
                          </a:solidFill>
                          <a:latin typeface="+mn-lt"/>
                          <a:ea typeface="+mn-ea"/>
                          <a:cs typeface="+mn-cs"/>
                        </a:rPr>
                        <a:t>The Health Collective: Community Health </a:t>
                      </a:r>
                    </a:p>
                    <a:p>
                      <a:pPr marL="0" marR="0" lvl="0" indent="0" algn="ctr" defTabSz="914400" rtl="0" eaLnBrk="1" fontAlgn="auto" latinLnBrk="0" hangingPunct="1">
                        <a:lnSpc>
                          <a:spcPct val="100000"/>
                        </a:lnSpc>
                        <a:spcBef>
                          <a:spcPts val="0"/>
                        </a:spcBef>
                        <a:spcAft>
                          <a:spcPts val="0"/>
                        </a:spcAft>
                        <a:buClrTx/>
                        <a:buSzTx/>
                        <a:buFontTx/>
                        <a:buNone/>
                        <a:tabLst>
                          <a:tab pos="2514600" algn="l"/>
                        </a:tabLst>
                        <a:defRPr/>
                      </a:pPr>
                      <a:r>
                        <a:rPr lang="en-US" sz="1600" kern="1200" dirty="0">
                          <a:solidFill>
                            <a:schemeClr val="tx2">
                              <a:lumMod val="50000"/>
                            </a:schemeClr>
                          </a:solidFill>
                          <a:latin typeface="+mn-lt"/>
                          <a:ea typeface="+mn-ea"/>
                          <a:cs typeface="+mn-cs"/>
                        </a:rPr>
                        <a:t>Worker Program</a:t>
                      </a:r>
                    </a:p>
                  </a:txBody>
                  <a:tcPr anchor="ctr">
                    <a:lnL w="57150"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436009">
                <a:tc>
                  <a:txBody>
                    <a:bodyPr/>
                    <a:lstStyle/>
                    <a:p>
                      <a:pPr>
                        <a:spcBef>
                          <a:spcPts val="600"/>
                        </a:spcBef>
                        <a:spcAft>
                          <a:spcPts val="600"/>
                        </a:spcAft>
                      </a:pPr>
                      <a:r>
                        <a:rPr lang="en-US" sz="1800" dirty="0"/>
                        <a:t>Program Administration</a:t>
                      </a:r>
                    </a:p>
                  </a:txBody>
                  <a:tcPr anchor="ctr">
                    <a:lnL w="57150" cap="flat" cmpd="sng" algn="ctr">
                      <a:solidFill>
                        <a:srgbClr val="FF0000"/>
                      </a:solidFill>
                      <a:prstDash val="solid"/>
                      <a:round/>
                      <a:headEnd type="none" w="med" len="med"/>
                      <a:tailEnd type="none" w="med" len="med"/>
                    </a:lnL>
                  </a:tcPr>
                </a:tc>
                <a:tc>
                  <a:txBody>
                    <a:bodyPr/>
                    <a:lstStyle/>
                    <a:p>
                      <a:pPr algn="ctr">
                        <a:spcBef>
                          <a:spcPts val="600"/>
                        </a:spcBef>
                        <a:spcAft>
                          <a:spcPts val="600"/>
                        </a:spcAft>
                      </a:pPr>
                      <a:r>
                        <a:rPr lang="en-US" sz="1700" dirty="0"/>
                        <a:t>$113,386</a:t>
                      </a:r>
                      <a:endParaRPr lang="en-US" sz="1400" strike="sngStrike" baseline="0" dirty="0"/>
                    </a:p>
                  </a:txBody>
                  <a:tcPr anchor="ctr">
                    <a:lnR w="57150" cap="flat" cmpd="sng" algn="ctr">
                      <a:solidFill>
                        <a:srgbClr val="FF0000"/>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2">
                              <a:lumMod val="50000"/>
                            </a:schemeClr>
                          </a:solidFill>
                          <a:latin typeface="+mn-lt"/>
                          <a:ea typeface="+mn-ea"/>
                          <a:cs typeface="+mn-cs"/>
                        </a:rPr>
                        <a:t>TLC: </a:t>
                      </a:r>
                      <a:r>
                        <a:rPr lang="en-US" sz="1600" kern="1200" dirty="0" err="1">
                          <a:solidFill>
                            <a:schemeClr val="tx2">
                              <a:lumMod val="50000"/>
                            </a:schemeClr>
                          </a:solidFill>
                          <a:latin typeface="+mn-lt"/>
                          <a:ea typeface="+mn-ea"/>
                          <a:cs typeface="+mn-cs"/>
                        </a:rPr>
                        <a:t>Diyeso</a:t>
                      </a:r>
                      <a:r>
                        <a:rPr lang="en-US" sz="1600" kern="1200" dirty="0">
                          <a:solidFill>
                            <a:schemeClr val="tx2">
                              <a:lumMod val="50000"/>
                            </a:schemeClr>
                          </a:solidFill>
                          <a:latin typeface="+mn-lt"/>
                          <a:ea typeface="+mn-ea"/>
                          <a:cs typeface="+mn-cs"/>
                        </a:rPr>
                        <a:t>-Lewis House Bathroom Renovation</a:t>
                      </a:r>
                    </a:p>
                  </a:txBody>
                  <a:tcPr anchor="ctr">
                    <a:lnL w="57150"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solidFill>
                      <a:srgbClr val="D0E5EB"/>
                    </a:solidFill>
                  </a:tcPr>
                </a:tc>
                <a:extLst>
                  <a:ext uri="{0D108BD9-81ED-4DB2-BD59-A6C34878D82A}">
                    <a16:rowId xmlns:a16="http://schemas.microsoft.com/office/drawing/2014/main" val="10005"/>
                  </a:ext>
                </a:extLst>
              </a:tr>
              <a:tr h="0">
                <a:tc>
                  <a:txBody>
                    <a:bodyPr/>
                    <a:lstStyle/>
                    <a:p>
                      <a:pPr marL="0" algn="l" rtl="0" eaLnBrk="1" latinLnBrk="0" hangingPunct="1">
                        <a:spcBef>
                          <a:spcPts val="600"/>
                        </a:spcBef>
                        <a:spcAft>
                          <a:spcPts val="600"/>
                        </a:spcAft>
                      </a:pPr>
                      <a:r>
                        <a:rPr kumimoji="0" lang="en-US" sz="1800" kern="1200" baseline="0" dirty="0">
                          <a:solidFill>
                            <a:schemeClr val="dk1"/>
                          </a:solidFill>
                          <a:latin typeface="+mn-lt"/>
                          <a:ea typeface="+mn-ea"/>
                          <a:cs typeface="+mn-cs"/>
                        </a:rPr>
                        <a:t>MHA: Westhill Gardens Emergency Generator</a:t>
                      </a:r>
                    </a:p>
                  </a:txBody>
                  <a:tcPr anchor="ctr">
                    <a:lnL w="57150" cap="flat" cmpd="sng" algn="ctr">
                      <a:solidFill>
                        <a:srgbClr val="FF0000"/>
                      </a:solidFill>
                      <a:prstDash val="solid"/>
                      <a:round/>
                      <a:headEnd type="none" w="med" len="med"/>
                      <a:tailEnd type="none" w="med" len="med"/>
                    </a:lnL>
                  </a:tcPr>
                </a:tc>
                <a:tc>
                  <a:txBody>
                    <a:bodyPr/>
                    <a:lstStyle/>
                    <a:p>
                      <a:pPr algn="ctr">
                        <a:spcBef>
                          <a:spcPts val="600"/>
                        </a:spcBef>
                        <a:spcAft>
                          <a:spcPts val="600"/>
                        </a:spcAft>
                      </a:pPr>
                      <a:r>
                        <a:rPr lang="en-US" sz="1700" dirty="0">
                          <a:solidFill>
                            <a:schemeClr val="tx1"/>
                          </a:solidFill>
                        </a:rPr>
                        <a:t>$63,729</a:t>
                      </a:r>
                      <a:endParaRPr lang="en-US" sz="1400" strike="sngStrike" baseline="0" dirty="0">
                        <a:solidFill>
                          <a:schemeClr val="tx1"/>
                        </a:solidFill>
                      </a:endParaRPr>
                    </a:p>
                  </a:txBody>
                  <a:tcPr anchor="ctr">
                    <a:lnR w="57150" cap="flat" cmpd="sng" algn="ctr">
                      <a:solidFill>
                        <a:srgbClr val="FF0000"/>
                      </a:solidFill>
                      <a:prstDash val="solid"/>
                      <a:round/>
                      <a:headEnd type="none" w="med" len="med"/>
                      <a:tailEnd type="none" w="med" len="med"/>
                    </a:lnR>
                  </a:tcPr>
                </a:tc>
                <a:tc>
                  <a:txBody>
                    <a:bodyPr/>
                    <a:lstStyle/>
                    <a:p>
                      <a:pPr marL="0" algn="ctr" rtl="0" eaLnBrk="1" latinLnBrk="0" hangingPunct="1"/>
                      <a:r>
                        <a:rPr kumimoji="0" lang="en-US" sz="1600" kern="1200" baseline="0" dirty="0">
                          <a:solidFill>
                            <a:schemeClr val="dk1"/>
                          </a:solidFill>
                          <a:latin typeface="+mn-lt"/>
                          <a:ea typeface="+mn-ea"/>
                          <a:cs typeface="+mn-cs"/>
                        </a:rPr>
                        <a:t>MHA: Mayfair Gardens Emergency Generator</a:t>
                      </a:r>
                    </a:p>
                  </a:txBody>
                  <a:tcPr anchor="ctr">
                    <a:lnL w="57150"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tcPr>
                </a:tc>
                <a:extLst>
                  <a:ext uri="{0D108BD9-81ED-4DB2-BD59-A6C34878D82A}">
                    <a16:rowId xmlns:a16="http://schemas.microsoft.com/office/drawing/2014/main" val="10006"/>
                  </a:ext>
                </a:extLst>
              </a:tr>
              <a:tr h="475221">
                <a:tc>
                  <a:txBody>
                    <a:bodyPr/>
                    <a:lstStyle/>
                    <a:p>
                      <a:pPr marL="0" algn="l" rtl="0" eaLnBrk="1" latinLnBrk="0" hangingPunct="1">
                        <a:spcBef>
                          <a:spcPts val="600"/>
                        </a:spcBef>
                        <a:spcAft>
                          <a:spcPts val="600"/>
                        </a:spcAft>
                      </a:pPr>
                      <a:r>
                        <a:rPr kumimoji="0" lang="en-US" sz="1800" kern="1200" baseline="0" dirty="0">
                          <a:solidFill>
                            <a:schemeClr val="dk1"/>
                          </a:solidFill>
                          <a:latin typeface="+mn-lt"/>
                          <a:ea typeface="+mn-ea"/>
                          <a:cs typeface="+mn-cs"/>
                        </a:rPr>
                        <a:t>Planning Department: Housing Rehab Program</a:t>
                      </a:r>
                    </a:p>
                  </a:txBody>
                  <a:tcPr anchor="ctr">
                    <a:lnL w="57150" cap="flat" cmpd="sng" algn="ctr">
                      <a:solidFill>
                        <a:srgbClr val="FF0000"/>
                      </a:solidFill>
                      <a:prstDash val="solid"/>
                      <a:round/>
                      <a:headEnd type="none" w="med" len="med"/>
                      <a:tailEnd type="none" w="med" len="med"/>
                    </a:lnL>
                  </a:tcPr>
                </a:tc>
                <a:tc>
                  <a:txBody>
                    <a:bodyPr/>
                    <a:lstStyle/>
                    <a:p>
                      <a:pPr algn="ctr">
                        <a:spcBef>
                          <a:spcPts val="600"/>
                        </a:spcBef>
                        <a:spcAft>
                          <a:spcPts val="600"/>
                        </a:spcAft>
                      </a:pPr>
                      <a:r>
                        <a:rPr lang="en-US" sz="1700" dirty="0"/>
                        <a:t>$101,400</a:t>
                      </a:r>
                    </a:p>
                  </a:txBody>
                  <a:tcPr anchor="ctr">
                    <a:lnR w="57150" cap="flat" cmpd="sng" algn="ctr">
                      <a:solidFill>
                        <a:srgbClr val="FF0000"/>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kern="1200" baseline="0" dirty="0">
                          <a:solidFill>
                            <a:schemeClr val="tx2">
                              <a:lumMod val="50000"/>
                            </a:schemeClr>
                          </a:solidFill>
                          <a:latin typeface="+mn-lt"/>
                          <a:ea typeface="+mn-ea"/>
                          <a:cs typeface="+mn-cs"/>
                        </a:rPr>
                        <a:t>Dept of Leisure, Family &amp; Recreation: Nathan Hale Playground</a:t>
                      </a:r>
                    </a:p>
                  </a:txBody>
                  <a:tcPr anchor="ctr">
                    <a:lnL w="57150"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8"/>
                  </a:ext>
                </a:extLst>
              </a:tr>
              <a:tr h="475221">
                <a:tc>
                  <a:txBody>
                    <a:bodyPr/>
                    <a:lstStyle/>
                    <a:p>
                      <a:pPr marL="0" algn="l" rtl="0" eaLnBrk="1" latinLnBrk="0" hangingPunct="1">
                        <a:spcBef>
                          <a:spcPts val="600"/>
                        </a:spcBef>
                        <a:spcAft>
                          <a:spcPts val="600"/>
                        </a:spcAft>
                      </a:pPr>
                      <a:r>
                        <a:rPr kumimoji="0" lang="en-US" sz="1800" kern="1200" baseline="0" dirty="0">
                          <a:solidFill>
                            <a:schemeClr val="dk1"/>
                          </a:solidFill>
                          <a:latin typeface="+mn-lt"/>
                          <a:ea typeface="+mn-ea"/>
                          <a:cs typeface="+mn-cs"/>
                        </a:rPr>
                        <a:t>Rebuilding Together: Roofing Program</a:t>
                      </a:r>
                    </a:p>
                  </a:txBody>
                  <a:tcPr anchor="ctr">
                    <a:lnL w="57150" cap="flat" cmpd="sng" algn="ctr">
                      <a:solidFill>
                        <a:srgbClr val="FF0000"/>
                      </a:solidFill>
                      <a:prstDash val="solid"/>
                      <a:round/>
                      <a:headEnd type="none" w="med" len="med"/>
                      <a:tailEnd type="none" w="med" len="med"/>
                    </a:lnL>
                  </a:tcPr>
                </a:tc>
                <a:tc>
                  <a:txBody>
                    <a:bodyPr/>
                    <a:lstStyle/>
                    <a:p>
                      <a:pPr algn="ctr">
                        <a:spcBef>
                          <a:spcPts val="600"/>
                        </a:spcBef>
                        <a:spcAft>
                          <a:spcPts val="600"/>
                        </a:spcAft>
                      </a:pPr>
                      <a:r>
                        <a:rPr lang="en-US" sz="1700" dirty="0"/>
                        <a:t>$185,000</a:t>
                      </a:r>
                    </a:p>
                  </a:txBody>
                  <a:tcPr anchor="ctr">
                    <a:lnR w="57150" cap="flat" cmpd="sng" algn="ctr">
                      <a:solidFill>
                        <a:srgbClr val="FF0000"/>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kern="1200" baseline="0" dirty="0">
                        <a:solidFill>
                          <a:schemeClr val="dk1"/>
                        </a:solidFill>
                        <a:latin typeface="+mn-lt"/>
                        <a:ea typeface="+mn-ea"/>
                        <a:cs typeface="+mn-cs"/>
                      </a:endParaRPr>
                    </a:p>
                  </a:txBody>
                  <a:tcPr anchor="ctr">
                    <a:lnL w="57150"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047395244"/>
                  </a:ext>
                </a:extLst>
              </a:tr>
              <a:tr h="475221">
                <a:tc>
                  <a:txBody>
                    <a:bodyPr/>
                    <a:lstStyle/>
                    <a:p>
                      <a:pPr marL="0" algn="l" rtl="0" eaLnBrk="1" latinLnBrk="0" hangingPunct="1">
                        <a:spcBef>
                          <a:spcPts val="600"/>
                        </a:spcBef>
                        <a:spcAft>
                          <a:spcPts val="600"/>
                        </a:spcAft>
                      </a:pPr>
                      <a:r>
                        <a:rPr kumimoji="0" lang="en-US" sz="1800" kern="1200" baseline="0" dirty="0">
                          <a:solidFill>
                            <a:schemeClr val="dk1"/>
                          </a:solidFill>
                          <a:latin typeface="+mn-lt"/>
                          <a:ea typeface="+mn-ea"/>
                          <a:cs typeface="+mn-cs"/>
                        </a:rPr>
                        <a:t>Water Dept: Leaded Water Line Replacement Program</a:t>
                      </a:r>
                    </a:p>
                  </a:txBody>
                  <a:tcPr anchor="ctr">
                    <a:lnL w="57150" cap="flat" cmpd="sng" algn="ctr">
                      <a:solidFill>
                        <a:srgbClr val="FF0000"/>
                      </a:solidFill>
                      <a:prstDash val="solid"/>
                      <a:round/>
                      <a:headEnd type="none" w="med" len="med"/>
                      <a:tailEnd type="none" w="med" len="med"/>
                    </a:lnL>
                    <a:lnB w="38100" cap="flat" cmpd="sng" algn="ctr">
                      <a:solidFill>
                        <a:srgbClr val="FF0000"/>
                      </a:solidFill>
                      <a:prstDash val="solid"/>
                      <a:round/>
                      <a:headEnd type="none" w="med" len="med"/>
                      <a:tailEnd type="none" w="med" len="med"/>
                    </a:lnB>
                  </a:tcPr>
                </a:tc>
                <a:tc>
                  <a:txBody>
                    <a:bodyPr/>
                    <a:lstStyle/>
                    <a:p>
                      <a:pPr algn="ctr">
                        <a:spcBef>
                          <a:spcPts val="600"/>
                        </a:spcBef>
                        <a:spcAft>
                          <a:spcPts val="600"/>
                        </a:spcAft>
                      </a:pPr>
                      <a:r>
                        <a:rPr lang="en-US" sz="1700" dirty="0"/>
                        <a:t>$70,753</a:t>
                      </a:r>
                    </a:p>
                  </a:txBody>
                  <a:tcPr anchor="ctr">
                    <a:lnR w="57150" cap="flat" cmpd="sng" algn="ctr">
                      <a:solidFill>
                        <a:srgbClr val="FF0000"/>
                      </a:solidFill>
                      <a:prstDash val="solid"/>
                      <a:round/>
                      <a:headEnd type="none" w="med" len="med"/>
                      <a:tailEnd type="none" w="med" len="med"/>
                    </a:lnR>
                    <a:lnB w="38100" cap="flat" cmpd="sng" algn="ctr">
                      <a:solidFill>
                        <a:srgbClr val="FF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kern="1200" baseline="0" dirty="0">
                        <a:solidFill>
                          <a:schemeClr val="dk1"/>
                        </a:solidFill>
                        <a:latin typeface="+mn-lt"/>
                        <a:ea typeface="+mn-ea"/>
                        <a:cs typeface="+mn-cs"/>
                      </a:endParaRPr>
                    </a:p>
                  </a:txBody>
                  <a:tcPr anchor="ctr">
                    <a:lnL w="57150"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74514402"/>
                  </a:ext>
                </a:extLst>
              </a:tr>
            </a:tbl>
          </a:graphicData>
        </a:graphic>
      </p:graphicFrame>
    </p:spTree>
    <p:extLst>
      <p:ext uri="{BB962C8B-B14F-4D97-AF65-F5344CB8AC3E}">
        <p14:creationId xmlns:p14="http://schemas.microsoft.com/office/powerpoint/2010/main" val="24205379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47" name="Rectangle 46">
            <a:extLst>
              <a:ext uri="{FF2B5EF4-FFF2-40B4-BE49-F238E27FC236}">
                <a16:creationId xmlns:a16="http://schemas.microsoft.com/office/drawing/2014/main" id="{247B6BBF-09F2-4A29-AE4E-3771E29248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BD32E973-8C7C-5684-532D-894C77F719BC}"/>
              </a:ext>
            </a:extLst>
          </p:cNvPr>
          <p:cNvSpPr>
            <a:spLocks noGrp="1"/>
          </p:cNvSpPr>
          <p:nvPr>
            <p:ph type="title"/>
          </p:nvPr>
        </p:nvSpPr>
        <p:spPr>
          <a:xfrm>
            <a:off x="635000" y="634029"/>
            <a:ext cx="10921640" cy="1314698"/>
          </a:xfrm>
        </p:spPr>
        <p:txBody>
          <a:bodyPr vert="horz" lIns="91440" tIns="45720" rIns="91440" bIns="45720" rtlCol="0" anchor="ctr">
            <a:normAutofit/>
          </a:bodyPr>
          <a:lstStyle/>
          <a:p>
            <a:pPr algn="ctr">
              <a:lnSpc>
                <a:spcPct val="90000"/>
              </a:lnSpc>
            </a:pPr>
            <a:r>
              <a:rPr lang="en-US" sz="4000" dirty="0"/>
              <a:t>PROGRAM YEAR 51: Consolidated plan &amp; ACTION PLAN TIMELINE </a:t>
            </a:r>
          </a:p>
        </p:txBody>
      </p:sp>
      <p:sp>
        <p:nvSpPr>
          <p:cNvPr id="48" name="Rectangle 47">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48305" y="2241737"/>
            <a:ext cx="10900219" cy="18288"/>
          </a:xfrm>
          <a:custGeom>
            <a:avLst/>
            <a:gdLst>
              <a:gd name="connsiteX0" fmla="*/ 0 w 10900219"/>
              <a:gd name="connsiteY0" fmla="*/ 0 h 18288"/>
              <a:gd name="connsiteX1" fmla="*/ 463259 w 10900219"/>
              <a:gd name="connsiteY1" fmla="*/ 0 h 18288"/>
              <a:gd name="connsiteX2" fmla="*/ 1144523 w 10900219"/>
              <a:gd name="connsiteY2" fmla="*/ 0 h 18288"/>
              <a:gd name="connsiteX3" fmla="*/ 1934789 w 10900219"/>
              <a:gd name="connsiteY3" fmla="*/ 0 h 18288"/>
              <a:gd name="connsiteX4" fmla="*/ 2289046 w 10900219"/>
              <a:gd name="connsiteY4" fmla="*/ 0 h 18288"/>
              <a:gd name="connsiteX5" fmla="*/ 2643303 w 10900219"/>
              <a:gd name="connsiteY5" fmla="*/ 0 h 18288"/>
              <a:gd name="connsiteX6" fmla="*/ 3542571 w 10900219"/>
              <a:gd name="connsiteY6" fmla="*/ 0 h 18288"/>
              <a:gd name="connsiteX7" fmla="*/ 4223835 w 10900219"/>
              <a:gd name="connsiteY7" fmla="*/ 0 h 18288"/>
              <a:gd name="connsiteX8" fmla="*/ 4578092 w 10900219"/>
              <a:gd name="connsiteY8" fmla="*/ 0 h 18288"/>
              <a:gd name="connsiteX9" fmla="*/ 5259356 w 10900219"/>
              <a:gd name="connsiteY9" fmla="*/ 0 h 18288"/>
              <a:gd name="connsiteX10" fmla="*/ 6158624 w 10900219"/>
              <a:gd name="connsiteY10" fmla="*/ 0 h 18288"/>
              <a:gd name="connsiteX11" fmla="*/ 6730885 w 10900219"/>
              <a:gd name="connsiteY11" fmla="*/ 0 h 18288"/>
              <a:gd name="connsiteX12" fmla="*/ 7303147 w 10900219"/>
              <a:gd name="connsiteY12" fmla="*/ 0 h 18288"/>
              <a:gd name="connsiteX13" fmla="*/ 7984410 w 10900219"/>
              <a:gd name="connsiteY13" fmla="*/ 0 h 18288"/>
              <a:gd name="connsiteX14" fmla="*/ 8774676 w 10900219"/>
              <a:gd name="connsiteY14" fmla="*/ 0 h 18288"/>
              <a:gd name="connsiteX15" fmla="*/ 9564942 w 10900219"/>
              <a:gd name="connsiteY15" fmla="*/ 0 h 18288"/>
              <a:gd name="connsiteX16" fmla="*/ 10900219 w 10900219"/>
              <a:gd name="connsiteY16" fmla="*/ 0 h 18288"/>
              <a:gd name="connsiteX17" fmla="*/ 10900219 w 10900219"/>
              <a:gd name="connsiteY17" fmla="*/ 18288 h 18288"/>
              <a:gd name="connsiteX18" fmla="*/ 10436960 w 10900219"/>
              <a:gd name="connsiteY18" fmla="*/ 18288 h 18288"/>
              <a:gd name="connsiteX19" fmla="*/ 9537692 w 10900219"/>
              <a:gd name="connsiteY19" fmla="*/ 18288 h 18288"/>
              <a:gd name="connsiteX20" fmla="*/ 8856428 w 10900219"/>
              <a:gd name="connsiteY20" fmla="*/ 18288 h 18288"/>
              <a:gd name="connsiteX21" fmla="*/ 8502171 w 10900219"/>
              <a:gd name="connsiteY21" fmla="*/ 18288 h 18288"/>
              <a:gd name="connsiteX22" fmla="*/ 7820907 w 10900219"/>
              <a:gd name="connsiteY22" fmla="*/ 18288 h 18288"/>
              <a:gd name="connsiteX23" fmla="*/ 7248646 w 10900219"/>
              <a:gd name="connsiteY23" fmla="*/ 18288 h 18288"/>
              <a:gd name="connsiteX24" fmla="*/ 6676384 w 10900219"/>
              <a:gd name="connsiteY24" fmla="*/ 18288 h 18288"/>
              <a:gd name="connsiteX25" fmla="*/ 6104123 w 10900219"/>
              <a:gd name="connsiteY25" fmla="*/ 18288 h 18288"/>
              <a:gd name="connsiteX26" fmla="*/ 5531861 w 10900219"/>
              <a:gd name="connsiteY26" fmla="*/ 18288 h 18288"/>
              <a:gd name="connsiteX27" fmla="*/ 4741595 w 10900219"/>
              <a:gd name="connsiteY27" fmla="*/ 18288 h 18288"/>
              <a:gd name="connsiteX28" fmla="*/ 4060332 w 10900219"/>
              <a:gd name="connsiteY28" fmla="*/ 18288 h 18288"/>
              <a:gd name="connsiteX29" fmla="*/ 3706074 w 10900219"/>
              <a:gd name="connsiteY29" fmla="*/ 18288 h 18288"/>
              <a:gd name="connsiteX30" fmla="*/ 3133813 w 10900219"/>
              <a:gd name="connsiteY30" fmla="*/ 18288 h 18288"/>
              <a:gd name="connsiteX31" fmla="*/ 2343547 w 10900219"/>
              <a:gd name="connsiteY31" fmla="*/ 18288 h 18288"/>
              <a:gd name="connsiteX32" fmla="*/ 1880288 w 10900219"/>
              <a:gd name="connsiteY32" fmla="*/ 18288 h 18288"/>
              <a:gd name="connsiteX33" fmla="*/ 981020 w 10900219"/>
              <a:gd name="connsiteY33" fmla="*/ 18288 h 18288"/>
              <a:gd name="connsiteX34" fmla="*/ 0 w 10900219"/>
              <a:gd name="connsiteY34" fmla="*/ 18288 h 18288"/>
              <a:gd name="connsiteX35" fmla="*/ 0 w 10900219"/>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900219" h="18288" fill="none" extrusionOk="0">
                <a:moveTo>
                  <a:pt x="0" y="0"/>
                </a:moveTo>
                <a:cubicBezTo>
                  <a:pt x="118469" y="-6619"/>
                  <a:pt x="329397" y="-5525"/>
                  <a:pt x="463259" y="0"/>
                </a:cubicBezTo>
                <a:cubicBezTo>
                  <a:pt x="597121" y="5525"/>
                  <a:pt x="866598" y="4881"/>
                  <a:pt x="1144523" y="0"/>
                </a:cubicBezTo>
                <a:cubicBezTo>
                  <a:pt x="1422448" y="-4881"/>
                  <a:pt x="1761178" y="17159"/>
                  <a:pt x="1934789" y="0"/>
                </a:cubicBezTo>
                <a:cubicBezTo>
                  <a:pt x="2108400" y="-17159"/>
                  <a:pt x="2119134" y="-4032"/>
                  <a:pt x="2289046" y="0"/>
                </a:cubicBezTo>
                <a:cubicBezTo>
                  <a:pt x="2458958" y="4032"/>
                  <a:pt x="2472610" y="15385"/>
                  <a:pt x="2643303" y="0"/>
                </a:cubicBezTo>
                <a:cubicBezTo>
                  <a:pt x="2813996" y="-15385"/>
                  <a:pt x="3334189" y="-21234"/>
                  <a:pt x="3542571" y="0"/>
                </a:cubicBezTo>
                <a:cubicBezTo>
                  <a:pt x="3750953" y="21234"/>
                  <a:pt x="3991639" y="13212"/>
                  <a:pt x="4223835" y="0"/>
                </a:cubicBezTo>
                <a:cubicBezTo>
                  <a:pt x="4456031" y="-13212"/>
                  <a:pt x="4466914" y="13318"/>
                  <a:pt x="4578092" y="0"/>
                </a:cubicBezTo>
                <a:cubicBezTo>
                  <a:pt x="4689270" y="-13318"/>
                  <a:pt x="5120635" y="31363"/>
                  <a:pt x="5259356" y="0"/>
                </a:cubicBezTo>
                <a:cubicBezTo>
                  <a:pt x="5398077" y="-31363"/>
                  <a:pt x="5954119" y="-7091"/>
                  <a:pt x="6158624" y="0"/>
                </a:cubicBezTo>
                <a:cubicBezTo>
                  <a:pt x="6363129" y="7091"/>
                  <a:pt x="6535071" y="-8480"/>
                  <a:pt x="6730885" y="0"/>
                </a:cubicBezTo>
                <a:cubicBezTo>
                  <a:pt x="6926699" y="8480"/>
                  <a:pt x="7091018" y="19194"/>
                  <a:pt x="7303147" y="0"/>
                </a:cubicBezTo>
                <a:cubicBezTo>
                  <a:pt x="7515276" y="-19194"/>
                  <a:pt x="7840361" y="30755"/>
                  <a:pt x="7984410" y="0"/>
                </a:cubicBezTo>
                <a:cubicBezTo>
                  <a:pt x="8128459" y="-30755"/>
                  <a:pt x="8498590" y="39460"/>
                  <a:pt x="8774676" y="0"/>
                </a:cubicBezTo>
                <a:cubicBezTo>
                  <a:pt x="9050762" y="-39460"/>
                  <a:pt x="9204381" y="36508"/>
                  <a:pt x="9564942" y="0"/>
                </a:cubicBezTo>
                <a:cubicBezTo>
                  <a:pt x="9925503" y="-36508"/>
                  <a:pt x="10235542" y="59225"/>
                  <a:pt x="10900219" y="0"/>
                </a:cubicBezTo>
                <a:cubicBezTo>
                  <a:pt x="10900865" y="4451"/>
                  <a:pt x="10900709" y="9226"/>
                  <a:pt x="10900219" y="18288"/>
                </a:cubicBezTo>
                <a:cubicBezTo>
                  <a:pt x="10675942" y="21751"/>
                  <a:pt x="10609372" y="26977"/>
                  <a:pt x="10436960" y="18288"/>
                </a:cubicBezTo>
                <a:cubicBezTo>
                  <a:pt x="10264548" y="9599"/>
                  <a:pt x="9961150" y="-11074"/>
                  <a:pt x="9537692" y="18288"/>
                </a:cubicBezTo>
                <a:cubicBezTo>
                  <a:pt x="9114234" y="47650"/>
                  <a:pt x="9087386" y="35169"/>
                  <a:pt x="8856428" y="18288"/>
                </a:cubicBezTo>
                <a:cubicBezTo>
                  <a:pt x="8625470" y="1407"/>
                  <a:pt x="8634361" y="13786"/>
                  <a:pt x="8502171" y="18288"/>
                </a:cubicBezTo>
                <a:cubicBezTo>
                  <a:pt x="8369981" y="22790"/>
                  <a:pt x="8132296" y="22561"/>
                  <a:pt x="7820907" y="18288"/>
                </a:cubicBezTo>
                <a:cubicBezTo>
                  <a:pt x="7509518" y="14015"/>
                  <a:pt x="7432447" y="29431"/>
                  <a:pt x="7248646" y="18288"/>
                </a:cubicBezTo>
                <a:cubicBezTo>
                  <a:pt x="7064845" y="7145"/>
                  <a:pt x="6954380" y="2746"/>
                  <a:pt x="6676384" y="18288"/>
                </a:cubicBezTo>
                <a:cubicBezTo>
                  <a:pt x="6398388" y="33830"/>
                  <a:pt x="6292480" y="-4579"/>
                  <a:pt x="6104123" y="18288"/>
                </a:cubicBezTo>
                <a:cubicBezTo>
                  <a:pt x="5915766" y="41155"/>
                  <a:pt x="5703359" y="-8437"/>
                  <a:pt x="5531861" y="18288"/>
                </a:cubicBezTo>
                <a:cubicBezTo>
                  <a:pt x="5360363" y="45013"/>
                  <a:pt x="5056784" y="-12121"/>
                  <a:pt x="4741595" y="18288"/>
                </a:cubicBezTo>
                <a:cubicBezTo>
                  <a:pt x="4426406" y="48697"/>
                  <a:pt x="4364529" y="-10910"/>
                  <a:pt x="4060332" y="18288"/>
                </a:cubicBezTo>
                <a:cubicBezTo>
                  <a:pt x="3756135" y="47486"/>
                  <a:pt x="3816049" y="13364"/>
                  <a:pt x="3706074" y="18288"/>
                </a:cubicBezTo>
                <a:cubicBezTo>
                  <a:pt x="3596099" y="23212"/>
                  <a:pt x="3382238" y="37686"/>
                  <a:pt x="3133813" y="18288"/>
                </a:cubicBezTo>
                <a:cubicBezTo>
                  <a:pt x="2885388" y="-1110"/>
                  <a:pt x="2523125" y="15465"/>
                  <a:pt x="2343547" y="18288"/>
                </a:cubicBezTo>
                <a:cubicBezTo>
                  <a:pt x="2163969" y="21111"/>
                  <a:pt x="1985160" y="33196"/>
                  <a:pt x="1880288" y="18288"/>
                </a:cubicBezTo>
                <a:cubicBezTo>
                  <a:pt x="1775416" y="3380"/>
                  <a:pt x="1261751" y="-9914"/>
                  <a:pt x="981020" y="18288"/>
                </a:cubicBezTo>
                <a:cubicBezTo>
                  <a:pt x="700289" y="46490"/>
                  <a:pt x="314212" y="-15659"/>
                  <a:pt x="0" y="18288"/>
                </a:cubicBezTo>
                <a:cubicBezTo>
                  <a:pt x="-213" y="9468"/>
                  <a:pt x="187" y="4459"/>
                  <a:pt x="0" y="0"/>
                </a:cubicBezTo>
                <a:close/>
              </a:path>
              <a:path w="10900219" h="18288" stroke="0" extrusionOk="0">
                <a:moveTo>
                  <a:pt x="0" y="0"/>
                </a:moveTo>
                <a:cubicBezTo>
                  <a:pt x="269624" y="3698"/>
                  <a:pt x="383061" y="-5818"/>
                  <a:pt x="572261" y="0"/>
                </a:cubicBezTo>
                <a:cubicBezTo>
                  <a:pt x="761461" y="5818"/>
                  <a:pt x="826360" y="-1890"/>
                  <a:pt x="926519" y="0"/>
                </a:cubicBezTo>
                <a:cubicBezTo>
                  <a:pt x="1026678" y="1890"/>
                  <a:pt x="1621671" y="-1096"/>
                  <a:pt x="1825787" y="0"/>
                </a:cubicBezTo>
                <a:cubicBezTo>
                  <a:pt x="2029903" y="1096"/>
                  <a:pt x="2212612" y="17145"/>
                  <a:pt x="2398048" y="0"/>
                </a:cubicBezTo>
                <a:cubicBezTo>
                  <a:pt x="2583484" y="-17145"/>
                  <a:pt x="2739759" y="-14168"/>
                  <a:pt x="2970310" y="0"/>
                </a:cubicBezTo>
                <a:cubicBezTo>
                  <a:pt x="3200861" y="14168"/>
                  <a:pt x="3502691" y="33180"/>
                  <a:pt x="3869578" y="0"/>
                </a:cubicBezTo>
                <a:cubicBezTo>
                  <a:pt x="4236465" y="-33180"/>
                  <a:pt x="4122134" y="-10470"/>
                  <a:pt x="4332837" y="0"/>
                </a:cubicBezTo>
                <a:cubicBezTo>
                  <a:pt x="4543540" y="10470"/>
                  <a:pt x="4834652" y="3572"/>
                  <a:pt x="5232105" y="0"/>
                </a:cubicBezTo>
                <a:cubicBezTo>
                  <a:pt x="5629558" y="-3572"/>
                  <a:pt x="5773178" y="-6604"/>
                  <a:pt x="6131373" y="0"/>
                </a:cubicBezTo>
                <a:cubicBezTo>
                  <a:pt x="6489568" y="6604"/>
                  <a:pt x="6621532" y="18870"/>
                  <a:pt x="6812637" y="0"/>
                </a:cubicBezTo>
                <a:cubicBezTo>
                  <a:pt x="7003742" y="-18870"/>
                  <a:pt x="7311146" y="18959"/>
                  <a:pt x="7711905" y="0"/>
                </a:cubicBezTo>
                <a:cubicBezTo>
                  <a:pt x="8112664" y="-18959"/>
                  <a:pt x="8080793" y="-24744"/>
                  <a:pt x="8284166" y="0"/>
                </a:cubicBezTo>
                <a:cubicBezTo>
                  <a:pt x="8487539" y="24744"/>
                  <a:pt x="8615041" y="-1627"/>
                  <a:pt x="8856428" y="0"/>
                </a:cubicBezTo>
                <a:cubicBezTo>
                  <a:pt x="9097815" y="1627"/>
                  <a:pt x="9475052" y="26322"/>
                  <a:pt x="9646694" y="0"/>
                </a:cubicBezTo>
                <a:cubicBezTo>
                  <a:pt x="9818336" y="-26322"/>
                  <a:pt x="9938906" y="-121"/>
                  <a:pt x="10218955" y="0"/>
                </a:cubicBezTo>
                <a:cubicBezTo>
                  <a:pt x="10499004" y="121"/>
                  <a:pt x="10697467" y="15326"/>
                  <a:pt x="10900219" y="0"/>
                </a:cubicBezTo>
                <a:cubicBezTo>
                  <a:pt x="10899812" y="8690"/>
                  <a:pt x="10900065" y="14141"/>
                  <a:pt x="10900219" y="18288"/>
                </a:cubicBezTo>
                <a:cubicBezTo>
                  <a:pt x="10543007" y="31201"/>
                  <a:pt x="10472057" y="15684"/>
                  <a:pt x="10109953" y="18288"/>
                </a:cubicBezTo>
                <a:cubicBezTo>
                  <a:pt x="9747849" y="20892"/>
                  <a:pt x="9872856" y="33007"/>
                  <a:pt x="9755696" y="18288"/>
                </a:cubicBezTo>
                <a:cubicBezTo>
                  <a:pt x="9638536" y="3569"/>
                  <a:pt x="9442681" y="6596"/>
                  <a:pt x="9292437" y="18288"/>
                </a:cubicBezTo>
                <a:cubicBezTo>
                  <a:pt x="9142193" y="29980"/>
                  <a:pt x="8817861" y="-11343"/>
                  <a:pt x="8393169" y="18288"/>
                </a:cubicBezTo>
                <a:cubicBezTo>
                  <a:pt x="7968477" y="47919"/>
                  <a:pt x="7919655" y="23228"/>
                  <a:pt x="7711905" y="18288"/>
                </a:cubicBezTo>
                <a:cubicBezTo>
                  <a:pt x="7504155" y="13348"/>
                  <a:pt x="7365667" y="6452"/>
                  <a:pt x="7248646" y="18288"/>
                </a:cubicBezTo>
                <a:cubicBezTo>
                  <a:pt x="7131625" y="30124"/>
                  <a:pt x="6776155" y="2871"/>
                  <a:pt x="6567382" y="18288"/>
                </a:cubicBezTo>
                <a:cubicBezTo>
                  <a:pt x="6358609" y="33705"/>
                  <a:pt x="6372933" y="1091"/>
                  <a:pt x="6213125" y="18288"/>
                </a:cubicBezTo>
                <a:cubicBezTo>
                  <a:pt x="6053317" y="35485"/>
                  <a:pt x="5980913" y="1290"/>
                  <a:pt x="5858868" y="18288"/>
                </a:cubicBezTo>
                <a:cubicBezTo>
                  <a:pt x="5736823" y="35286"/>
                  <a:pt x="5481395" y="5492"/>
                  <a:pt x="5177604" y="18288"/>
                </a:cubicBezTo>
                <a:cubicBezTo>
                  <a:pt x="4873813" y="31084"/>
                  <a:pt x="4854222" y="37160"/>
                  <a:pt x="4714345" y="18288"/>
                </a:cubicBezTo>
                <a:cubicBezTo>
                  <a:pt x="4574468" y="-584"/>
                  <a:pt x="4298550" y="22981"/>
                  <a:pt x="3924079" y="18288"/>
                </a:cubicBezTo>
                <a:cubicBezTo>
                  <a:pt x="3549608" y="13595"/>
                  <a:pt x="3645461" y="-921"/>
                  <a:pt x="3460820" y="18288"/>
                </a:cubicBezTo>
                <a:cubicBezTo>
                  <a:pt x="3276179" y="37497"/>
                  <a:pt x="3004470" y="-15027"/>
                  <a:pt x="2670554" y="18288"/>
                </a:cubicBezTo>
                <a:cubicBezTo>
                  <a:pt x="2336638" y="51603"/>
                  <a:pt x="2425773" y="17517"/>
                  <a:pt x="2316297" y="18288"/>
                </a:cubicBezTo>
                <a:cubicBezTo>
                  <a:pt x="2206821" y="19059"/>
                  <a:pt x="1757890" y="42158"/>
                  <a:pt x="1526031" y="18288"/>
                </a:cubicBezTo>
                <a:cubicBezTo>
                  <a:pt x="1294172" y="-5582"/>
                  <a:pt x="1213137" y="12281"/>
                  <a:pt x="1062771" y="18288"/>
                </a:cubicBezTo>
                <a:cubicBezTo>
                  <a:pt x="912405" y="24295"/>
                  <a:pt x="829444" y="7304"/>
                  <a:pt x="708514" y="18288"/>
                </a:cubicBezTo>
                <a:cubicBezTo>
                  <a:pt x="587584" y="29272"/>
                  <a:pt x="227877" y="37311"/>
                  <a:pt x="0" y="18288"/>
                </a:cubicBezTo>
                <a:cubicBezTo>
                  <a:pt x="-53" y="11301"/>
                  <a:pt x="-649" y="7756"/>
                  <a:pt x="0" y="0"/>
                </a:cubicBezTo>
                <a:close/>
              </a:path>
            </a:pathLst>
          </a:custGeom>
          <a:solidFill>
            <a:schemeClr val="accent1"/>
          </a:solidFill>
          <a:ln w="34925">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3" name="SmartArt Placeholder 22" descr="Smart Art graphic">
            <a:extLst>
              <a:ext uri="{FF2B5EF4-FFF2-40B4-BE49-F238E27FC236}">
                <a16:creationId xmlns:a16="http://schemas.microsoft.com/office/drawing/2014/main" id="{052BCF66-872C-892A-B069-DFE7AD4A7363}"/>
              </a:ext>
            </a:extLst>
          </p:cNvPr>
          <p:cNvGraphicFramePr>
            <a:graphicFrameLocks noGrp="1"/>
          </p:cNvGraphicFramePr>
          <p:nvPr>
            <p:ph type="dgm" sz="quarter" idx="29"/>
            <p:extLst>
              <p:ext uri="{D42A27DB-BD31-4B8C-83A1-F6EECF244321}">
                <p14:modId xmlns:p14="http://schemas.microsoft.com/office/powerpoint/2010/main" val="1560411471"/>
              </p:ext>
            </p:extLst>
          </p:nvPr>
        </p:nvGraphicFramePr>
        <p:xfrm>
          <a:off x="547587" y="2553035"/>
          <a:ext cx="11009053" cy="39387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20393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Title 1"/>
          <p:cNvSpPr>
            <a:spLocks noGrp="1"/>
          </p:cNvSpPr>
          <p:nvPr>
            <p:ph type="title"/>
          </p:nvPr>
        </p:nvSpPr>
        <p:spPr>
          <a:xfrm>
            <a:off x="838200" y="401221"/>
            <a:ext cx="10515600" cy="1348065"/>
          </a:xfrm>
        </p:spPr>
        <p:txBody>
          <a:bodyPr vert="horz" lIns="45720" tIns="45720" rIns="45720" bIns="45720" rtlCol="0">
            <a:normAutofit/>
          </a:bodyPr>
          <a:lstStyle/>
          <a:p>
            <a:r>
              <a:rPr lang="en-US" sz="5400" b="1">
                <a:solidFill>
                  <a:srgbClr val="FFFFFF"/>
                </a:solidFill>
              </a:rPr>
              <a:t>Town of Manchester CDBG</a:t>
            </a:r>
          </a:p>
        </p:txBody>
      </p:sp>
      <p:sp>
        <p:nvSpPr>
          <p:cNvPr id="3" name="Content Placeholder 2"/>
          <p:cNvSpPr>
            <a:spLocks noGrp="1"/>
          </p:cNvSpPr>
          <p:nvPr>
            <p:ph idx="1"/>
          </p:nvPr>
        </p:nvSpPr>
        <p:spPr>
          <a:xfrm>
            <a:off x="838200" y="2966223"/>
            <a:ext cx="10515600" cy="3210739"/>
          </a:xfrm>
        </p:spPr>
        <p:txBody>
          <a:bodyPr>
            <a:normAutofit/>
          </a:bodyPr>
          <a:lstStyle/>
          <a:p>
            <a:pPr>
              <a:spcAft>
                <a:spcPts val="1200"/>
              </a:spcAft>
            </a:pPr>
            <a:r>
              <a:rPr lang="en-US" sz="3600" dirty="0"/>
              <a:t>Grant Overview</a:t>
            </a:r>
          </a:p>
          <a:p>
            <a:pPr>
              <a:spcAft>
                <a:spcPts val="1200"/>
              </a:spcAft>
            </a:pPr>
            <a:r>
              <a:rPr lang="en-US" sz="3600" dirty="0"/>
              <a:t>2025-2029 Consolidated Plan</a:t>
            </a:r>
          </a:p>
          <a:p>
            <a:pPr>
              <a:spcAft>
                <a:spcPts val="1200"/>
              </a:spcAft>
            </a:pPr>
            <a:r>
              <a:rPr lang="en-US" sz="3600" dirty="0"/>
              <a:t>2025-2026 Annual Action Plan</a:t>
            </a:r>
          </a:p>
          <a:p>
            <a:pPr>
              <a:spcAft>
                <a:spcPts val="1200"/>
              </a:spcAft>
            </a:pPr>
            <a:r>
              <a:rPr lang="en-US" sz="3600" dirty="0"/>
              <a:t>Next Steps</a:t>
            </a:r>
          </a:p>
          <a:p>
            <a:pPr>
              <a:spcAft>
                <a:spcPts val="1200"/>
              </a:spcAft>
            </a:pPr>
            <a:endParaRPr lang="en-US" sz="2200" dirty="0"/>
          </a:p>
        </p:txBody>
      </p:sp>
    </p:spTree>
    <p:extLst>
      <p:ext uri="{BB962C8B-B14F-4D97-AF65-F5344CB8AC3E}">
        <p14:creationId xmlns:p14="http://schemas.microsoft.com/office/powerpoint/2010/main" val="2933149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61703" y="443089"/>
            <a:ext cx="7104430" cy="1290584"/>
          </a:xfrm>
        </p:spPr>
        <p:txBody>
          <a:bodyPr vert="horz" lIns="45720" tIns="45720" rIns="45720" bIns="45720" rtlCol="0" anchor="b">
            <a:normAutofit/>
          </a:bodyPr>
          <a:lstStyle/>
          <a:p>
            <a:pPr algn="ctr"/>
            <a:r>
              <a:rPr lang="en-US" sz="4000" b="1" dirty="0">
                <a:solidFill>
                  <a:schemeClr val="accent2"/>
                </a:solidFill>
                <a:latin typeface="Congenial SemiBold" panose="02000503040000020004" pitchFamily="2" charset="0"/>
              </a:rPr>
              <a:t>Community Development </a:t>
            </a:r>
            <a:br>
              <a:rPr lang="en-US" sz="4000" b="1" dirty="0">
                <a:solidFill>
                  <a:schemeClr val="accent2"/>
                </a:solidFill>
                <a:latin typeface="Congenial SemiBold" panose="02000503040000020004" pitchFamily="2" charset="0"/>
              </a:rPr>
            </a:br>
            <a:r>
              <a:rPr lang="en-US" sz="4000" b="1" dirty="0">
                <a:solidFill>
                  <a:schemeClr val="accent2"/>
                </a:solidFill>
                <a:latin typeface="Congenial SemiBold" panose="02000503040000020004" pitchFamily="2" charset="0"/>
              </a:rPr>
              <a:t>Block Grant (CDBG)</a:t>
            </a:r>
          </a:p>
        </p:txBody>
      </p:sp>
      <p:sp>
        <p:nvSpPr>
          <p:cNvPr id="4" name="Content Placeholder 2"/>
          <p:cNvSpPr>
            <a:spLocks noGrp="1"/>
          </p:cNvSpPr>
          <p:nvPr>
            <p:ph idx="1"/>
          </p:nvPr>
        </p:nvSpPr>
        <p:spPr>
          <a:xfrm>
            <a:off x="802484" y="2162218"/>
            <a:ext cx="6518366" cy="4238149"/>
          </a:xfrm>
        </p:spPr>
        <p:txBody>
          <a:bodyPr anchor="t">
            <a:noAutofit/>
          </a:bodyPr>
          <a:lstStyle/>
          <a:p>
            <a:pPr marL="457200" lvl="1" indent="0">
              <a:spcAft>
                <a:spcPts val="900"/>
              </a:spcAft>
              <a:buClr>
                <a:schemeClr val="tx1"/>
              </a:buClr>
              <a:buNone/>
            </a:pPr>
            <a:r>
              <a:rPr lang="en-US" sz="3200" b="1" dirty="0">
                <a:latin typeface="Congenial Light" panose="020F0502020204030204" pitchFamily="2" charset="0"/>
                <a:ea typeface="Calibri" panose="020F0502020204030204" pitchFamily="34" charset="0"/>
                <a:cs typeface="Calibri" panose="020F0502020204030204" pitchFamily="34" charset="0"/>
              </a:rPr>
              <a:t>Activities must meet a national objective:</a:t>
            </a:r>
          </a:p>
          <a:p>
            <a:pPr marL="1428750" lvl="2" indent="-514350">
              <a:spcAft>
                <a:spcPts val="900"/>
              </a:spcAft>
              <a:buFont typeface="+mj-lt"/>
              <a:buAutoNum type="arabicPeriod"/>
            </a:pPr>
            <a:r>
              <a:rPr lang="en-US" sz="2400" b="1" dirty="0">
                <a:latin typeface="Congenial Light" panose="020F0502020204030204" pitchFamily="2" charset="0"/>
                <a:ea typeface="Calibri" panose="020F0502020204030204" pitchFamily="34" charset="0"/>
                <a:cs typeface="Calibri" panose="020F0502020204030204" pitchFamily="34" charset="0"/>
              </a:rPr>
              <a:t>Benefit low/moderate-income persons</a:t>
            </a:r>
          </a:p>
          <a:p>
            <a:pPr marL="1428750" lvl="2" indent="-514350">
              <a:spcAft>
                <a:spcPts val="900"/>
              </a:spcAft>
              <a:buFont typeface="+mj-lt"/>
              <a:buAutoNum type="arabicPeriod"/>
            </a:pPr>
            <a:r>
              <a:rPr lang="en-US" sz="2400" b="1" dirty="0">
                <a:latin typeface="Congenial Light" panose="020F0502020204030204" pitchFamily="2" charset="0"/>
                <a:ea typeface="Calibri" panose="020F0502020204030204" pitchFamily="34" charset="0"/>
                <a:cs typeface="Calibri" panose="020F0502020204030204" pitchFamily="34" charset="0"/>
              </a:rPr>
              <a:t>Aid in prevention or elimination of slum and blight</a:t>
            </a:r>
          </a:p>
          <a:p>
            <a:pPr marL="1428750" lvl="2" indent="-514350">
              <a:buFont typeface="+mj-lt"/>
              <a:buAutoNum type="arabicPeriod"/>
            </a:pPr>
            <a:r>
              <a:rPr lang="en-US" sz="2400" b="1" dirty="0">
                <a:latin typeface="Congenial Light" panose="020F0502020204030204" pitchFamily="2" charset="0"/>
                <a:ea typeface="Calibri" panose="020F0502020204030204" pitchFamily="34" charset="0"/>
                <a:cs typeface="Calibri" panose="020F0502020204030204" pitchFamily="34" charset="0"/>
              </a:rPr>
              <a:t>Meet an urgent community development need for which no other funding exists</a:t>
            </a:r>
          </a:p>
        </p:txBody>
      </p:sp>
      <p:sp>
        <p:nvSpPr>
          <p:cNvPr id="19" name="Rectangle 18">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l="5079" r="4669" b="3"/>
          <a:stretch>
            <a:fillRect/>
          </a:stretch>
        </p:blipFill>
        <p:spPr bwMode="auto">
          <a:xfrm>
            <a:off x="8365530" y="1566169"/>
            <a:ext cx="3584271" cy="3725637"/>
          </a:xfrm>
          <a:prstGeom prst="rect">
            <a:avLst/>
          </a:prstGeom>
          <a:solidFill>
            <a:sysClr val="window" lastClr="FFFFFF"/>
          </a:solidFill>
        </p:spPr>
      </p:pic>
    </p:spTree>
    <p:extLst>
      <p:ext uri="{BB962C8B-B14F-4D97-AF65-F5344CB8AC3E}">
        <p14:creationId xmlns:p14="http://schemas.microsoft.com/office/powerpoint/2010/main" val="3216526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524999" y="487278"/>
            <a:ext cx="3737609" cy="1014982"/>
          </a:xfrm>
        </p:spPr>
        <p:txBody>
          <a:bodyPr>
            <a:normAutofit/>
          </a:bodyPr>
          <a:lstStyle/>
          <a:p>
            <a:pPr>
              <a:spcAft>
                <a:spcPts val="300"/>
              </a:spcAft>
            </a:pPr>
            <a:r>
              <a:rPr lang="en-US" sz="4600" b="1" dirty="0">
                <a:solidFill>
                  <a:schemeClr val="accent2"/>
                </a:solidFill>
                <a:latin typeface="Congenial SemiBold" panose="02000503040000020004" pitchFamily="2" charset="0"/>
              </a:rPr>
              <a:t>CDBG Goals</a:t>
            </a:r>
          </a:p>
        </p:txBody>
      </p:sp>
      <p:graphicFrame>
        <p:nvGraphicFramePr>
          <p:cNvPr id="30" name="Content Placeholder 2">
            <a:extLst>
              <a:ext uri="{FF2B5EF4-FFF2-40B4-BE49-F238E27FC236}">
                <a16:creationId xmlns:a16="http://schemas.microsoft.com/office/drawing/2014/main" id="{97D0B9BA-253F-06CD-6FC9-6D66DFD4E061}"/>
              </a:ext>
            </a:extLst>
          </p:cNvPr>
          <p:cNvGraphicFramePr>
            <a:graphicFrameLocks noGrp="1"/>
          </p:cNvGraphicFramePr>
          <p:nvPr>
            <p:ph idx="1"/>
            <p:extLst>
              <p:ext uri="{D42A27DB-BD31-4B8C-83A1-F6EECF244321}">
                <p14:modId xmlns:p14="http://schemas.microsoft.com/office/powerpoint/2010/main" val="161628768"/>
              </p:ext>
            </p:extLst>
          </p:nvPr>
        </p:nvGraphicFramePr>
        <p:xfrm>
          <a:off x="6826951" y="1641344"/>
          <a:ext cx="5133703" cy="42957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descr="A picture containing sky, outdoor, nature&#10;&#10;AI-generated content may be incorrect.">
            <a:extLst>
              <a:ext uri="{FF2B5EF4-FFF2-40B4-BE49-F238E27FC236}">
                <a16:creationId xmlns:a16="http://schemas.microsoft.com/office/drawing/2014/main" id="{C81EC445-3FEC-A313-B3A7-400931C986A6}"/>
              </a:ext>
            </a:extLst>
          </p:cNvPr>
          <p:cNvPicPr>
            <a:picLocks noChangeAspect="1"/>
          </p:cNvPicPr>
          <p:nvPr/>
        </p:nvPicPr>
        <p:blipFill>
          <a:blip r:embed="rId8"/>
          <a:srcRect l="21929" t="-5797" r="-6297" b="5797"/>
          <a:stretch/>
        </p:blipFill>
        <p:spPr>
          <a:xfrm>
            <a:off x="554999" y="744744"/>
            <a:ext cx="6043657" cy="5368512"/>
          </a:xfrm>
          <a:prstGeom prst="rect">
            <a:avLst/>
          </a:prstGeom>
        </p:spPr>
      </p:pic>
    </p:spTree>
    <p:extLst>
      <p:ext uri="{BB962C8B-B14F-4D97-AF65-F5344CB8AC3E}">
        <p14:creationId xmlns:p14="http://schemas.microsoft.com/office/powerpoint/2010/main" val="1952574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874001253"/>
              </p:ext>
            </p:extLst>
          </p:nvPr>
        </p:nvGraphicFramePr>
        <p:xfrm>
          <a:off x="763835" y="0"/>
          <a:ext cx="10664329"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43290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72968C9-7A7B-E6EA-56DA-30E98F6F8D26}"/>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96F99E-870F-DBFB-EE60-1F35164A7A6F}"/>
              </a:ext>
            </a:extLst>
          </p:cNvPr>
          <p:cNvSpPr>
            <a:spLocks noGrp="1"/>
          </p:cNvSpPr>
          <p:nvPr>
            <p:ph type="title"/>
          </p:nvPr>
        </p:nvSpPr>
        <p:spPr>
          <a:xfrm>
            <a:off x="630935" y="639520"/>
            <a:ext cx="4602075" cy="1719072"/>
          </a:xfrm>
        </p:spPr>
        <p:txBody>
          <a:bodyPr vert="horz" lIns="91440" tIns="45720" rIns="91440" bIns="45720" rtlCol="0" anchor="b">
            <a:normAutofit/>
          </a:bodyPr>
          <a:lstStyle/>
          <a:p>
            <a:r>
              <a:rPr lang="en-US" sz="5000" b="1" kern="1200" dirty="0">
                <a:solidFill>
                  <a:schemeClr val="tx1"/>
                </a:solidFill>
                <a:latin typeface="+mj-lt"/>
                <a:ea typeface="+mj-ea"/>
                <a:cs typeface="+mj-cs"/>
              </a:rPr>
              <a:t>Resident Engagement</a:t>
            </a:r>
          </a:p>
        </p:txBody>
      </p:sp>
      <p:sp>
        <p:nvSpPr>
          <p:cNvPr id="12"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969AFA4-1927-BD80-A9E8-33516E44E4A6}"/>
              </a:ext>
            </a:extLst>
          </p:cNvPr>
          <p:cNvSpPr>
            <a:spLocks noGrp="1"/>
          </p:cNvSpPr>
          <p:nvPr>
            <p:ph sz="half" idx="1"/>
          </p:nvPr>
        </p:nvSpPr>
        <p:spPr>
          <a:xfrm>
            <a:off x="630936" y="2807208"/>
            <a:ext cx="4602076" cy="3410712"/>
          </a:xfrm>
        </p:spPr>
        <p:txBody>
          <a:bodyPr vert="horz" lIns="91440" tIns="45720" rIns="91440" bIns="45720" rtlCol="0" anchor="t">
            <a:normAutofit/>
          </a:bodyPr>
          <a:lstStyle/>
          <a:p>
            <a:pPr lvl="0"/>
            <a:r>
              <a:rPr lang="en-US" sz="3400" dirty="0"/>
              <a:t>305 Survey Responses </a:t>
            </a:r>
          </a:p>
          <a:p>
            <a:pPr lvl="0"/>
            <a:r>
              <a:rPr lang="en-US" sz="3400" dirty="0"/>
              <a:t>12 Consultations</a:t>
            </a:r>
          </a:p>
          <a:p>
            <a:r>
              <a:rPr lang="en-US" sz="3400" dirty="0"/>
              <a:t>4 Public Hearings</a:t>
            </a:r>
          </a:p>
          <a:p>
            <a:r>
              <a:rPr lang="en-US" sz="3400" dirty="0" err="1"/>
              <a:t>YourVoiceMatters</a:t>
            </a:r>
            <a:r>
              <a:rPr lang="en-US" sz="3400" dirty="0"/>
              <a:t> Site</a:t>
            </a:r>
          </a:p>
          <a:p>
            <a:pPr marL="0" lvl="0" indent="0">
              <a:buNone/>
            </a:pPr>
            <a:endParaRPr lang="en-US" sz="3400" dirty="0"/>
          </a:p>
        </p:txBody>
      </p:sp>
      <p:pic>
        <p:nvPicPr>
          <p:cNvPr id="6" name="Picture 5" descr="Graphical user interface, website&#10;&#10;AI-generated content may be incorrect.">
            <a:extLst>
              <a:ext uri="{FF2B5EF4-FFF2-40B4-BE49-F238E27FC236}">
                <a16:creationId xmlns:a16="http://schemas.microsoft.com/office/drawing/2014/main" id="{B5ADD3E8-00CD-B8AC-3A0F-D7A70045FB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6113" y="639520"/>
            <a:ext cx="5935031" cy="484818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5" name="Picture 14" descr="Logo, company name&#10;&#10;AI-generated content may be incorrect.">
            <a:extLst>
              <a:ext uri="{FF2B5EF4-FFF2-40B4-BE49-F238E27FC236}">
                <a16:creationId xmlns:a16="http://schemas.microsoft.com/office/drawing/2014/main" id="{6364966F-38CA-2DE9-57C5-6F6388BE9FB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76211" y="5611847"/>
            <a:ext cx="1289516" cy="1212145"/>
          </a:xfrm>
          <a:prstGeom prst="rect">
            <a:avLst/>
          </a:prstGeom>
          <a:noFill/>
        </p:spPr>
      </p:pic>
      <p:pic>
        <p:nvPicPr>
          <p:cNvPr id="16" name="Picture 15" descr="Logo&#10;&#10;AI-generated content may be incorrect.">
            <a:extLst>
              <a:ext uri="{FF2B5EF4-FFF2-40B4-BE49-F238E27FC236}">
                <a16:creationId xmlns:a16="http://schemas.microsoft.com/office/drawing/2014/main" id="{47B91648-7643-8723-C3F6-9567CF45CB2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99625" y="5786036"/>
            <a:ext cx="816348" cy="825057"/>
          </a:xfrm>
          <a:prstGeom prst="rect">
            <a:avLst/>
          </a:prstGeom>
        </p:spPr>
      </p:pic>
    </p:spTree>
    <p:extLst>
      <p:ext uri="{BB962C8B-B14F-4D97-AF65-F5344CB8AC3E}">
        <p14:creationId xmlns:p14="http://schemas.microsoft.com/office/powerpoint/2010/main" val="40447879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A8255B0-5BCD-29E7-664B-FC7C81B54FD9}"/>
            </a:ext>
          </a:extLst>
        </p:cNvPr>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8D1097-002D-E51D-EBB2-0471209663F1}"/>
              </a:ext>
            </a:extLst>
          </p:cNvPr>
          <p:cNvSpPr>
            <a:spLocks noGrp="1"/>
          </p:cNvSpPr>
          <p:nvPr>
            <p:ph type="title"/>
          </p:nvPr>
        </p:nvSpPr>
        <p:spPr>
          <a:xfrm>
            <a:off x="6739128" y="638089"/>
            <a:ext cx="4818888" cy="1476801"/>
          </a:xfrm>
        </p:spPr>
        <p:txBody>
          <a:bodyPr vert="horz" lIns="91440" tIns="45720" rIns="91440" bIns="45720" rtlCol="0" anchor="b">
            <a:normAutofit/>
          </a:bodyPr>
          <a:lstStyle/>
          <a:p>
            <a:r>
              <a:rPr lang="en-US" sz="5000" b="1" kern="1200" dirty="0">
                <a:solidFill>
                  <a:schemeClr val="tx1"/>
                </a:solidFill>
                <a:latin typeface="+mj-lt"/>
                <a:ea typeface="+mj-ea"/>
                <a:cs typeface="+mj-cs"/>
              </a:rPr>
              <a:t>Overview of Priority Needs</a:t>
            </a:r>
          </a:p>
        </p:txBody>
      </p:sp>
      <p:pic>
        <p:nvPicPr>
          <p:cNvPr id="1026" name="Picture 2">
            <a:extLst>
              <a:ext uri="{FF2B5EF4-FFF2-40B4-BE49-F238E27FC236}">
                <a16:creationId xmlns:a16="http://schemas.microsoft.com/office/drawing/2014/main" id="{86BEC37E-E54A-652A-27E8-ECFD7F95D81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28894" y="269556"/>
            <a:ext cx="4881341" cy="6318888"/>
          </a:xfrm>
          <a:prstGeom prst="rect">
            <a:avLst/>
          </a:prstGeom>
          <a:solidFill>
            <a:srgbClr val="FFFFFF"/>
          </a:solidFill>
        </p:spPr>
      </p:pic>
      <p:sp>
        <p:nvSpPr>
          <p:cNvPr id="1033" name="sketch line">
            <a:extLst>
              <a:ext uri="{FF2B5EF4-FFF2-40B4-BE49-F238E27FC236}">
                <a16:creationId xmlns:a16="http://schemas.microsoft.com/office/drawing/2014/main" id="{953EE71A-6488-4203-A7C4-77102FD0D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912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14FD32E-446A-551B-4C69-CD7258E182FC}"/>
              </a:ext>
            </a:extLst>
          </p:cNvPr>
          <p:cNvSpPr>
            <a:spLocks noGrp="1"/>
          </p:cNvSpPr>
          <p:nvPr>
            <p:ph sz="half" idx="2"/>
          </p:nvPr>
        </p:nvSpPr>
        <p:spPr>
          <a:xfrm>
            <a:off x="6739128" y="2664886"/>
            <a:ext cx="4818888" cy="3550789"/>
          </a:xfrm>
        </p:spPr>
        <p:txBody>
          <a:bodyPr vert="horz" lIns="91440" tIns="45720" rIns="91440" bIns="45720" rtlCol="0" anchor="t">
            <a:normAutofit/>
          </a:bodyPr>
          <a:lstStyle/>
          <a:p>
            <a:r>
              <a:rPr lang="en-US" sz="3400" dirty="0"/>
              <a:t>Housing </a:t>
            </a:r>
          </a:p>
          <a:p>
            <a:r>
              <a:rPr lang="en-US" sz="3400" dirty="0"/>
              <a:t>Public Services </a:t>
            </a:r>
          </a:p>
          <a:p>
            <a:r>
              <a:rPr lang="en-US" sz="3400" dirty="0"/>
              <a:t>Public Facilities </a:t>
            </a:r>
          </a:p>
          <a:p>
            <a:r>
              <a:rPr lang="en-US" sz="3400" dirty="0"/>
              <a:t>Public Improvements </a:t>
            </a:r>
          </a:p>
          <a:p>
            <a:r>
              <a:rPr lang="en-US" sz="3400" dirty="0"/>
              <a:t>Economic Development</a:t>
            </a:r>
          </a:p>
        </p:txBody>
      </p:sp>
    </p:spTree>
    <p:extLst>
      <p:ext uri="{BB962C8B-B14F-4D97-AF65-F5344CB8AC3E}">
        <p14:creationId xmlns:p14="http://schemas.microsoft.com/office/powerpoint/2010/main" val="1449543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6392583" y="501651"/>
            <a:ext cx="4434720" cy="1716255"/>
          </a:xfrm>
        </p:spPr>
        <p:txBody>
          <a:bodyPr anchor="b">
            <a:normAutofit/>
          </a:bodyPr>
          <a:lstStyle/>
          <a:p>
            <a:r>
              <a:rPr lang="en-US" sz="4800" b="1">
                <a:latin typeface="Congenial SemiBold" panose="02000503040000020004" pitchFamily="2" charset="0"/>
              </a:rPr>
              <a:t>ANNUAL ACTION PLAN</a:t>
            </a:r>
            <a:endParaRPr lang="en-US" sz="4800">
              <a:latin typeface="Congenial SemiBold" panose="02000503040000020004" pitchFamily="2" charset="0"/>
            </a:endParaRPr>
          </a:p>
        </p:txBody>
      </p:sp>
      <p:sp>
        <p:nvSpPr>
          <p:cNvPr id="28" name="Rectangle 27">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text&#10;&#10;AI-generated content may be incorrect.">
            <a:extLst>
              <a:ext uri="{FF2B5EF4-FFF2-40B4-BE49-F238E27FC236}">
                <a16:creationId xmlns:a16="http://schemas.microsoft.com/office/drawing/2014/main" id="{115E5760-3FEE-310D-6C4C-DADFC5EDB9EA}"/>
              </a:ext>
            </a:extLst>
          </p:cNvPr>
          <p:cNvPicPr>
            <a:picLocks noChangeAspect="1"/>
          </p:cNvPicPr>
          <p:nvPr/>
        </p:nvPicPr>
        <p:blipFill>
          <a:blip r:embed="rId3">
            <a:extLst>
              <a:ext uri="{28A0092B-C50C-407E-A947-70E740481C1C}">
                <a14:useLocalDpi xmlns:a14="http://schemas.microsoft.com/office/drawing/2010/main" val="0"/>
              </a:ext>
            </a:extLst>
          </a:blip>
          <a:srcRect l="23689" r="19505" b="-1"/>
          <a:stretch>
            <a:fillRect/>
          </a:stretch>
        </p:blipFill>
        <p:spPr>
          <a:xfrm>
            <a:off x="279143" y="299508"/>
            <a:ext cx="5221625" cy="3010397"/>
          </a:xfrm>
          <a:prstGeom prst="rect">
            <a:avLst/>
          </a:prstGeom>
        </p:spPr>
      </p:pic>
      <p:pic>
        <p:nvPicPr>
          <p:cNvPr id="3" name="Picture 2" descr="A picture containing text, clipart&#10;&#10;AI-generated content may be incorrect.">
            <a:extLst>
              <a:ext uri="{FF2B5EF4-FFF2-40B4-BE49-F238E27FC236}">
                <a16:creationId xmlns:a16="http://schemas.microsoft.com/office/drawing/2014/main" id="{F39308CB-B460-4622-F49D-64D079ABC6F2}"/>
              </a:ext>
            </a:extLst>
          </p:cNvPr>
          <p:cNvPicPr>
            <a:picLocks noChangeAspect="1"/>
          </p:cNvPicPr>
          <p:nvPr/>
        </p:nvPicPr>
        <p:blipFill>
          <a:blip r:embed="rId4">
            <a:extLst>
              <a:ext uri="{28A0092B-C50C-407E-A947-70E740481C1C}">
                <a14:useLocalDpi xmlns:a14="http://schemas.microsoft.com/office/drawing/2010/main" val="0"/>
              </a:ext>
            </a:extLst>
          </a:blip>
          <a:srcRect t="475" r="3" b="13049"/>
          <a:stretch>
            <a:fillRect/>
          </a:stretch>
        </p:blipFill>
        <p:spPr>
          <a:xfrm>
            <a:off x="279143" y="3548095"/>
            <a:ext cx="5221625" cy="3010397"/>
          </a:xfrm>
          <a:prstGeom prst="rect">
            <a:avLst/>
          </a:prstGeom>
        </p:spPr>
      </p:pic>
      <p:sp>
        <p:nvSpPr>
          <p:cNvPr id="9" name="Content Placeholder 8">
            <a:extLst>
              <a:ext uri="{FF2B5EF4-FFF2-40B4-BE49-F238E27FC236}">
                <a16:creationId xmlns:a16="http://schemas.microsoft.com/office/drawing/2014/main" id="{5F04D868-1728-B31D-12DE-C6AC4C09D71A}"/>
              </a:ext>
            </a:extLst>
          </p:cNvPr>
          <p:cNvSpPr txBox="1">
            <a:spLocks noGrp="1"/>
          </p:cNvSpPr>
          <p:nvPr>
            <p:ph idx="1"/>
          </p:nvPr>
        </p:nvSpPr>
        <p:spPr>
          <a:xfrm>
            <a:off x="6392583" y="2645922"/>
            <a:ext cx="4434721" cy="3710427"/>
          </a:xfrm>
          <a:prstGeom prst="rect">
            <a:avLst/>
          </a:prstGeom>
        </p:spPr>
        <p:txBody>
          <a:bodyPr rtlCol="0" anchor="t">
            <a:noAutofit/>
          </a:bodyPr>
          <a:lstStyle/>
          <a:p>
            <a:pPr marL="285750" indent="-285750">
              <a:spcAft>
                <a:spcPts val="600"/>
              </a:spcAft>
              <a:buFont typeface="Arial" panose="020B0604020202020204" pitchFamily="34" charset="0"/>
              <a:buChar char="•"/>
            </a:pPr>
            <a:r>
              <a:rPr lang="en-US" dirty="0">
                <a:solidFill>
                  <a:schemeClr val="tx1">
                    <a:alpha val="80000"/>
                  </a:schemeClr>
                </a:solidFill>
                <a:latin typeface="Congenial Light" panose="02000503040000020004" pitchFamily="2" charset="0"/>
              </a:rPr>
              <a:t>Describes how funds will be spent </a:t>
            </a:r>
          </a:p>
          <a:p>
            <a:pPr marL="285750" lvl="0" indent="-285750">
              <a:spcAft>
                <a:spcPts val="600"/>
              </a:spcAft>
              <a:buFont typeface="Arial" panose="020B0604020202020204" pitchFamily="34" charset="0"/>
              <a:buChar char="•"/>
            </a:pPr>
            <a:r>
              <a:rPr lang="en-US" dirty="0">
                <a:solidFill>
                  <a:schemeClr val="tx1">
                    <a:alpha val="80000"/>
                  </a:schemeClr>
                </a:solidFill>
                <a:latin typeface="Congenial Light" panose="02000503040000020004" pitchFamily="2" charset="0"/>
              </a:rPr>
              <a:t>Projects: funding, goals</a:t>
            </a:r>
          </a:p>
          <a:p>
            <a:pPr marL="285750" lvl="0" indent="-285750">
              <a:spcAft>
                <a:spcPts val="600"/>
              </a:spcAft>
              <a:buFont typeface="Arial" panose="020B0604020202020204" pitchFamily="34" charset="0"/>
              <a:buChar char="•"/>
            </a:pPr>
            <a:r>
              <a:rPr lang="en-US" dirty="0">
                <a:solidFill>
                  <a:schemeClr val="tx1">
                    <a:alpha val="80000"/>
                  </a:schemeClr>
                </a:solidFill>
                <a:latin typeface="Congenial Light" panose="02000503040000020004" pitchFamily="2" charset="0"/>
              </a:rPr>
              <a:t>Identifies sub-recipients </a:t>
            </a:r>
          </a:p>
          <a:p>
            <a:pPr marL="285750" lvl="0" indent="-285750">
              <a:spcAft>
                <a:spcPts val="600"/>
              </a:spcAft>
              <a:buFont typeface="Arial" panose="020B0604020202020204" pitchFamily="34" charset="0"/>
              <a:buChar char="•"/>
            </a:pPr>
            <a:r>
              <a:rPr lang="en-US" dirty="0">
                <a:solidFill>
                  <a:schemeClr val="tx1">
                    <a:alpha val="80000"/>
                  </a:schemeClr>
                </a:solidFill>
                <a:latin typeface="Congenial Light" panose="02000503040000020004" pitchFamily="2" charset="0"/>
              </a:rPr>
              <a:t>Other town actions that support CDBG goals</a:t>
            </a:r>
          </a:p>
        </p:txBody>
      </p:sp>
      <p:cxnSp>
        <p:nvCxnSpPr>
          <p:cNvPr id="29" name="Straight Connector 28">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3893"/>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17527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383564" y="348865"/>
            <a:ext cx="9718111" cy="1576446"/>
          </a:xfrm>
        </p:spPr>
        <p:txBody>
          <a:bodyPr vert="horz" lIns="45720" tIns="45720" rIns="45720" bIns="45720" rtlCol="0" anchor="ctr">
            <a:normAutofit/>
          </a:bodyPr>
          <a:lstStyle/>
          <a:p>
            <a:r>
              <a:rPr lang="en-US" sz="4000" b="1" dirty="0">
                <a:solidFill>
                  <a:srgbClr val="FFFFFF"/>
                </a:solidFill>
                <a:latin typeface="Congenial SemiBold" panose="02000503040000020004" pitchFamily="2" charset="0"/>
              </a:rPr>
              <a:t>Manchester’s Annual </a:t>
            </a:r>
            <a:br>
              <a:rPr lang="en-US" sz="4000" b="1" dirty="0">
                <a:solidFill>
                  <a:srgbClr val="FFFFFF"/>
                </a:solidFill>
                <a:latin typeface="Congenial SemiBold" panose="02000503040000020004" pitchFamily="2" charset="0"/>
              </a:rPr>
            </a:br>
            <a:r>
              <a:rPr lang="en-US" sz="4000" b="1" dirty="0">
                <a:solidFill>
                  <a:srgbClr val="FFFFFF"/>
                </a:solidFill>
                <a:latin typeface="Congenial SemiBold" panose="02000503040000020004" pitchFamily="2" charset="0"/>
              </a:rPr>
              <a:t>CDBG Grant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7990131"/>
              </p:ext>
            </p:extLst>
          </p:nvPr>
        </p:nvGraphicFramePr>
        <p:xfrm>
          <a:off x="644056" y="2615979"/>
          <a:ext cx="10927829" cy="368940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56448259"/>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3.xml><?xml version="1.0" encoding="utf-8"?>
<a:theme xmlns:a="http://schemas.openxmlformats.org/drawingml/2006/main" name="SketchyVTI">
  <a:themeElements>
    <a:clrScheme name="SketchyVTI">
      <a:dk1>
        <a:sysClr val="windowText" lastClr="000000"/>
      </a:dk1>
      <a:lt1>
        <a:sysClr val="window" lastClr="FFFFFF"/>
      </a:lt1>
      <a:dk2>
        <a:srgbClr val="39302A"/>
      </a:dk2>
      <a:lt2>
        <a:srgbClr val="E5DEDB"/>
      </a:lt2>
      <a:accent1>
        <a:srgbClr val="E4650E"/>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Custom 2">
      <a:majorFont>
        <a:latin typeface="Modern Love"/>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30697</TotalTime>
  <Words>1535</Words>
  <Application>Microsoft Office PowerPoint</Application>
  <PresentationFormat>Widescreen</PresentationFormat>
  <Paragraphs>165</Paragraphs>
  <Slides>13</Slides>
  <Notes>13</Notes>
  <HiddenSlides>1</HiddenSlides>
  <MMClips>0</MMClips>
  <ScaleCrop>false</ScaleCrop>
  <HeadingPairs>
    <vt:vector size="4" baseType="variant">
      <vt:variant>
        <vt:lpstr>Theme</vt:lpstr>
      </vt:variant>
      <vt:variant>
        <vt:i4>3</vt:i4>
      </vt:variant>
      <vt:variant>
        <vt:lpstr>Slide Titles</vt:lpstr>
      </vt:variant>
      <vt:variant>
        <vt:i4>13</vt:i4>
      </vt:variant>
    </vt:vector>
  </HeadingPairs>
  <TitlesOfParts>
    <vt:vector size="16" baseType="lpstr">
      <vt:lpstr>Office 2013 - 2022 Theme</vt:lpstr>
      <vt:lpstr>Metropolitan</vt:lpstr>
      <vt:lpstr>SketchyVTI</vt:lpstr>
      <vt:lpstr>Town of Manchester</vt:lpstr>
      <vt:lpstr>Town of Manchester CDBG</vt:lpstr>
      <vt:lpstr>Community Development  Block Grant (CDBG)</vt:lpstr>
      <vt:lpstr>CDBG Goals</vt:lpstr>
      <vt:lpstr>PowerPoint Presentation</vt:lpstr>
      <vt:lpstr>Resident Engagement</vt:lpstr>
      <vt:lpstr>Overview of Priority Needs</vt:lpstr>
      <vt:lpstr>ANNUAL ACTION PLAN</vt:lpstr>
      <vt:lpstr>Manchester’s Annual  CDBG Grant</vt:lpstr>
      <vt:lpstr>2025-2026 Program Year Annual Action Plan</vt:lpstr>
      <vt:lpstr>2025-2026  Town Manager’s  Recommended CDBG Budget</vt:lpstr>
      <vt:lpstr>2025-2026 Town Manager’s  Recommended CDBG Budget</vt:lpstr>
      <vt:lpstr>PROGRAM YEAR 51: Consolidated plan &amp; ACTION PLAN TIMELINE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2022-2023 General Manager’s  Recommended CDBG Budget</dc:title>
  <dc:creator>Heather Guerette</dc:creator>
  <cp:lastModifiedBy>Heather Guerette</cp:lastModifiedBy>
  <cp:revision>78</cp:revision>
  <cp:lastPrinted>2024-06-04T20:01:39Z</cp:lastPrinted>
  <dcterms:created xsi:type="dcterms:W3CDTF">2022-04-29T19:05:02Z</dcterms:created>
  <dcterms:modified xsi:type="dcterms:W3CDTF">2025-06-03T13:25:13Z</dcterms:modified>
</cp:coreProperties>
</file>