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Slab"/>
      <p:regular r:id="rId14"/>
      <p:bold r:id="rId15"/>
    </p:embeddedFon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bold.fntdata"/><Relationship Id="rId14" Type="http://schemas.openxmlformats.org/officeDocument/2006/relationships/font" Target="fonts/RobotoSlab-regular.fntdata"/><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5f90b0e62f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5f90b0e62f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5f90b0e62f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5f90b0e62f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9abe35a9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9abe35a9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13034faa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13034faa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4,974 homeless state wide and almost 1000 in GH.  Of those 25% are 55+....</a:t>
            </a:r>
            <a:r>
              <a:rPr lang="en"/>
              <a:t>Since 14% rise in numbers across the state,</a:t>
            </a:r>
            <a:r>
              <a:rPr lang="en"/>
              <a:t>over 60% increase in calls to 211 for housing and shelter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d4febc4c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d4febc4c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Facing a 21 million dollar funding cliff next year as a result of loss of arpa, all funds need to be annualized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9abe35a90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9abe35a90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c7656ce79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c7656ce79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785225"/>
            <a:ext cx="5783400" cy="1457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1411"/>
              <a:t>Manchester Human Services </a:t>
            </a:r>
            <a:endParaRPr sz="1411"/>
          </a:p>
          <a:p>
            <a:pPr indent="0" lvl="0" marL="0" rtl="0" algn="ctr">
              <a:spcBef>
                <a:spcPts val="0"/>
              </a:spcBef>
              <a:spcAft>
                <a:spcPts val="0"/>
              </a:spcAft>
              <a:buNone/>
            </a:pPr>
            <a:r>
              <a:t/>
            </a:r>
            <a:endParaRPr sz="1411"/>
          </a:p>
          <a:p>
            <a:pPr indent="0" lvl="0" marL="0" rtl="0" algn="ctr">
              <a:spcBef>
                <a:spcPts val="0"/>
              </a:spcBef>
              <a:spcAft>
                <a:spcPts val="0"/>
              </a:spcAft>
              <a:buNone/>
            </a:pPr>
            <a:r>
              <a:rPr lang="en" sz="1811"/>
              <a:t>Update on Winter 2024-2025 Services for the Unhoused.</a:t>
            </a:r>
            <a:r>
              <a:rPr lang="en" sz="2255"/>
              <a:t> </a:t>
            </a:r>
            <a:endParaRPr sz="2255"/>
          </a:p>
          <a:p>
            <a:pPr indent="0" lvl="0" marL="0" rtl="0" algn="ctr">
              <a:spcBef>
                <a:spcPts val="0"/>
              </a:spcBef>
              <a:spcAft>
                <a:spcPts val="0"/>
              </a:spcAft>
              <a:buNone/>
            </a:pPr>
            <a:r>
              <a:t/>
            </a:r>
            <a:endParaRPr sz="1811"/>
          </a:p>
        </p:txBody>
      </p:sp>
      <p:sp>
        <p:nvSpPr>
          <p:cNvPr id="64" name="Google Shape;64;p13"/>
          <p:cNvSpPr txBox="1"/>
          <p:nvPr>
            <p:ph idx="1" type="subTitle"/>
          </p:nvPr>
        </p:nvSpPr>
        <p:spPr>
          <a:xfrm>
            <a:off x="1680302" y="3151625"/>
            <a:ext cx="5783400" cy="909000"/>
          </a:xfrm>
          <a:prstGeom prst="rect">
            <a:avLst/>
          </a:prstGeom>
        </p:spPr>
        <p:txBody>
          <a:bodyPr anchorCtr="0" anchor="t" bIns="91425" lIns="91425" spcFirstLastPara="1" rIns="91425" wrap="square" tIns="91425">
            <a:normAutofit/>
          </a:bodyPr>
          <a:lstStyle/>
          <a:p>
            <a:pPr indent="0" lvl="0" marL="0" rtl="0" algn="ctr">
              <a:lnSpc>
                <a:spcPct val="90000"/>
              </a:lnSpc>
              <a:spcBef>
                <a:spcPts val="0"/>
              </a:spcBef>
              <a:spcAft>
                <a:spcPts val="0"/>
              </a:spcAft>
              <a:buNone/>
            </a:pPr>
            <a:r>
              <a:rPr lang="en" sz="2300"/>
              <a:t>November 2024</a:t>
            </a:r>
            <a:r>
              <a:rPr lang="en" sz="2300"/>
              <a:t> </a:t>
            </a:r>
            <a:endParaRPr sz="2300"/>
          </a:p>
          <a:p>
            <a:pPr indent="0" lvl="0" marL="0" rtl="0" algn="ctr">
              <a:lnSpc>
                <a:spcPct val="90000"/>
              </a:lnSpc>
              <a:spcBef>
                <a:spcPts val="0"/>
              </a:spcBef>
              <a:spcAft>
                <a:spcPts val="0"/>
              </a:spcAft>
              <a:buNone/>
            </a:pPr>
            <a:r>
              <a:rPr lang="en" sz="2300"/>
              <a:t>Board of Directors Meeting</a:t>
            </a:r>
            <a:endParaRPr sz="2300"/>
          </a:p>
        </p:txBody>
      </p:sp>
      <p:pic>
        <p:nvPicPr>
          <p:cNvPr id="65" name="Google Shape;65;p13"/>
          <p:cNvPicPr preferRelativeResize="0"/>
          <p:nvPr/>
        </p:nvPicPr>
        <p:blipFill>
          <a:blip r:embed="rId3">
            <a:alphaModFix/>
          </a:blip>
          <a:stretch>
            <a:fillRect/>
          </a:stretch>
        </p:blipFill>
        <p:spPr>
          <a:xfrm>
            <a:off x="4117500" y="2117250"/>
            <a:ext cx="909000" cy="90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600"/>
              <a:t>Background:</a:t>
            </a:r>
            <a:endParaRPr sz="2600"/>
          </a:p>
        </p:txBody>
      </p:sp>
      <p:sp>
        <p:nvSpPr>
          <p:cNvPr id="71" name="Google Shape;71;p14"/>
          <p:cNvSpPr txBox="1"/>
          <p:nvPr>
            <p:ph idx="1" type="body"/>
          </p:nvPr>
        </p:nvSpPr>
        <p:spPr>
          <a:xfrm>
            <a:off x="387900" y="1516425"/>
            <a:ext cx="8368200" cy="1782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During the </a:t>
            </a:r>
            <a:r>
              <a:rPr lang="en" sz="1600"/>
              <a:t>2020-2021 winter season, the Town of Manchester</a:t>
            </a:r>
            <a:r>
              <a:rPr lang="en" sz="1600"/>
              <a:t> partnered with Cornerstone and others to operate a congregate model warming center at the Community Y, </a:t>
            </a:r>
            <a:r>
              <a:rPr lang="en" sz="1600"/>
              <a:t>daily</a:t>
            </a:r>
            <a:r>
              <a:rPr lang="en" sz="1600"/>
              <a:t> from 7PM - 7AM.</a:t>
            </a:r>
            <a:endParaRPr sz="1600"/>
          </a:p>
          <a:p>
            <a:pPr indent="-330200" lvl="0" marL="457200" rtl="0" algn="l">
              <a:spcBef>
                <a:spcPts val="0"/>
              </a:spcBef>
              <a:spcAft>
                <a:spcPts val="0"/>
              </a:spcAft>
              <a:buSzPts val="1600"/>
              <a:buChar char="●"/>
            </a:pPr>
            <a:r>
              <a:rPr lang="en" sz="1600"/>
              <a:t>Beginning the winter season of 2021-2022, the Town </a:t>
            </a:r>
            <a:r>
              <a:rPr lang="en" sz="1600"/>
              <a:t>partnered</a:t>
            </a:r>
            <a:r>
              <a:rPr lang="en" sz="1600"/>
              <a:t> with MACC to operate a non-congregate model at the Manchester Inn which provided 24 hour sheltering for those in need.  This pilot program was funded using a mix of local and state funds.</a:t>
            </a:r>
            <a:endParaRPr sz="1600"/>
          </a:p>
          <a:p>
            <a:pPr indent="-330200" lvl="0" marL="457200" rtl="0" algn="l">
              <a:spcBef>
                <a:spcPts val="0"/>
              </a:spcBef>
              <a:spcAft>
                <a:spcPts val="0"/>
              </a:spcAft>
              <a:buSzPts val="1600"/>
              <a:buChar char="●"/>
            </a:pPr>
            <a:r>
              <a:rPr lang="en" sz="1600"/>
              <a:t>Using the lessons learned during the pilot, MACC and the Town of Manchester replicated the hotel model for winters 22/23 and 23/24.  Operational costs for these programs have been funded entirely using ARPA </a:t>
            </a:r>
            <a:r>
              <a:rPr lang="en" sz="1600"/>
              <a:t>dollars</a:t>
            </a:r>
            <a:r>
              <a:rPr lang="en" sz="1600"/>
              <a:t> </a:t>
            </a:r>
            <a:r>
              <a:rPr lang="en" sz="1600"/>
              <a:t>allotted</a:t>
            </a:r>
            <a:r>
              <a:rPr lang="en" sz="1600"/>
              <a:t> for this purpose, along with </a:t>
            </a:r>
            <a:r>
              <a:rPr lang="en" sz="1600"/>
              <a:t>supplemental</a:t>
            </a:r>
            <a:r>
              <a:rPr lang="en" sz="1600"/>
              <a:t> services provided by MACC, SAFS and our local partners.</a:t>
            </a:r>
            <a:endParaRPr sz="1600"/>
          </a:p>
          <a:p>
            <a:pPr indent="0" lvl="0" marL="457200" rtl="0" algn="l">
              <a:spcBef>
                <a:spcPts val="1200"/>
              </a:spcBef>
              <a:spcAft>
                <a:spcPts val="0"/>
              </a:spcAft>
              <a:buSzPts val="935"/>
              <a:buNone/>
            </a:pPr>
            <a:r>
              <a:t/>
            </a:r>
            <a:endParaRPr sz="1220"/>
          </a:p>
          <a:p>
            <a:pPr indent="0" lvl="0" marL="457200" rtl="0" algn="l">
              <a:spcBef>
                <a:spcPts val="1200"/>
              </a:spcBef>
              <a:spcAft>
                <a:spcPts val="1200"/>
              </a:spcAft>
              <a:buSzPts val="935"/>
              <a:buNone/>
            </a:pPr>
            <a:r>
              <a:t/>
            </a:r>
            <a:endParaRPr sz="122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lang="en" sz="2600"/>
              <a:t>Brief Recap of Winter 2023-2024</a:t>
            </a:r>
            <a:endParaRPr sz="2600"/>
          </a:p>
        </p:txBody>
      </p:sp>
      <p:sp>
        <p:nvSpPr>
          <p:cNvPr id="77" name="Google Shape;77;p15"/>
          <p:cNvSpPr txBox="1"/>
          <p:nvPr>
            <p:ph idx="1" type="body"/>
          </p:nvPr>
        </p:nvSpPr>
        <p:spPr>
          <a:xfrm>
            <a:off x="387900" y="1380775"/>
            <a:ext cx="8368200" cy="35715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The program ran from December 1, 2023  to March 31, 2024.</a:t>
            </a:r>
            <a:endParaRPr sz="1100"/>
          </a:p>
          <a:p>
            <a:pPr indent="-298450" lvl="0" marL="457200" rtl="0" algn="l">
              <a:spcBef>
                <a:spcPts val="0"/>
              </a:spcBef>
              <a:spcAft>
                <a:spcPts val="0"/>
              </a:spcAft>
              <a:buSzPts val="1100"/>
              <a:buChar char="●"/>
            </a:pPr>
            <a:r>
              <a:rPr lang="en" sz="1100"/>
              <a:t>Once again partnered with </a:t>
            </a:r>
            <a:r>
              <a:rPr b="1" lang="en" sz="1100"/>
              <a:t>MACC Charities who oversaw the entirety of program operations</a:t>
            </a:r>
            <a:r>
              <a:rPr lang="en" sz="1100"/>
              <a:t> </a:t>
            </a:r>
            <a:endParaRPr sz="1100"/>
          </a:p>
          <a:p>
            <a:pPr indent="-298450" lvl="0" marL="457200" rtl="0" algn="l">
              <a:spcBef>
                <a:spcPts val="0"/>
              </a:spcBef>
              <a:spcAft>
                <a:spcPts val="0"/>
              </a:spcAft>
              <a:buSzPts val="1100"/>
              <a:buChar char="●"/>
            </a:pPr>
            <a:r>
              <a:rPr lang="en" sz="1100"/>
              <a:t>Overview of services provided: </a:t>
            </a:r>
            <a:endParaRPr sz="1100"/>
          </a:p>
          <a:p>
            <a:pPr indent="-292100" lvl="1" marL="914400" rtl="0" algn="l">
              <a:spcBef>
                <a:spcPts val="0"/>
              </a:spcBef>
              <a:spcAft>
                <a:spcPts val="0"/>
              </a:spcAft>
              <a:buSzPts val="1000"/>
              <a:buChar char="○"/>
            </a:pPr>
            <a:r>
              <a:rPr lang="en" sz="1000"/>
              <a:t>Clients Served: 33</a:t>
            </a:r>
            <a:endParaRPr sz="1000"/>
          </a:p>
          <a:p>
            <a:pPr indent="-292100" lvl="1" marL="914400" rtl="0" algn="l">
              <a:spcBef>
                <a:spcPts val="0"/>
              </a:spcBef>
              <a:spcAft>
                <a:spcPts val="0"/>
              </a:spcAft>
              <a:buSzPts val="1000"/>
              <a:buChar char="○"/>
            </a:pPr>
            <a:r>
              <a:rPr lang="en" sz="1000"/>
              <a:t>Shelter Staff/Monitor Hours Served: 3174</a:t>
            </a:r>
            <a:endParaRPr sz="1000"/>
          </a:p>
          <a:p>
            <a:pPr indent="-292100" lvl="1" marL="914400" rtl="0" algn="l">
              <a:spcBef>
                <a:spcPts val="0"/>
              </a:spcBef>
              <a:spcAft>
                <a:spcPts val="0"/>
              </a:spcAft>
              <a:buSzPts val="1000"/>
              <a:buChar char="○"/>
            </a:pPr>
            <a:r>
              <a:rPr lang="en" sz="1000"/>
              <a:t>Meals Provided to Clients: 2848</a:t>
            </a:r>
            <a:endParaRPr sz="1000"/>
          </a:p>
          <a:p>
            <a:pPr indent="-292100" lvl="1" marL="914400" rtl="0" algn="l">
              <a:spcBef>
                <a:spcPts val="0"/>
              </a:spcBef>
              <a:spcAft>
                <a:spcPts val="0"/>
              </a:spcAft>
              <a:buSzPts val="1000"/>
              <a:buChar char="○"/>
            </a:pPr>
            <a:r>
              <a:rPr lang="en" sz="1000"/>
              <a:t>All participants in the Manchester / MACC Cold Weather Shelter program, if interested, were offered, and matched to services ranging from Housing, Social &amp; Mental Health Services, Addiction Services, Medical Services, Job Pathway Services, Vital Document Services as well as basic needs.</a:t>
            </a:r>
            <a:endParaRPr sz="1000"/>
          </a:p>
          <a:p>
            <a:pPr indent="-292100" lvl="1" marL="914400" rtl="0" algn="l">
              <a:spcBef>
                <a:spcPts val="0"/>
              </a:spcBef>
              <a:spcAft>
                <a:spcPts val="0"/>
              </a:spcAft>
              <a:buSzPts val="1000"/>
              <a:buChar char="○"/>
            </a:pPr>
            <a:r>
              <a:rPr lang="en" sz="1000"/>
              <a:t>13 clients were connected to housing services such as permanent housing, priority housing lists and long term shelter.</a:t>
            </a:r>
            <a:endParaRPr sz="1000"/>
          </a:p>
          <a:p>
            <a:pPr indent="-292100" lvl="1" marL="914400" rtl="0" algn="l">
              <a:spcBef>
                <a:spcPts val="0"/>
              </a:spcBef>
              <a:spcAft>
                <a:spcPts val="0"/>
              </a:spcAft>
              <a:buSzPts val="1000"/>
              <a:buChar char="○"/>
            </a:pPr>
            <a:r>
              <a:rPr lang="en" sz="1000"/>
              <a:t>Continued to provide regular outreach to unhoused people with MPD.</a:t>
            </a:r>
            <a:endParaRPr sz="1000"/>
          </a:p>
          <a:p>
            <a:pPr indent="-292100" lvl="1" marL="914400" rtl="0" algn="l">
              <a:spcBef>
                <a:spcPts val="0"/>
              </a:spcBef>
              <a:spcAft>
                <a:spcPts val="0"/>
              </a:spcAft>
              <a:buSzPts val="1000"/>
              <a:buChar char="○"/>
            </a:pPr>
            <a:r>
              <a:rPr lang="en" sz="1000"/>
              <a:t>Continued to regularly coordinate/work with the CAN and regional partners</a:t>
            </a:r>
            <a:endParaRPr sz="1000"/>
          </a:p>
          <a:p>
            <a:pPr indent="-298450" lvl="0" marL="457200" rtl="0" algn="l">
              <a:spcBef>
                <a:spcPts val="0"/>
              </a:spcBef>
              <a:spcAft>
                <a:spcPts val="0"/>
              </a:spcAft>
              <a:buSzPts val="1100"/>
              <a:buChar char="●"/>
            </a:pPr>
            <a:r>
              <a:rPr lang="en" sz="1100"/>
              <a:t>In the event of a declared “Severe Cold Weather Protocol” activation, Manchester Human Services  continued to work with local hotel partners, MACC and the region to provide additional hotel capacity for the duration of the weather emergency.</a:t>
            </a:r>
            <a:endParaRPr sz="1100"/>
          </a:p>
          <a:p>
            <a:pPr indent="-298450" lvl="0" marL="457200" rtl="0" algn="l">
              <a:spcBef>
                <a:spcPts val="0"/>
              </a:spcBef>
              <a:spcAft>
                <a:spcPts val="0"/>
              </a:spcAft>
              <a:buSzPts val="1100"/>
              <a:buChar char="●"/>
            </a:pPr>
            <a:r>
              <a:rPr lang="en" sz="1050"/>
              <a:t>Over the course of the last 3 winters, over 6645 meals and 1000’s of hours of support have been provided to the unhoused through this program, with dozens of individuals being connected to employment and housing before exiting at the end of winter.</a:t>
            </a:r>
            <a:endParaRPr sz="1100"/>
          </a:p>
          <a:p>
            <a:pPr indent="0" lvl="0" marL="457200" rtl="0" algn="l">
              <a:spcBef>
                <a:spcPts val="1200"/>
              </a:spcBef>
              <a:spcAft>
                <a:spcPts val="1200"/>
              </a:spcAft>
              <a:buNone/>
            </a:pPr>
            <a:r>
              <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lang="en" sz="2600"/>
              <a:t>Plans for Winter 2024-2025:</a:t>
            </a:r>
            <a:endParaRPr sz="2600"/>
          </a:p>
        </p:txBody>
      </p:sp>
      <p:sp>
        <p:nvSpPr>
          <p:cNvPr id="83" name="Google Shape;83;p16"/>
          <p:cNvSpPr txBox="1"/>
          <p:nvPr>
            <p:ph idx="1" type="body"/>
          </p:nvPr>
        </p:nvSpPr>
        <p:spPr>
          <a:xfrm>
            <a:off x="387900" y="1318400"/>
            <a:ext cx="8368200" cy="354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50"/>
              <a:t>Thanks to the Board of Directors allocating ARPA funds, funding is secured for winters 24/25 and 25/26.</a:t>
            </a:r>
            <a:endParaRPr sz="1150"/>
          </a:p>
          <a:p>
            <a:pPr indent="-301625" lvl="0" marL="457200" rtl="0" algn="l">
              <a:spcBef>
                <a:spcPts val="1200"/>
              </a:spcBef>
              <a:spcAft>
                <a:spcPts val="0"/>
              </a:spcAft>
              <a:buSzPts val="1150"/>
              <a:buChar char="●"/>
            </a:pPr>
            <a:r>
              <a:rPr lang="en" sz="1150"/>
              <a:t>For this winter, MACC will continue to operate a non-congregate site at the Manchester Inn.</a:t>
            </a:r>
            <a:endParaRPr sz="1150"/>
          </a:p>
          <a:p>
            <a:pPr indent="-301625" lvl="0" marL="457200" rtl="0" algn="l">
              <a:spcBef>
                <a:spcPts val="0"/>
              </a:spcBef>
              <a:spcAft>
                <a:spcPts val="0"/>
              </a:spcAft>
              <a:buSzPts val="1150"/>
              <a:buChar char="●"/>
            </a:pPr>
            <a:r>
              <a:rPr lang="en" sz="1150"/>
              <a:t>This program will run from December 1 - March 31 offering a 24 hour/day </a:t>
            </a:r>
            <a:r>
              <a:rPr lang="en" sz="1150"/>
              <a:t>accommodation</a:t>
            </a:r>
            <a:r>
              <a:rPr lang="en" sz="1150"/>
              <a:t> for those involved.</a:t>
            </a:r>
            <a:endParaRPr sz="1150"/>
          </a:p>
          <a:p>
            <a:pPr indent="-301625" lvl="0" marL="457200" rtl="0" algn="l">
              <a:spcBef>
                <a:spcPts val="0"/>
              </a:spcBef>
              <a:spcAft>
                <a:spcPts val="0"/>
              </a:spcAft>
              <a:buSzPts val="1150"/>
              <a:buChar char="●"/>
            </a:pPr>
            <a:r>
              <a:rPr lang="en" sz="1150"/>
              <a:t>This year’s program will utilize 20 rooms.</a:t>
            </a:r>
            <a:endParaRPr sz="1150"/>
          </a:p>
          <a:p>
            <a:pPr indent="-301625" lvl="0" marL="457200" rtl="0" algn="l">
              <a:spcBef>
                <a:spcPts val="0"/>
              </a:spcBef>
              <a:spcAft>
                <a:spcPts val="0"/>
              </a:spcAft>
              <a:buSzPts val="1150"/>
              <a:buChar char="●"/>
            </a:pPr>
            <a:r>
              <a:rPr lang="en" sz="1150"/>
              <a:t>A daily meal and check in will be provided.</a:t>
            </a:r>
            <a:endParaRPr sz="1150"/>
          </a:p>
          <a:p>
            <a:pPr indent="-301625" lvl="0" marL="457200" rtl="0" algn="l">
              <a:spcBef>
                <a:spcPts val="0"/>
              </a:spcBef>
              <a:spcAft>
                <a:spcPts val="0"/>
              </a:spcAft>
              <a:buSzPts val="1150"/>
              <a:buChar char="●"/>
            </a:pPr>
            <a:r>
              <a:rPr lang="en" sz="1150"/>
              <a:t>Guests will be expected to adhere to program rules, engage in employment and necessary support services when able/</a:t>
            </a:r>
            <a:r>
              <a:rPr lang="en" sz="1150"/>
              <a:t>appropriate</a:t>
            </a:r>
            <a:r>
              <a:rPr lang="en" sz="1150"/>
              <a:t>.</a:t>
            </a:r>
            <a:endParaRPr sz="1150"/>
          </a:p>
          <a:p>
            <a:pPr indent="-301625" lvl="0" marL="457200" rtl="0" algn="l">
              <a:spcBef>
                <a:spcPts val="0"/>
              </a:spcBef>
              <a:spcAft>
                <a:spcPts val="0"/>
              </a:spcAft>
              <a:buSzPts val="1150"/>
              <a:buChar char="●"/>
            </a:pPr>
            <a:r>
              <a:rPr lang="en" sz="1150"/>
              <a:t>The Human Services Department and MACC are working with Journey Home to secure </a:t>
            </a:r>
            <a:r>
              <a:rPr lang="en" sz="1150"/>
              <a:t>additional </a:t>
            </a:r>
            <a:r>
              <a:rPr lang="en" sz="1150"/>
              <a:t>funds to support this winter’s efforts. If </a:t>
            </a:r>
            <a:r>
              <a:rPr lang="en" sz="1150"/>
              <a:t>successful</a:t>
            </a:r>
            <a:r>
              <a:rPr lang="en" sz="1150"/>
              <a:t>, these funds will continue to be used to prioritize those who are unhoused in Manchester and not create open referrals from other towns. Depending on the outcome, funds may be used to increase capacity, operational supports and/or direct supports to participants. (We will share any updates with the BOD through the Town Manager).</a:t>
            </a:r>
            <a:endParaRPr sz="1150"/>
          </a:p>
          <a:p>
            <a:pPr indent="-301625" lvl="0" marL="457200" rtl="0" algn="l">
              <a:spcBef>
                <a:spcPts val="0"/>
              </a:spcBef>
              <a:spcAft>
                <a:spcPts val="0"/>
              </a:spcAft>
              <a:buSzPts val="1150"/>
              <a:buChar char="●"/>
            </a:pPr>
            <a:r>
              <a:rPr lang="en" sz="1150"/>
              <a:t>Efforts will continue to be made to connect participants with housing, </a:t>
            </a:r>
            <a:r>
              <a:rPr lang="en" sz="1150"/>
              <a:t>employment</a:t>
            </a:r>
            <a:r>
              <a:rPr lang="en" sz="1150"/>
              <a:t> and other basic needs resources.</a:t>
            </a:r>
            <a:endParaRPr sz="1150"/>
          </a:p>
          <a:p>
            <a:pPr indent="-301625" lvl="0" marL="457200" rtl="0" algn="l">
              <a:spcBef>
                <a:spcPts val="0"/>
              </a:spcBef>
              <a:spcAft>
                <a:spcPts val="0"/>
              </a:spcAft>
              <a:buSzPts val="1150"/>
              <a:buChar char="●"/>
            </a:pPr>
            <a:r>
              <a:rPr lang="en" sz="1150"/>
              <a:t>In the event of a declared weather </a:t>
            </a:r>
            <a:r>
              <a:rPr lang="en" sz="1150"/>
              <a:t>emergency, resources will be devoted to increasing our capacity to serve the unhoused by temporarily increasing the amount of available hotel rooms and working with the Coordinated Access Network to identify resources in the region.</a:t>
            </a:r>
            <a:endParaRPr sz="1150"/>
          </a:p>
          <a:p>
            <a:pPr indent="0" lvl="0" marL="1371600" rtl="0" algn="l">
              <a:spcBef>
                <a:spcPts val="1200"/>
              </a:spcBef>
              <a:spcAft>
                <a:spcPts val="1200"/>
              </a:spcAft>
              <a:buNone/>
            </a:pPr>
            <a:r>
              <a:t/>
            </a:r>
            <a:endParaRPr sz="13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lang="en" sz="2600"/>
              <a:t>Considerations for this winter and beyond:</a:t>
            </a:r>
            <a:endParaRPr sz="2600"/>
          </a:p>
        </p:txBody>
      </p:sp>
      <p:sp>
        <p:nvSpPr>
          <p:cNvPr id="89" name="Google Shape;89;p17"/>
          <p:cNvSpPr txBox="1"/>
          <p:nvPr>
            <p:ph idx="1" type="body"/>
          </p:nvPr>
        </p:nvSpPr>
        <p:spPr>
          <a:xfrm>
            <a:off x="387900" y="1368950"/>
            <a:ext cx="8368200" cy="3549300"/>
          </a:xfrm>
          <a:prstGeom prst="rect">
            <a:avLst/>
          </a:prstGeom>
        </p:spPr>
        <p:txBody>
          <a:bodyPr anchorCtr="0" anchor="t" bIns="91425" lIns="91425" spcFirstLastPara="1" rIns="91425" wrap="square" tIns="91425">
            <a:noAutofit/>
          </a:bodyPr>
          <a:lstStyle/>
          <a:p>
            <a:pPr indent="-307975" lvl="0" marL="457200" rtl="0" algn="l">
              <a:spcBef>
                <a:spcPts val="0"/>
              </a:spcBef>
              <a:spcAft>
                <a:spcPts val="0"/>
              </a:spcAft>
              <a:buSzPts val="1250"/>
              <a:buChar char="●"/>
            </a:pPr>
            <a:r>
              <a:rPr lang="en" sz="1250"/>
              <a:t>Thanks to the Board of Directors, funding is secured for winters 24/25 and 25/26, however, considerations need to be made for the future of supports to the unhoused in Manchester after winter 25/26.  </a:t>
            </a:r>
            <a:endParaRPr sz="1250"/>
          </a:p>
          <a:p>
            <a:pPr indent="-307975" lvl="0" marL="457200" rtl="0" algn="l">
              <a:spcBef>
                <a:spcPts val="0"/>
              </a:spcBef>
              <a:spcAft>
                <a:spcPts val="0"/>
              </a:spcAft>
              <a:buSzPts val="1250"/>
              <a:buChar char="●"/>
            </a:pPr>
            <a:r>
              <a:rPr lang="en" sz="1250"/>
              <a:t>The number of unhoused seen in the Manchester community continues to rise, with recent counts of more than 40 people confirmed to be homeless or on the immediate verge of being unhoused on any given day.</a:t>
            </a:r>
            <a:endParaRPr sz="1250"/>
          </a:p>
          <a:p>
            <a:pPr indent="-298450" lvl="1" marL="914400" rtl="0" algn="l">
              <a:spcBef>
                <a:spcPts val="0"/>
              </a:spcBef>
              <a:spcAft>
                <a:spcPts val="0"/>
              </a:spcAft>
              <a:buSzPts val="1100"/>
              <a:buChar char="○"/>
            </a:pPr>
            <a:r>
              <a:rPr lang="en" sz="1100"/>
              <a:t>This is a drastic increase from 5 years ago, when that number was generally closer to 10.  However, Manchester’s dedication to providing outreach provides greater accuracy in determining numbers AND because Manchester is a resource rich environment, more people make their way into the community.</a:t>
            </a:r>
            <a:endParaRPr sz="1100"/>
          </a:p>
          <a:p>
            <a:pPr indent="-298450" lvl="1" marL="914400" rtl="0" algn="l">
              <a:spcBef>
                <a:spcPts val="0"/>
              </a:spcBef>
              <a:spcAft>
                <a:spcPts val="0"/>
              </a:spcAft>
              <a:buSzPts val="1100"/>
              <a:buChar char="○"/>
            </a:pPr>
            <a:r>
              <a:rPr lang="en" sz="1100"/>
              <a:t>The state has seen an increase of 14% since 2022, and over 60% increase in calls to 211.</a:t>
            </a:r>
            <a:endParaRPr sz="1100"/>
          </a:p>
          <a:p>
            <a:pPr indent="-298450" lvl="1" marL="914400" rtl="0" algn="l">
              <a:spcBef>
                <a:spcPts val="0"/>
              </a:spcBef>
              <a:spcAft>
                <a:spcPts val="0"/>
              </a:spcAft>
              <a:buSzPts val="1100"/>
              <a:buChar char="○"/>
            </a:pPr>
            <a:r>
              <a:rPr lang="en" sz="1100"/>
              <a:t>4,974 homeless in the state, with almost 1000 in Greater Hartford region, including 114 </a:t>
            </a:r>
            <a:r>
              <a:rPr lang="en" sz="1100"/>
              <a:t>families and </a:t>
            </a:r>
            <a:r>
              <a:rPr lang="en" sz="1100"/>
              <a:t>71 children.</a:t>
            </a:r>
            <a:endParaRPr sz="1100"/>
          </a:p>
          <a:p>
            <a:pPr indent="-298450" lvl="1" marL="914400" rtl="0" algn="l">
              <a:spcBef>
                <a:spcPts val="0"/>
              </a:spcBef>
              <a:spcAft>
                <a:spcPts val="0"/>
              </a:spcAft>
              <a:buSzPts val="1100"/>
              <a:buChar char="○"/>
            </a:pPr>
            <a:r>
              <a:rPr lang="en" sz="1100"/>
              <a:t>We are seeing more complex cases with unique family situations, </a:t>
            </a:r>
            <a:r>
              <a:rPr lang="en" sz="1100"/>
              <a:t>disabilities</a:t>
            </a:r>
            <a:r>
              <a:rPr lang="en" sz="1100"/>
              <a:t> and other housing barriers. 25% are over the age of 55.</a:t>
            </a:r>
            <a:endParaRPr sz="1100"/>
          </a:p>
          <a:p>
            <a:pPr indent="-298450" lvl="1" marL="914400" rtl="0" algn="l">
              <a:spcBef>
                <a:spcPts val="0"/>
              </a:spcBef>
              <a:spcAft>
                <a:spcPts val="0"/>
              </a:spcAft>
              <a:buSzPts val="1100"/>
              <a:buChar char="○"/>
            </a:pPr>
            <a:r>
              <a:rPr lang="en" sz="1100"/>
              <a:t>Due to a variety of factors in the region/state we will likely have </a:t>
            </a:r>
            <a:r>
              <a:rPr b="1" lang="en" sz="1100"/>
              <a:t>visibly</a:t>
            </a:r>
            <a:r>
              <a:rPr lang="en" sz="1100"/>
              <a:t> </a:t>
            </a:r>
            <a:r>
              <a:rPr lang="en" sz="1100"/>
              <a:t>higher numbers of unsheltered people in the community during the winter months.</a:t>
            </a:r>
            <a:endParaRPr sz="1100"/>
          </a:p>
          <a:p>
            <a:pPr indent="-298450" lvl="1" marL="914400" rtl="0" algn="l">
              <a:spcBef>
                <a:spcPts val="0"/>
              </a:spcBef>
              <a:spcAft>
                <a:spcPts val="0"/>
              </a:spcAft>
              <a:buSzPts val="1100"/>
              <a:buChar char="○"/>
            </a:pPr>
            <a:r>
              <a:rPr lang="en" sz="1100"/>
              <a:t>Manchester is on a short list of municipalities in Greater Hartford that provides an array of services for housing and homelessness (Manchester, Vernon, Enfield, East Hartford and Hartford) which will continue to make it an attractive community for those seeking </a:t>
            </a:r>
            <a:r>
              <a:rPr lang="en" sz="1100"/>
              <a:t>assistance</a:t>
            </a:r>
            <a:r>
              <a:rPr lang="en" sz="1100"/>
              <a:t>. In fact, our partners routinely receive calls from other towns requesting assistance for the unhoused in their communities because their community does not have/provide resources.</a:t>
            </a:r>
            <a:endParaRPr sz="1100"/>
          </a:p>
          <a:p>
            <a:pPr indent="0" lvl="0" marL="914400" rtl="0" algn="l">
              <a:spcBef>
                <a:spcPts val="1200"/>
              </a:spcBef>
              <a:spcAft>
                <a:spcPts val="0"/>
              </a:spcAft>
              <a:buNone/>
            </a:pPr>
            <a:r>
              <a:t/>
            </a:r>
            <a:endParaRPr sz="1000"/>
          </a:p>
          <a:p>
            <a:pPr indent="0" lvl="0" marL="457200" rtl="0" algn="l">
              <a:spcBef>
                <a:spcPts val="1200"/>
              </a:spcBef>
              <a:spcAft>
                <a:spcPts val="1200"/>
              </a:spcAft>
              <a:buNone/>
            </a:pPr>
            <a:r>
              <a:t/>
            </a:r>
            <a:endParaRPr sz="125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lang="en" sz="2600"/>
              <a:t>Considerations for this winter and beyond</a:t>
            </a:r>
            <a:r>
              <a:rPr lang="en" sz="2600"/>
              <a:t>:</a:t>
            </a:r>
            <a:endParaRPr sz="2600"/>
          </a:p>
        </p:txBody>
      </p:sp>
      <p:sp>
        <p:nvSpPr>
          <p:cNvPr id="95" name="Google Shape;95;p18"/>
          <p:cNvSpPr txBox="1"/>
          <p:nvPr>
            <p:ph idx="1" type="body"/>
          </p:nvPr>
        </p:nvSpPr>
        <p:spPr>
          <a:xfrm>
            <a:off x="387900" y="1043025"/>
            <a:ext cx="8368200" cy="354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50"/>
          </a:p>
          <a:p>
            <a:pPr indent="-320675" lvl="0" marL="457200" rtl="0" algn="l">
              <a:spcBef>
                <a:spcPts val="1200"/>
              </a:spcBef>
              <a:spcAft>
                <a:spcPts val="0"/>
              </a:spcAft>
              <a:buSzPts val="1450"/>
              <a:buChar char="●"/>
            </a:pPr>
            <a:r>
              <a:rPr lang="en" sz="1250"/>
              <a:t>Strong advocacy and resources needed in order effect change in the town, region and state:</a:t>
            </a:r>
            <a:endParaRPr sz="1250"/>
          </a:p>
          <a:p>
            <a:pPr indent="-301625" lvl="1" marL="914400" rtl="0" algn="l">
              <a:spcBef>
                <a:spcPts val="0"/>
              </a:spcBef>
              <a:spcAft>
                <a:spcPts val="0"/>
              </a:spcAft>
              <a:buSzPts val="1150"/>
              <a:buChar char="○"/>
            </a:pPr>
            <a:r>
              <a:rPr lang="en" sz="1150"/>
              <a:t>Greater efforts need to be made to create better regional infrastructure, partnerships and efforts.</a:t>
            </a:r>
            <a:endParaRPr sz="1150"/>
          </a:p>
          <a:p>
            <a:pPr indent="-301625" lvl="1" marL="914400" rtl="0" algn="l">
              <a:spcBef>
                <a:spcPts val="0"/>
              </a:spcBef>
              <a:spcAft>
                <a:spcPts val="0"/>
              </a:spcAft>
              <a:buSzPts val="1150"/>
              <a:buChar char="○"/>
            </a:pPr>
            <a:r>
              <a:rPr lang="en" sz="1150"/>
              <a:t>Municipalities have to be engaged, supported, mobilized and incentivized to bear their share of the burden, otherwise the burden will continue to be unfairly shifted to those towns that offer more supportive services.</a:t>
            </a:r>
            <a:endParaRPr sz="1150"/>
          </a:p>
          <a:p>
            <a:pPr indent="-301625" lvl="1" marL="914400" rtl="0" algn="l">
              <a:spcBef>
                <a:spcPts val="0"/>
              </a:spcBef>
              <a:spcAft>
                <a:spcPts val="0"/>
              </a:spcAft>
              <a:buSzPts val="1150"/>
              <a:buChar char="○"/>
            </a:pPr>
            <a:r>
              <a:rPr lang="en" sz="1150"/>
              <a:t>More state/federal resources need to be devoted to affordable and supportive housing, housing instability, effective rapid rehousing, etc..</a:t>
            </a:r>
            <a:endParaRPr sz="1150"/>
          </a:p>
          <a:p>
            <a:pPr indent="-295275" lvl="2" marL="1371600" rtl="0" algn="l">
              <a:spcBef>
                <a:spcPts val="0"/>
              </a:spcBef>
              <a:spcAft>
                <a:spcPts val="0"/>
              </a:spcAft>
              <a:buSzPts val="1050"/>
              <a:buChar char="■"/>
            </a:pPr>
            <a:r>
              <a:rPr lang="en" sz="1050"/>
              <a:t>Some estimate the CT is short 98,000 units of affordable housing to meet the needs of residents</a:t>
            </a:r>
            <a:endParaRPr sz="1050"/>
          </a:p>
          <a:p>
            <a:pPr indent="-301625" lvl="1" marL="914400" rtl="0" algn="l">
              <a:spcBef>
                <a:spcPts val="0"/>
              </a:spcBef>
              <a:spcAft>
                <a:spcPts val="0"/>
              </a:spcAft>
              <a:buSzPts val="1150"/>
              <a:buChar char="○"/>
            </a:pPr>
            <a:r>
              <a:rPr lang="en" sz="1150"/>
              <a:t>The shelter system in CT needs to be redesigned, funded and supported  to allow it to continually expand, contract and adapt to the current needs of the unhoused.</a:t>
            </a:r>
            <a:endParaRPr sz="1150"/>
          </a:p>
          <a:p>
            <a:pPr indent="-295275" lvl="2" marL="1371600" rtl="0" algn="l">
              <a:spcBef>
                <a:spcPts val="0"/>
              </a:spcBef>
              <a:spcAft>
                <a:spcPts val="0"/>
              </a:spcAft>
              <a:buSzPts val="1050"/>
              <a:buChar char="■"/>
            </a:pPr>
            <a:r>
              <a:rPr lang="en" sz="1050"/>
              <a:t>Winter funding isn’t annualized which causes the winter programs and responses to shift year after year.</a:t>
            </a:r>
            <a:endParaRPr sz="1050"/>
          </a:p>
          <a:p>
            <a:pPr indent="-295275" lvl="2" marL="1371600" rtl="0" algn="l">
              <a:spcBef>
                <a:spcPts val="0"/>
              </a:spcBef>
              <a:spcAft>
                <a:spcPts val="0"/>
              </a:spcAft>
              <a:buSzPts val="1050"/>
              <a:buChar char="■"/>
            </a:pPr>
            <a:r>
              <a:rPr lang="en" sz="1050"/>
              <a:t>The shelter system will see over $20 million less in funding as ARPA funds/programs end.</a:t>
            </a:r>
            <a:endParaRPr sz="1050"/>
          </a:p>
          <a:p>
            <a:pPr indent="-311150" lvl="1" marL="914400" rtl="0" algn="l">
              <a:spcBef>
                <a:spcPts val="0"/>
              </a:spcBef>
              <a:spcAft>
                <a:spcPts val="0"/>
              </a:spcAft>
              <a:buSzPts val="1300"/>
              <a:buChar char="○"/>
            </a:pPr>
            <a:r>
              <a:rPr lang="en" sz="1150"/>
              <a:t>A joint letter of support has been drafted encouraging state leaders to pledge more resources and support to homelessness efforts.  To hopefully be signed by the town, partners and others.</a:t>
            </a:r>
            <a:endParaRPr sz="1150"/>
          </a:p>
          <a:p>
            <a:pPr indent="-342900" lvl="0" marL="457200" rtl="0" algn="l">
              <a:spcBef>
                <a:spcPts val="0"/>
              </a:spcBef>
              <a:spcAft>
                <a:spcPts val="0"/>
              </a:spcAft>
              <a:buSzPts val="1800"/>
              <a:buChar char="●"/>
            </a:pPr>
            <a:r>
              <a:rPr lang="en" sz="1150"/>
              <a:t>Given the situation and trends, the town will need to determine what funding and resources it may or may not want to commit for future winters and the ongoing needs of the unhoused in Manchester.</a:t>
            </a:r>
            <a:endParaRPr sz="1350"/>
          </a:p>
          <a:p>
            <a:pPr indent="0" lvl="0" marL="914400" rtl="0" algn="l">
              <a:spcBef>
                <a:spcPts val="1200"/>
              </a:spcBef>
              <a:spcAft>
                <a:spcPts val="1200"/>
              </a:spcAft>
              <a:buNone/>
            </a:pPr>
            <a:r>
              <a:t/>
            </a:r>
            <a:endParaRPr sz="125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p:nvPr/>
        </p:nvSpPr>
        <p:spPr>
          <a:xfrm>
            <a:off x="2511150" y="2513900"/>
            <a:ext cx="4121700" cy="1532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101" name="Google Shape;101;p19"/>
          <p:cNvPicPr preferRelativeResize="0"/>
          <p:nvPr/>
        </p:nvPicPr>
        <p:blipFill>
          <a:blip r:embed="rId3">
            <a:alphaModFix/>
          </a:blip>
          <a:stretch>
            <a:fillRect/>
          </a:stretch>
        </p:blipFill>
        <p:spPr>
          <a:xfrm>
            <a:off x="2758848" y="2692388"/>
            <a:ext cx="2390250" cy="1195125"/>
          </a:xfrm>
          <a:prstGeom prst="rect">
            <a:avLst/>
          </a:prstGeom>
          <a:noFill/>
          <a:ln>
            <a:noFill/>
          </a:ln>
        </p:spPr>
      </p:pic>
      <p:sp>
        <p:nvSpPr>
          <p:cNvPr id="102" name="Google Shape;102;p19"/>
          <p:cNvSpPr txBox="1"/>
          <p:nvPr/>
        </p:nvSpPr>
        <p:spPr>
          <a:xfrm>
            <a:off x="802050" y="562300"/>
            <a:ext cx="75399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Roboto"/>
                <a:ea typeface="Roboto"/>
                <a:cs typeface="Roboto"/>
                <a:sym typeface="Roboto"/>
              </a:rPr>
              <a:t>Many thanks to:</a:t>
            </a:r>
            <a:endParaRPr b="1" sz="1300">
              <a:solidFill>
                <a:schemeClr val="dk1"/>
              </a:solidFill>
              <a:latin typeface="Roboto"/>
              <a:ea typeface="Roboto"/>
              <a:cs typeface="Roboto"/>
              <a:sym typeface="Roboto"/>
            </a:endParaRPr>
          </a:p>
          <a:p>
            <a:pPr indent="0" lvl="0" marL="0" rtl="0" algn="ctr">
              <a:spcBef>
                <a:spcPts val="0"/>
              </a:spcBef>
              <a:spcAft>
                <a:spcPts val="0"/>
              </a:spcAft>
              <a:buNone/>
            </a:pPr>
            <a:r>
              <a:t/>
            </a:r>
            <a:endParaRPr b="1" sz="1300">
              <a:solidFill>
                <a:schemeClr val="dk1"/>
              </a:solidFill>
              <a:latin typeface="Roboto"/>
              <a:ea typeface="Roboto"/>
              <a:cs typeface="Roboto"/>
              <a:sym typeface="Roboto"/>
            </a:endParaRPr>
          </a:p>
          <a:p>
            <a:pPr indent="0" lvl="0" marL="0" rtl="0" algn="ctr">
              <a:spcBef>
                <a:spcPts val="0"/>
              </a:spcBef>
              <a:spcAft>
                <a:spcPts val="0"/>
              </a:spcAft>
              <a:buNone/>
            </a:pPr>
            <a:r>
              <a:rPr b="1" lang="en" sz="1300">
                <a:solidFill>
                  <a:schemeClr val="dk1"/>
                </a:solidFill>
                <a:latin typeface="Roboto"/>
                <a:ea typeface="Roboto"/>
                <a:cs typeface="Roboto"/>
                <a:sym typeface="Roboto"/>
              </a:rPr>
              <a:t>Shannon Baldassario, CEO &amp; Tim Bohr, </a:t>
            </a:r>
            <a:r>
              <a:rPr b="1" lang="en" sz="1300">
                <a:solidFill>
                  <a:schemeClr val="dk1"/>
                </a:solidFill>
                <a:latin typeface="Roboto"/>
                <a:ea typeface="Roboto"/>
                <a:cs typeface="Roboto"/>
                <a:sym typeface="Roboto"/>
              </a:rPr>
              <a:t>Community Outreach &amp; Emergency Services Manager;</a:t>
            </a:r>
            <a:r>
              <a:rPr b="1" lang="en" sz="1300">
                <a:solidFill>
                  <a:schemeClr val="dk1"/>
                </a:solidFill>
                <a:latin typeface="Roboto"/>
                <a:ea typeface="Roboto"/>
                <a:cs typeface="Roboto"/>
                <a:sym typeface="Roboto"/>
              </a:rPr>
              <a:t> </a:t>
            </a:r>
            <a:endParaRPr b="1" sz="1300">
              <a:solidFill>
                <a:schemeClr val="dk1"/>
              </a:solidFill>
              <a:latin typeface="Roboto"/>
              <a:ea typeface="Roboto"/>
              <a:cs typeface="Roboto"/>
              <a:sym typeface="Roboto"/>
            </a:endParaRPr>
          </a:p>
          <a:p>
            <a:pPr indent="0" lvl="0" marL="0" rtl="0" algn="ctr">
              <a:spcBef>
                <a:spcPts val="0"/>
              </a:spcBef>
              <a:spcAft>
                <a:spcPts val="0"/>
              </a:spcAft>
              <a:buNone/>
            </a:pPr>
            <a:r>
              <a:rPr b="1" lang="en" sz="1300">
                <a:solidFill>
                  <a:schemeClr val="dk1"/>
                </a:solidFill>
                <a:latin typeface="Roboto"/>
                <a:ea typeface="Roboto"/>
                <a:cs typeface="Roboto"/>
                <a:sym typeface="Roboto"/>
              </a:rPr>
              <a:t>and the staff of MACC Charities for their ongoing support of this program, services to the unhoused, and their many other services to those in need in our community! </a:t>
            </a:r>
            <a:endParaRPr b="1" sz="1300">
              <a:solidFill>
                <a:schemeClr val="dk1"/>
              </a:solidFill>
              <a:latin typeface="Roboto"/>
              <a:ea typeface="Roboto"/>
              <a:cs typeface="Roboto"/>
              <a:sym typeface="Roboto"/>
            </a:endParaRPr>
          </a:p>
          <a:p>
            <a:pPr indent="0" lvl="0" marL="0" rtl="0" algn="ctr">
              <a:spcBef>
                <a:spcPts val="0"/>
              </a:spcBef>
              <a:spcAft>
                <a:spcPts val="0"/>
              </a:spcAft>
              <a:buNone/>
            </a:pPr>
            <a:r>
              <a:t/>
            </a:r>
            <a:endParaRPr b="1" sz="1300">
              <a:solidFill>
                <a:schemeClr val="dk1"/>
              </a:solidFill>
              <a:latin typeface="Roboto"/>
              <a:ea typeface="Roboto"/>
              <a:cs typeface="Roboto"/>
              <a:sym typeface="Roboto"/>
            </a:endParaRPr>
          </a:p>
        </p:txBody>
      </p:sp>
      <p:sp>
        <p:nvSpPr>
          <p:cNvPr id="103" name="Google Shape;103;p19"/>
          <p:cNvSpPr txBox="1"/>
          <p:nvPr/>
        </p:nvSpPr>
        <p:spPr>
          <a:xfrm>
            <a:off x="802050" y="1539350"/>
            <a:ext cx="75399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300">
              <a:solidFill>
                <a:schemeClr val="dk1"/>
              </a:solidFill>
              <a:latin typeface="Roboto"/>
              <a:ea typeface="Roboto"/>
              <a:cs typeface="Roboto"/>
              <a:sym typeface="Roboto"/>
            </a:endParaRPr>
          </a:p>
          <a:p>
            <a:pPr indent="0" lvl="0" marL="0" rtl="0" algn="ctr">
              <a:spcBef>
                <a:spcPts val="0"/>
              </a:spcBef>
              <a:spcAft>
                <a:spcPts val="0"/>
              </a:spcAft>
              <a:buNone/>
            </a:pPr>
            <a:r>
              <a:rPr b="1" lang="en" sz="1300">
                <a:solidFill>
                  <a:schemeClr val="dk1"/>
                </a:solidFill>
                <a:latin typeface="Roboto"/>
                <a:ea typeface="Roboto"/>
                <a:cs typeface="Roboto"/>
                <a:sym typeface="Roboto"/>
              </a:rPr>
              <a:t>And thank you to all of the partners, providers, town leadership and town departments that support this valuable program and services to the unhoused.</a:t>
            </a:r>
            <a:endParaRPr sz="1500"/>
          </a:p>
        </p:txBody>
      </p:sp>
      <p:pic>
        <p:nvPicPr>
          <p:cNvPr id="104" name="Google Shape;104;p19"/>
          <p:cNvPicPr preferRelativeResize="0"/>
          <p:nvPr/>
        </p:nvPicPr>
        <p:blipFill>
          <a:blip r:embed="rId4">
            <a:alphaModFix/>
          </a:blip>
          <a:stretch>
            <a:fillRect/>
          </a:stretch>
        </p:blipFill>
        <p:spPr>
          <a:xfrm>
            <a:off x="5291014" y="2692400"/>
            <a:ext cx="1162361" cy="1195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nvSpPr>
        <p:spPr>
          <a:xfrm>
            <a:off x="1411575" y="3673600"/>
            <a:ext cx="7539900" cy="1708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900">
                <a:solidFill>
                  <a:schemeClr val="dk1"/>
                </a:solidFill>
                <a:latin typeface="Roboto"/>
                <a:ea typeface="Roboto"/>
                <a:cs typeface="Roboto"/>
                <a:sym typeface="Roboto"/>
              </a:rPr>
              <a:t>Prepared by:</a:t>
            </a:r>
            <a:endParaRPr b="1" sz="900">
              <a:solidFill>
                <a:schemeClr val="dk1"/>
              </a:solidFill>
              <a:latin typeface="Roboto"/>
              <a:ea typeface="Roboto"/>
              <a:cs typeface="Roboto"/>
              <a:sym typeface="Roboto"/>
            </a:endParaRPr>
          </a:p>
          <a:p>
            <a:pPr indent="0" lvl="0" marL="0" rtl="0" algn="r">
              <a:spcBef>
                <a:spcPts val="0"/>
              </a:spcBef>
              <a:spcAft>
                <a:spcPts val="0"/>
              </a:spcAft>
              <a:buNone/>
            </a:pPr>
            <a:r>
              <a:rPr b="1" lang="en" sz="900">
                <a:solidFill>
                  <a:schemeClr val="dk1"/>
                </a:solidFill>
                <a:latin typeface="Roboto"/>
                <a:ea typeface="Roboto"/>
                <a:cs typeface="Roboto"/>
                <a:sym typeface="Roboto"/>
              </a:rPr>
              <a:t>Joel Cox </a:t>
            </a:r>
            <a:endParaRPr b="1" sz="900">
              <a:solidFill>
                <a:schemeClr val="dk1"/>
              </a:solidFill>
              <a:latin typeface="Roboto"/>
              <a:ea typeface="Roboto"/>
              <a:cs typeface="Roboto"/>
              <a:sym typeface="Roboto"/>
            </a:endParaRPr>
          </a:p>
          <a:p>
            <a:pPr indent="0" lvl="0" marL="0" rtl="0" algn="r">
              <a:spcBef>
                <a:spcPts val="0"/>
              </a:spcBef>
              <a:spcAft>
                <a:spcPts val="0"/>
              </a:spcAft>
              <a:buNone/>
            </a:pPr>
            <a:r>
              <a:rPr b="1" lang="en" sz="900">
                <a:solidFill>
                  <a:schemeClr val="dk1"/>
                </a:solidFill>
                <a:latin typeface="Roboto"/>
                <a:ea typeface="Roboto"/>
                <a:cs typeface="Roboto"/>
                <a:sym typeface="Roboto"/>
              </a:rPr>
              <a:t>Director of Human Services </a:t>
            </a:r>
            <a:endParaRPr b="1" sz="900">
              <a:solidFill>
                <a:schemeClr val="dk1"/>
              </a:solidFill>
              <a:latin typeface="Roboto"/>
              <a:ea typeface="Roboto"/>
              <a:cs typeface="Roboto"/>
              <a:sym typeface="Roboto"/>
            </a:endParaRPr>
          </a:p>
          <a:p>
            <a:pPr indent="0" lvl="0" marL="0" rtl="0" algn="r">
              <a:spcBef>
                <a:spcPts val="0"/>
              </a:spcBef>
              <a:spcAft>
                <a:spcPts val="0"/>
              </a:spcAft>
              <a:buNone/>
            </a:pPr>
            <a:r>
              <a:t/>
            </a:r>
            <a:endParaRPr b="1" i="1" sz="600">
              <a:solidFill>
                <a:schemeClr val="dk1"/>
              </a:solidFill>
              <a:latin typeface="Roboto"/>
              <a:ea typeface="Roboto"/>
              <a:cs typeface="Roboto"/>
              <a:sym typeface="Roboto"/>
            </a:endParaRPr>
          </a:p>
          <a:p>
            <a:pPr indent="0" lvl="0" marL="0" rtl="0" algn="r">
              <a:spcBef>
                <a:spcPts val="0"/>
              </a:spcBef>
              <a:spcAft>
                <a:spcPts val="0"/>
              </a:spcAft>
              <a:buNone/>
            </a:pPr>
            <a:r>
              <a:rPr b="1" i="1" lang="en" sz="600">
                <a:solidFill>
                  <a:schemeClr val="dk1"/>
                </a:solidFill>
                <a:latin typeface="Roboto"/>
                <a:ea typeface="Roboto"/>
                <a:cs typeface="Roboto"/>
                <a:sym typeface="Roboto"/>
              </a:rPr>
              <a:t>with the </a:t>
            </a:r>
            <a:r>
              <a:rPr b="1" i="1" lang="en" sz="600">
                <a:solidFill>
                  <a:schemeClr val="dk1"/>
                </a:solidFill>
                <a:latin typeface="Roboto"/>
                <a:ea typeface="Roboto"/>
                <a:cs typeface="Roboto"/>
                <a:sym typeface="Roboto"/>
              </a:rPr>
              <a:t>assistance of:</a:t>
            </a:r>
            <a:endParaRPr b="1" i="1" sz="600">
              <a:solidFill>
                <a:schemeClr val="dk1"/>
              </a:solidFill>
              <a:latin typeface="Roboto"/>
              <a:ea typeface="Roboto"/>
              <a:cs typeface="Roboto"/>
              <a:sym typeface="Roboto"/>
            </a:endParaRPr>
          </a:p>
          <a:p>
            <a:pPr indent="0" lvl="0" marL="0" rtl="0" algn="r">
              <a:spcBef>
                <a:spcPts val="0"/>
              </a:spcBef>
              <a:spcAft>
                <a:spcPts val="0"/>
              </a:spcAft>
              <a:buNone/>
            </a:pPr>
            <a:r>
              <a:rPr b="1" lang="en" sz="900">
                <a:solidFill>
                  <a:schemeClr val="dk1"/>
                </a:solidFill>
                <a:latin typeface="Roboto"/>
                <a:ea typeface="Roboto"/>
                <a:cs typeface="Roboto"/>
                <a:sym typeface="Roboto"/>
              </a:rPr>
              <a:t>Shannon Baldosario</a:t>
            </a:r>
            <a:endParaRPr b="1" sz="900">
              <a:solidFill>
                <a:schemeClr val="dk1"/>
              </a:solidFill>
              <a:latin typeface="Roboto"/>
              <a:ea typeface="Roboto"/>
              <a:cs typeface="Roboto"/>
              <a:sym typeface="Roboto"/>
            </a:endParaRPr>
          </a:p>
          <a:p>
            <a:pPr indent="0" lvl="0" marL="0" rtl="0" algn="r">
              <a:spcBef>
                <a:spcPts val="0"/>
              </a:spcBef>
              <a:spcAft>
                <a:spcPts val="0"/>
              </a:spcAft>
              <a:buNone/>
            </a:pPr>
            <a:r>
              <a:rPr b="1" lang="en" sz="900">
                <a:solidFill>
                  <a:schemeClr val="dk1"/>
                </a:solidFill>
                <a:latin typeface="Roboto"/>
                <a:ea typeface="Roboto"/>
                <a:cs typeface="Roboto"/>
                <a:sym typeface="Roboto"/>
              </a:rPr>
              <a:t>CEO, (MACC)</a:t>
            </a:r>
            <a:endParaRPr b="1" sz="900">
              <a:solidFill>
                <a:schemeClr val="dk1"/>
              </a:solidFill>
              <a:latin typeface="Roboto"/>
              <a:ea typeface="Roboto"/>
              <a:cs typeface="Roboto"/>
              <a:sym typeface="Roboto"/>
            </a:endParaRPr>
          </a:p>
          <a:p>
            <a:pPr indent="0" lvl="0" marL="0" rtl="0" algn="r">
              <a:spcBef>
                <a:spcPts val="0"/>
              </a:spcBef>
              <a:spcAft>
                <a:spcPts val="0"/>
              </a:spcAft>
              <a:buNone/>
            </a:pPr>
            <a:r>
              <a:rPr b="1" lang="en" sz="900">
                <a:solidFill>
                  <a:schemeClr val="dk1"/>
                </a:solidFill>
                <a:latin typeface="Roboto"/>
                <a:ea typeface="Roboto"/>
                <a:cs typeface="Roboto"/>
                <a:sym typeface="Roboto"/>
              </a:rPr>
              <a:t>&amp;</a:t>
            </a:r>
            <a:endParaRPr b="1" sz="900">
              <a:solidFill>
                <a:schemeClr val="dk1"/>
              </a:solidFill>
              <a:latin typeface="Roboto"/>
              <a:ea typeface="Roboto"/>
              <a:cs typeface="Roboto"/>
              <a:sym typeface="Roboto"/>
            </a:endParaRPr>
          </a:p>
          <a:p>
            <a:pPr indent="0" lvl="0" marL="0" rtl="0" algn="r">
              <a:spcBef>
                <a:spcPts val="0"/>
              </a:spcBef>
              <a:spcAft>
                <a:spcPts val="0"/>
              </a:spcAft>
              <a:buNone/>
            </a:pPr>
            <a:r>
              <a:rPr b="1" lang="en" sz="900">
                <a:solidFill>
                  <a:schemeClr val="dk1"/>
                </a:solidFill>
                <a:latin typeface="Roboto"/>
                <a:ea typeface="Roboto"/>
                <a:cs typeface="Roboto"/>
                <a:sym typeface="Roboto"/>
              </a:rPr>
              <a:t>Timothy D. Bohr</a:t>
            </a:r>
            <a:endParaRPr b="1" sz="900">
              <a:solidFill>
                <a:schemeClr val="dk1"/>
              </a:solidFill>
              <a:latin typeface="Roboto"/>
              <a:ea typeface="Roboto"/>
              <a:cs typeface="Roboto"/>
              <a:sym typeface="Roboto"/>
            </a:endParaRPr>
          </a:p>
          <a:p>
            <a:pPr indent="0" lvl="0" marL="0" rtl="0" algn="r">
              <a:spcBef>
                <a:spcPts val="0"/>
              </a:spcBef>
              <a:spcAft>
                <a:spcPts val="0"/>
              </a:spcAft>
              <a:buNone/>
            </a:pPr>
            <a:r>
              <a:rPr b="1" lang="en" sz="900">
                <a:solidFill>
                  <a:schemeClr val="dk1"/>
                </a:solidFill>
                <a:latin typeface="Roboto"/>
                <a:ea typeface="Roboto"/>
                <a:cs typeface="Roboto"/>
                <a:sym typeface="Roboto"/>
              </a:rPr>
              <a:t>Community Outreach &amp; Emergency Services Manager (MACC)</a:t>
            </a:r>
            <a:endParaRPr b="1" sz="900">
              <a:solidFill>
                <a:schemeClr val="dk1"/>
              </a:solidFill>
              <a:latin typeface="Roboto"/>
              <a:ea typeface="Roboto"/>
              <a:cs typeface="Roboto"/>
              <a:sym typeface="Roboto"/>
            </a:endParaRPr>
          </a:p>
          <a:p>
            <a:pPr indent="0" lvl="0" marL="0" rtl="0" algn="r">
              <a:spcBef>
                <a:spcPts val="0"/>
              </a:spcBef>
              <a:spcAft>
                <a:spcPts val="0"/>
              </a:spcAft>
              <a:buNone/>
            </a:pPr>
            <a:r>
              <a:t/>
            </a:r>
            <a:endParaRPr b="1" sz="1500">
              <a:solidFill>
                <a:schemeClr val="dk1"/>
              </a:solidFill>
              <a:latin typeface="Roboto"/>
              <a:ea typeface="Roboto"/>
              <a:cs typeface="Roboto"/>
              <a:sym typeface="Roboto"/>
            </a:endParaRPr>
          </a:p>
        </p:txBody>
      </p:sp>
      <p:sp>
        <p:nvSpPr>
          <p:cNvPr id="110" name="Google Shape;110;p20"/>
          <p:cNvSpPr txBox="1"/>
          <p:nvPr/>
        </p:nvSpPr>
        <p:spPr>
          <a:xfrm>
            <a:off x="2167200" y="2094600"/>
            <a:ext cx="48096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Roboto"/>
                <a:ea typeface="Roboto"/>
                <a:cs typeface="Roboto"/>
                <a:sym typeface="Roboto"/>
              </a:rPr>
              <a:t>Thank You! </a:t>
            </a:r>
            <a:endParaRPr b="1" sz="2500">
              <a:solidFill>
                <a:schemeClr val="dk1"/>
              </a:solidFill>
              <a:latin typeface="Roboto"/>
              <a:ea typeface="Roboto"/>
              <a:cs typeface="Roboto"/>
              <a:sym typeface="Roboto"/>
            </a:endParaRPr>
          </a:p>
          <a:p>
            <a:pPr indent="0" lvl="0" marL="0" rtl="0" algn="ctr">
              <a:spcBef>
                <a:spcPts val="0"/>
              </a:spcBef>
              <a:spcAft>
                <a:spcPts val="0"/>
              </a:spcAft>
              <a:buNone/>
            </a:pPr>
            <a:r>
              <a:rPr b="1" lang="en" sz="2500">
                <a:solidFill>
                  <a:schemeClr val="dk1"/>
                </a:solidFill>
                <a:latin typeface="Roboto"/>
                <a:ea typeface="Roboto"/>
                <a:cs typeface="Roboto"/>
                <a:sym typeface="Roboto"/>
              </a:rPr>
              <a:t>Questions?</a:t>
            </a:r>
            <a:endParaRPr b="1" sz="25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