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0" r:id="rId3"/>
    <p:sldId id="277" r:id="rId4"/>
    <p:sldId id="301" r:id="rId5"/>
    <p:sldId id="304" r:id="rId6"/>
    <p:sldId id="305" r:id="rId7"/>
    <p:sldId id="312" r:id="rId8"/>
    <p:sldId id="314" r:id="rId9"/>
    <p:sldId id="284" r:id="rId10"/>
    <p:sldId id="310" r:id="rId11"/>
    <p:sldId id="311" r:id="rId12"/>
    <p:sldId id="283" r:id="rId13"/>
    <p:sldId id="292" r:id="rId14"/>
    <p:sldId id="291" r:id="rId15"/>
    <p:sldId id="290" r:id="rId16"/>
    <p:sldId id="282" r:id="rId17"/>
    <p:sldId id="293" r:id="rId18"/>
    <p:sldId id="315" r:id="rId19"/>
    <p:sldId id="316" r:id="rId20"/>
    <p:sldId id="285" r:id="rId21"/>
    <p:sldId id="295" r:id="rId22"/>
    <p:sldId id="317" r:id="rId23"/>
    <p:sldId id="318" r:id="rId24"/>
    <p:sldId id="319" r:id="rId25"/>
    <p:sldId id="320" r:id="rId26"/>
    <p:sldId id="321" r:id="rId27"/>
    <p:sldId id="325" r:id="rId28"/>
    <p:sldId id="326" r:id="rId29"/>
    <p:sldId id="327" r:id="rId30"/>
    <p:sldId id="296" r:id="rId31"/>
    <p:sldId id="333" r:id="rId32"/>
    <p:sldId id="331" r:id="rId33"/>
    <p:sldId id="332" r:id="rId34"/>
    <p:sldId id="328" r:id="rId35"/>
    <p:sldId id="329" r:id="rId36"/>
    <p:sldId id="330" r:id="rId37"/>
    <p:sldId id="324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12:21:02.594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8051 0 0,'-8051'1144'0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26T12:21:49.3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3015 1,'7'1,"1"0,-1 0,0 1,1 0,-1 1,0 0,0 0,0 0,-1 1,1 0,9 7,7 7,33 34,-44-42,0 0,0-1,1-1,1 0,-1-1,1 0,15 5,-8-4,0 2,23 15,-15-9,0-1,1-1,0-2,49 14,43 16,-81-27,79 18,-37-12,-27-6,-25-7,0 1,0 1,29 15,8 3,0-3,2-4,127 23,-167-39,51 1,-59-5,-1 0,1 1,-1 1,0 1,35 11,-22-3,51 10,16 4,-35-1,-34-13,52 14,-52-16,0 1,-2 1,1 2,-2 1,45 30,24 12,-16-19,90 29,-64-27,-82-28,-1 0,30 21,36 19,-49-31,-2 2,0 2,-2 2,-1 1,58 58,-66-61,17 13,62 40,-98-72,14 12,-2 1,0 1,-1 1,-1 1,-1 1,24 37,21 6,-26-19,2-3,2-1,2-2,89 65,-116-93,-1 0,-1 1,22 26,-24-25,1-1,0 0,1-1,17 12,-24-19,0 0,0 1,0 0,-1 0,0 1,-1 0,0 0,0 1,5 9,7 17,14 41,10 18,-33-77,-1-1,0 2,-2-1,0 1,-1 0,5 29,39 157,-23-76,-15-69,24 77,-15-68,-16-50,-1 0,-1 1,-1-1,-1 26,-1-26,1 0,1 0,1 0,5 27,-4-32,-1 0,-1-1,0 1,0 0,-1 0,-1-1,0 1,-1 0,-1-1,0 1,-7 19,-8 38,18-67,-4 18,-1 0,-10 31,12-45,-1 0,1 0,-1 0,-1-1,1 1,-1-1,0 0,0 0,-1-1,-9 8,4-3,0 0,0 1,-13 18,16-19,0 1,-1-2,0 1,-1-1,-14 10,13-11,1 0,0 1,1 0,-11 14,-23 21,-20 24,14-14,34-37,1 0,-16 24,21-27,-1-1,0 1,-1-2,0 1,-25 19,-17 8,2 2,-73 77,111-107,0-1,0-1,-1 0,-23 13,18-13,1 2,-21 17,30-20,-4 1,1 1,1 0,0 1,0 0,-11 18,9-12,0-2,-1 0,-1 0,0-1,-1-1,-1-1,-23 15,21-17,0-1,-38 14,36-16,0 1,-34 20,28-11,-1 3,-1-2,-1-1,0-2,-1 0,-1-2,-65 18,55-22,0-3,0-1,-52 0,37-4,-72 12,59-5,32-1,-1 1,2 1,0 3,-39 18,0-1,33-12,29-12,0 0,0-1,0-1,0 0,0-1,-1 0,-21 1,-63-5,47-1,0 3,-101 14,93-7,0-3,-1-2,-71-6,13 0,101 2,-1-1,-35-8,34 6,0 0,-26-1,21 3,-48-11,18 3,3 2,7 0,-87-3,41 10,-96 4,180-1,0-1,1 1,-1 0,1 0,0 1,0 0,0 0,0 0,0 1,1 0,-7 5,7-4,-1-1,0 0,0 0,0 0,0-1,0 0,-1 0,0-1,-12 3,-86 1,80-7,1 2,-1 1,-34 6,32-3,-1-1,-30 0,30-3,0 2,-31 6,34-4,-1-2,1-1,-32-1,37-1,0 0,1 1,-1 1,1 1,-1 0,-31 11,-3 5,-1-2,0-3,-1-3,-73 7,95-13,0 2,-57 20,55-15,-74 13,82-19,1 0,0 2,0 1,1 1,0 1,1 2,0 0,1 2,1 0,0 2,1 1,-37 37,23-22,29-28,0 0,1 0,-1 1,1 0,0 1,1-1,0 1,0 0,0 0,1 1,0-1,0 1,-4 13,7-16,0 1,-1-1,1 0,-1 1,0-1,-1 0,1 0,-1-1,0 1,0 0,-1-1,-4 5,0-3,0 1,-1-2,0 1,0-1,-15 6,-105 57,94-51,23-11,1 0,-1-1,-23 7,30-10,0 0,-1 1,1 0,0 0,0 0,1 0,-1 1,1 0,0-1,0 2,0-1,0 0,1 1,-1 0,1 0,1 0,-1 0,1 0,-3 7,2-3,-2-1,1 0,-1 0,0-1,0 1,-13 12,4-6,0 1,1 1,1 1,0 0,-9 20,1-6,14-18,-1 0,2 1,0 0,0 0,1 0,1 0,1 1,-2 21,-5 25,-21 38,12-47,7-17,2-10,2 0,0 0,2 1,0 0,-1 44,4-46,-1 0,-1-1,-1 1,-1-1,-1-1,-2 1,-19 38,12-23,-18 54,-17 47,47-124,1 0,1 0,0 0,0 1,2-1,1 16,0-14,-1 0,-1 0,-1 0,-5 26,-4 6,10-39,-1 0,-1 0,1 1,-2-1,1-1,-1 1,-1-1,0 1,-11 15,-4 3,-22 38,18-25,6-13,1 1,2 0,1 1,1 0,-11 42,-10 47,-8 42,38-147,-1 1,0-1,-1 0,0-1,-12 19,8-15,1 0,-9 27,7-11,4-15,1 0,1 0,-3 23,7-34,1 1,0-1,0 0,1 1,0-1,0 0,1 0,-1 0,2 0,-1 0,7 12,54 78,-46-71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D500D-97F0-46C4-BEDD-5B2B51F1FD3F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DA183-711D-45A7-B814-254ACA63AD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2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DA183-711D-45A7-B814-254ACA63AD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2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5DC8D-37CC-DB1A-28FD-B373BF5E0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E057FF-8E07-A08D-D13A-FCF6CB87D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9EF02-9803-35ED-A0E9-3A0110446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70DAC-5E95-BB0A-5B60-3AE257025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DA183-711D-45A7-B814-254ACA63AD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98AFC-1E6D-8D99-16CF-7D388CAAE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39AEA-A30D-31A2-C847-6F814C85B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5B0D0-8B41-F27E-6748-D49F5CBA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0E9F8-5304-4336-A972-806864D4FE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AEDF3-BFF0-4D2B-B91A-3B986F57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F5A28-18FB-A047-55AC-6D8F6456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F7735C62-7FAB-435C-9D17-4134E2ED8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2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B86C-7A93-75D8-CA8F-E30CAAE2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3AF0B-08CF-A8CC-F14D-39493DD8F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A2A52-AE84-C804-D0C1-2E765292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0E9F8-5304-4336-A972-806864D4FE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3D937-9C19-BEBC-34BA-CA2B0A7D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898A5-D48C-053B-70D5-124DA81F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F7735C62-7FAB-435C-9D17-4134E2ED8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3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320FA-300A-CDF7-8FE0-118650885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343DB-A6BB-556A-AEB5-ED8DB21C9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5B1EE-2568-D25D-4380-6C2C8A86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0E9F8-5304-4336-A972-806864D4FE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4E222-AC46-01F6-05C3-818C58F1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5AA4-4A08-30FD-FC47-1F409B17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F7735C62-7FAB-435C-9D17-4134E2ED8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1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3E15-464C-A262-A843-1FEC83CA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097"/>
            <a:ext cx="10515600" cy="1562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D529-9E86-BD8C-0890-65B86C5F4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6565"/>
            <a:ext cx="10515600" cy="2883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86D40-13B8-36CB-9726-7FA87F931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9997-E3CD-707F-3E65-9AE0E25D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F7735C62-7FAB-435C-9D17-4134E2ED8376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A443B-E666-F6FF-8828-4DAB18A2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March 25,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3C9D9-EDBB-567D-FA3C-12946A86CB98}"/>
              </a:ext>
            </a:extLst>
          </p:cNvPr>
          <p:cNvSpPr txBox="1"/>
          <p:nvPr userDrawn="1"/>
        </p:nvSpPr>
        <p:spPr>
          <a:xfrm>
            <a:off x="838200" y="6090082"/>
            <a:ext cx="416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Manchester Landfill Planning Meeting </a:t>
            </a:r>
          </a:p>
        </p:txBody>
      </p:sp>
    </p:spTree>
    <p:extLst>
      <p:ext uri="{BB962C8B-B14F-4D97-AF65-F5344CB8AC3E}">
        <p14:creationId xmlns:p14="http://schemas.microsoft.com/office/powerpoint/2010/main" val="108212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0B1E-28D6-BE0C-1CA0-98B4E098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12362-85E9-4594-3CAE-D2C44D07E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BC30D-9BFE-AC62-7B6A-27A885DB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0E9F8-5304-4336-A972-806864D4FE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C463C-46C4-9CC3-F932-5FF9876E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AE351-7558-6DF3-9076-39ECFCA5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F7735C62-7FAB-435C-9D17-4134E2ED8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4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2D19-3E25-210A-6533-AA274198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A8AE-E76C-A172-DAA5-E3F68B7FC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DD7BB-1E11-A41D-AB80-F405D262F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5BB61-E3D9-D043-BDA3-BFBAF1EB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0E9F8-5304-4336-A972-806864D4FE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71536-E7D6-E26B-8C04-7496AE72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72407-EA76-97EA-3BA1-8A9F8435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F7735C62-7FAB-435C-9D17-4134E2ED8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00E0-E5F7-B5C1-822B-106D86B7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1FE9C-23E9-8E07-45B2-5B235E73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C8BFD-04B4-E8FB-AD69-91A8C23DD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3C079-83DA-F3C3-AC86-5F9AA3A01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9FA0D-F4A4-AA4A-E582-C00C48A0A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87B20-2EDE-17DD-9011-2354666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0E9F8-5304-4336-A972-806864D4FE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AD9BA-BA2E-C5D3-8154-3D25A79D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7D81A-843E-9C96-DE45-EAE98C2D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F7735C62-7FAB-435C-9D17-4134E2ED8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8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2C63-F33E-F557-DF97-903A488A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038F9-3A4A-B263-683F-302CA8E9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0E9F8-5304-4336-A972-806864D4FE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21280-9E3F-4866-7522-3563EB37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67EB8-CBA9-4B14-8C2A-A1D22924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F7735C62-7FAB-435C-9D17-4134E2ED8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1990B-5D48-E84F-DE05-1B8FF1DE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0E9F8-5304-4336-A972-806864D4FE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96B25-544D-94E3-79DD-2F72D8F0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B44E7-71AA-C526-6D1A-20F543CE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F7735C62-7FAB-435C-9D17-4134E2ED8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6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8F47-707B-3D2B-1F2D-C80DBCA4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902CD-9363-5705-4386-98A2F2F6F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B0807-BE00-BAF2-499D-24BB8B2B2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1CC68-F6DF-E25A-EF79-3D01FAB0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0E9F8-5304-4336-A972-806864D4FE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E890B-47B9-C5E4-6B0E-28460FF1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39B4E-C505-2FA2-48FC-B9A6FC8F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F7735C62-7FAB-435C-9D17-4134E2ED8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4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9536-2146-D541-1843-6145E65B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6413C-91A3-1F4C-FA4A-F78E88176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93E49-5CFE-61C3-EBD8-7C5064402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97022-549E-58CB-266B-310D37EF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0E9F8-5304-4336-A972-806864D4FE1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D4299-7B19-C5BC-BEF9-91AFCA7C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61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818D4-E313-7A5A-4900-DECB9978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6152"/>
            <a:ext cx="2743200" cy="365125"/>
          </a:xfrm>
          <a:prstGeom prst="rect">
            <a:avLst/>
          </a:prstGeom>
        </p:spPr>
        <p:txBody>
          <a:bodyPr/>
          <a:lstStyle/>
          <a:p>
            <a:fld id="{F7735C62-7FAB-435C-9D17-4134E2ED83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0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A6ED9-1C83-56A8-8506-5B0532CA8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92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5047DF62-CB76-9729-B7CE-46351BCD88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23" y="0"/>
            <a:ext cx="1181155" cy="1181155"/>
          </a:xfrm>
          <a:prstGeom prst="rect">
            <a:avLst/>
          </a:prstGeom>
        </p:spPr>
      </p:pic>
      <p:pic>
        <p:nvPicPr>
          <p:cNvPr id="11" name="Picture 10" descr="A picture containing shape&#10;&#10;AI-generated content may be incorrect.">
            <a:extLst>
              <a:ext uri="{FF2B5EF4-FFF2-40B4-BE49-F238E27FC236}">
                <a16:creationId xmlns:a16="http://schemas.microsoft.com/office/drawing/2014/main" id="{BA9447ED-F1A7-52FA-7E79-A582F803F4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2" y="-2"/>
            <a:ext cx="1181155" cy="11811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081388-26FD-5CE3-AD92-97A8520A1595}"/>
              </a:ext>
            </a:extLst>
          </p:cNvPr>
          <p:cNvGrpSpPr/>
          <p:nvPr userDrawn="1"/>
        </p:nvGrpSpPr>
        <p:grpSpPr>
          <a:xfrm>
            <a:off x="1428777" y="359743"/>
            <a:ext cx="1945533" cy="461665"/>
            <a:chOff x="1428777" y="359742"/>
            <a:chExt cx="1945533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9720EF-6F00-7B61-DE24-6D99F07ECD94}"/>
                </a:ext>
              </a:extLst>
            </p:cNvPr>
            <p:cNvSpPr txBox="1"/>
            <p:nvPr userDrawn="1"/>
          </p:nvSpPr>
          <p:spPr>
            <a:xfrm>
              <a:off x="1428777" y="359742"/>
              <a:ext cx="1945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</a:rPr>
                <a:t>TOWN OF MANCHESTER</a:t>
              </a:r>
            </a:p>
            <a:p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</a:rPr>
                <a:t>SANITATION DEPARTMENT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FA6613-BF5F-303B-8D28-C3F4C2F6D9FB}"/>
                </a:ext>
              </a:extLst>
            </p:cNvPr>
            <p:cNvCxnSpPr/>
            <p:nvPr userDrawn="1"/>
          </p:nvCxnSpPr>
          <p:spPr>
            <a:xfrm>
              <a:off x="1428777" y="457200"/>
              <a:ext cx="0" cy="25717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33F69-11CE-8ABC-1CE9-BE9F62D33B3B}"/>
              </a:ext>
            </a:extLst>
          </p:cNvPr>
          <p:cNvSpPr/>
          <p:nvPr userDrawn="1"/>
        </p:nvSpPr>
        <p:spPr>
          <a:xfrm>
            <a:off x="0" y="6515610"/>
            <a:ext cx="12192000" cy="3651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F7A466-3302-59A3-A4D6-FBC0F9F5B0B5}"/>
              </a:ext>
            </a:extLst>
          </p:cNvPr>
          <p:cNvSpPr/>
          <p:nvPr userDrawn="1"/>
        </p:nvSpPr>
        <p:spPr>
          <a:xfrm>
            <a:off x="0" y="6023237"/>
            <a:ext cx="12192000" cy="5016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3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05B3-FC92-AE69-A519-1E484869D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1766"/>
            <a:ext cx="9851010" cy="640449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SANITARY LANDFILL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C197B-2432-020C-0CE9-DD93B78CC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450" y="1801368"/>
            <a:ext cx="10376358" cy="3728961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History and Current Operations </a:t>
            </a: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Remaining Site Life</a:t>
            </a: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Landfill Expansion </a:t>
            </a: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Permitting Process</a:t>
            </a: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Operations </a:t>
            </a:r>
          </a:p>
          <a:p>
            <a:pPr marL="457200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Rate Adjustments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B4E64-CCD0-F532-7344-246C727C3293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2C377-96EE-605D-3DD0-EAA1FBE4F79E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232782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E593F-7B37-CC67-88D5-7BAC29409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0A94-6949-5FD9-1C79-BD85692EA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6503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REMAINING SITE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9C06-9379-18F2-18E7-615E971DF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865376"/>
            <a:ext cx="10471608" cy="386612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Configuration – Phase I MSE Berm Wall</a:t>
            </a:r>
          </a:p>
          <a:p>
            <a:pPr marL="800100" lvl="1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500,000 CY Capacity  		</a:t>
            </a:r>
          </a:p>
          <a:p>
            <a:pPr marL="800100" lvl="1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Site Life = 3.3 Years</a:t>
            </a:r>
          </a:p>
          <a:p>
            <a:pPr marL="800100" lvl="1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Closure in Early 2028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56A94-8FBD-49E1-4E08-10AB189D6531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C1485-4B86-F45E-5B00-82D034ECA777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95F9F4-7403-DB68-4645-3614420D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69" y="2408489"/>
            <a:ext cx="4943639" cy="34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4169-1F44-F8DD-5F4F-BF8B44F31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8210-D623-65EE-E852-0BE1D0A0A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6503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REMAINING SITE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4E414-0FA7-5A91-05CF-0BECE95D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865376"/>
            <a:ext cx="10471608" cy="386612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Permitted Configuration – Phase I, II, &amp; III MSE Berm Walls</a:t>
            </a:r>
          </a:p>
          <a:p>
            <a:pPr marL="800100" lvl="1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1,100,000 CY Capacity  		</a:t>
            </a:r>
          </a:p>
          <a:p>
            <a:pPr marL="800100" lvl="1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Site Life = 7.3 Years</a:t>
            </a:r>
          </a:p>
          <a:p>
            <a:pPr marL="800100" lvl="1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Closure in Early 2032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</a:t>
            </a:r>
          </a:p>
          <a:p>
            <a:pPr marL="800100" lvl="1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Years of Site Life, &gt; $20M Construction Cost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E066B-BE26-6D37-DB3B-734B0FF2D047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9032D-BC1E-08DB-1872-F5D65ABBB476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70152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0BC3-23F5-DB80-7894-EAE848F4E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4A30-558C-46FF-9810-7819E112F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8357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LANDFILL EXPANSION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09155-F34A-F49B-C816-7B280A6D1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1" y="1802154"/>
            <a:ext cx="5735018" cy="422082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CCE5558-2126-4A18-41EA-5A1AD5BF6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6017" y="1654100"/>
            <a:ext cx="4567808" cy="400857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8.5 Acres</a:t>
            </a:r>
          </a:p>
          <a:p>
            <a:pPr marL="342900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Horizontal Expansion Only  </a:t>
            </a:r>
          </a:p>
          <a:p>
            <a:pPr marL="342900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Relocate Transfer Station</a:t>
            </a:r>
          </a:p>
          <a:p>
            <a:pPr marL="342900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Relocate / Remove Leaf Composting Pad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54404-F663-B2B7-78E6-3E099409AFE9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5B8E7-F665-1C71-52ED-5D8C293E14A0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24EC6A-064D-BCA8-AAFB-5BAECE257F41}"/>
              </a:ext>
            </a:extLst>
          </p:cNvPr>
          <p:cNvCxnSpPr>
            <a:cxnSpLocks/>
          </p:cNvCxnSpPr>
          <p:nvPr/>
        </p:nvCxnSpPr>
        <p:spPr>
          <a:xfrm flipH="1" flipV="1">
            <a:off x="3752850" y="4191000"/>
            <a:ext cx="2209800" cy="140017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46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07B92-527D-85EE-DC99-CA4A4C14C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6CA8-8AD0-67BE-4A9E-F4E647132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2174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LANDFILL EXPANSION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B32BD-856F-D62B-E9FE-E2289BF23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178" y="1662039"/>
            <a:ext cx="10757358" cy="3728961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Capacity:  3,000,000 CY</a:t>
            </a:r>
          </a:p>
          <a:p>
            <a:pPr lvl="1" algn="l">
              <a:lnSpc>
                <a:spcPct val="100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Site Life:  20 Years</a:t>
            </a:r>
          </a:p>
          <a:p>
            <a:pPr lvl="1" algn="l">
              <a:lnSpc>
                <a:spcPct val="100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 Revenue:  $200,000,000 </a:t>
            </a:r>
            <a:r>
              <a:rPr lang="en-US" sz="3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+/-</a:t>
            </a:r>
          </a:p>
          <a:p>
            <a:pPr lvl="1" algn="l">
              <a:lnSpc>
                <a:spcPct val="100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46416-ED2E-17E9-793B-AFF897810AE1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178AC-2E63-5DFC-C429-5BD5093D6662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169772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2C4BB-2D83-C237-0FE3-7D3845626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78AF-A684-6B90-2AAA-3147F1A51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9532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LANDFILL EXPANSION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BB6F-36C5-B7E0-BD5C-4E2D3AFDF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25" y="1933713"/>
            <a:ext cx="10804983" cy="3728961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Changes Anticipated to the Following</a:t>
            </a:r>
          </a:p>
          <a:p>
            <a:pPr marL="1371600" lvl="2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Accepted Materials</a:t>
            </a:r>
          </a:p>
          <a:p>
            <a:pPr marL="1371600" lvl="2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Plume Location</a:t>
            </a:r>
          </a:p>
          <a:p>
            <a:pPr marL="1371600" lvl="2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Plume Characteristics</a:t>
            </a:r>
          </a:p>
          <a:p>
            <a:pPr marL="1371600" lvl="2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Permitted Max Elevation:  250 ft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8B811-8FDA-B464-A64C-67D0EA45FE9C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BA010-0DB6-60A9-DF8D-26298DAE673C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162774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57468-F9C5-8B07-1AD8-09F40EAA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64E4-9154-049E-5C43-51AD38CCE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95326"/>
            <a:ext cx="9851010" cy="640449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LANDFILL EXPANSION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D7081-7383-A0E9-7201-98D0002A7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350" y="1933713"/>
            <a:ext cx="10795458" cy="3728961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Minor Changes to the Following:  </a:t>
            </a:r>
          </a:p>
          <a:p>
            <a:pPr marL="1371600" lvl="2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 Berm Wall - Relocate Phase III to Perimeter, Delay Construction</a:t>
            </a:r>
          </a:p>
          <a:p>
            <a:pPr marL="1371600" lvl="2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LFG Collection and Control System</a:t>
            </a:r>
          </a:p>
          <a:p>
            <a:pPr marL="1371600" lvl="2" indent="-4572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Stormwater Runoff Management </a:t>
            </a:r>
          </a:p>
          <a:p>
            <a:pPr marL="1257300" lvl="2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800"/>
              </a:spcAft>
            </a:pP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4E35B-E88B-A542-ABDD-1E45D3244F92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3BBE0-F4F3-8A7F-7A1B-155A74C12139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27231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E8DD6-DA7E-B3E7-B8CB-8334F204D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DDD3-C55C-5718-104D-184FF0F13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6503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LANDFILL EXPANSION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EFAA5-4DC5-89C7-0406-1AD13F60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1787146"/>
            <a:ext cx="10824033" cy="3944351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Rationale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Long-Term, Cost-Effective Disposal Options for Town / Residents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Continuing Revenue Stream and Associated Community Benefits 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In-State Disposal Options for Towns and Private Customers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Continuing the Use of an Established Disposal Location</a:t>
            </a:r>
          </a:p>
          <a:p>
            <a:pPr lvl="2" algn="l">
              <a:lnSpc>
                <a:spcPct val="100000"/>
              </a:lnSpc>
              <a:spcAft>
                <a:spcPts val="12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683A7-4822-65E4-2AD0-406C782074DE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B123B-6279-3F9B-61D1-8994BA2B30F7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43137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F8A10-6832-C8A2-BA81-61D491E82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914D-4421-EAFD-89E1-581F385AD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6503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F77A6-6276-0B3D-AFF9-39C270EEB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2002536"/>
            <a:ext cx="10347783" cy="372896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Permit Plans &amp; Application Packages 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 Justice 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Waste – Permit Modification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Groundwater Discharge – Permit Modification 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– Permit Modifications (2) 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Stormwater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88E3F-CB16-90A2-DF47-A799665913B9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977C2-6455-893E-C612-EE253D5AEC87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337775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5EE94-A12C-4BDA-5EC2-E46AB9948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22D0-BCBE-3F32-7733-6F4CAFA4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176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C4F0B-E794-425C-8573-82B45A89C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1672214"/>
            <a:ext cx="10347783" cy="405928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Step - Completed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Pre-Application Meeting</a:t>
            </a:r>
          </a:p>
          <a:p>
            <a:pPr algn="l">
              <a:spcBef>
                <a:spcPts val="1200"/>
              </a:spcBef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Bureau Level Pre-Application Meetings 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Conceptual Plans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 Justice Public Participation Plan &amp; Plan Implementation 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Design 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 Authorization for Permit Applications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87AFB-176E-0F85-AF55-27F09D0B46AF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69724-4816-DB96-6549-1CBED76C3230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51743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E95B5-6669-5C58-5F69-B19E4CE14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9F99-F76F-FD14-26E6-880A00470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6503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9A6A6-170B-6563-8A38-65A7F8383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1892808"/>
            <a:ext cx="10347783" cy="372896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 Application and Review Process 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 Applications Package Submittals 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Administrative Sufficiency and Technical Reviews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Notices of Tentative Determinations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Hearings (Possible)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 Issuance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46C77-8901-00B9-BF0F-FB59D4C2D6E3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57B70-FE1A-D17E-4698-9A634D5EE890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380606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ED5AC-1D22-CDB7-5BFB-F7DF4C423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F643-A55D-F47C-1E3D-0F471D0F2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0734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HISTORY AND CURRENT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A4218-D1CE-B6B0-B1EE-EEF815A2B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450" y="1855970"/>
            <a:ext cx="10376358" cy="387552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Former Municipal Solid Waste (MSW) Landfill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Unlined and Constructed In/Near Wetlands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Landfill for Bulky Wastes, OMSW, &amp; Special Wastes</a:t>
            </a:r>
          </a:p>
          <a:p>
            <a:pPr marL="1257300" lvl="2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Contaminated Soils – Most Re-Used as Cover Material </a:t>
            </a:r>
          </a:p>
          <a:p>
            <a:pPr marL="1257300" lvl="2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Industrial Wastes </a:t>
            </a:r>
          </a:p>
          <a:p>
            <a:pPr marL="1257300" lvl="2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Street Sweepings and Catch Basin Debris </a:t>
            </a:r>
          </a:p>
          <a:p>
            <a:pPr marL="1257300" lvl="2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 Sewage Sludge and Grit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Landfill Gas Collection and Control System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D005F-BAC4-98C3-CFA5-36B50F7B5E41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9CE87-F2B0-4869-4153-0F7D06530C04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1102430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BB4B6-265B-343F-6133-7941A2F99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A237-66D0-C7DD-D623-0EFF245D8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6503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EA703-52B7-6537-05BB-457EBFD9E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825" y="2002536"/>
            <a:ext cx="10423983" cy="3728961"/>
          </a:xfrm>
        </p:spPr>
        <p:txBody>
          <a:bodyPr>
            <a:normAutofit/>
          </a:bodyPr>
          <a:lstStyle/>
          <a:p>
            <a:pPr algn="l">
              <a:spcBef>
                <a:spcPts val="240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</a:t>
            </a:r>
          </a:p>
          <a:p>
            <a:pPr marL="914400" lvl="1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Takes Time</a:t>
            </a:r>
          </a:p>
          <a:p>
            <a:pPr marL="914400" lvl="1" indent="-4572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Clock is Ticking </a:t>
            </a:r>
          </a:p>
          <a:p>
            <a:pPr algn="l">
              <a:spcBef>
                <a:spcPts val="2400"/>
              </a:spcBef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E8A5C-765A-7FC0-3E1D-038B4D97FC01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A6DF8-4EB3-D0E4-31B1-70E0230EC37B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331914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797C2-15D9-B068-4815-E3720795A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BE49-CAA5-0467-CDA9-F63F282C9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CA530-CC7F-035D-9629-017C0BBFB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1835775"/>
            <a:ext cx="10347783" cy="412687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 Control</a:t>
            </a:r>
          </a:p>
          <a:p>
            <a:pPr marL="914400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 Time and Capacity Utilized </a:t>
            </a:r>
          </a:p>
          <a:p>
            <a:pPr marL="914400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Slow Landfill Utilization Rate to 100,000 CY/Year 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(+/-)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Revenue Levels </a:t>
            </a:r>
          </a:p>
          <a:p>
            <a:pPr marL="914400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 = Operate through 2029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61E86-4642-8986-79B9-3AA7FAA8EDCD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4E0A0-6F1A-9545-9B6D-8EE6C4C6DFF2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1424123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E8B6D-D2FA-4C94-2EF0-7E45BD2F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226D-D31B-2253-AA11-B36C26000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DC7C5-4B9E-3A1F-EE04-BF112B971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1835775"/>
            <a:ext cx="9565767" cy="412687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Provide Disposal Location for: 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Town-Generated C&amp;D Wastes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Residential C&amp;D Wastes from Transfer Station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 WWTP Sludge and Grit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8CAEC-51A6-129C-9C61-D9191C2B1417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1874E-7863-E9EC-D216-FAEA7B42E061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2673729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8962C-40BE-5885-63EE-54FCF94BF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D0ED-AEBD-4D68-C841-0EFCBC68D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936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7D6DC-B8B5-2715-8ABD-EDEBD622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1" y="1700003"/>
            <a:ext cx="9475520" cy="412687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Outlet for: </a:t>
            </a:r>
          </a:p>
          <a:p>
            <a:pPr marL="914400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Special Wastes</a:t>
            </a:r>
          </a:p>
          <a:p>
            <a:pPr marL="914400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Street Sweepings &amp; Catch Basin Debris</a:t>
            </a:r>
          </a:p>
          <a:p>
            <a:pPr algn="l">
              <a:spcBef>
                <a:spcPts val="1800"/>
              </a:spcBef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 Mixture of Wastes to Soils</a:t>
            </a:r>
          </a:p>
          <a:p>
            <a:pPr marL="914400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 for Operational Needs</a:t>
            </a:r>
          </a:p>
          <a:p>
            <a:pPr marL="914400" lvl="1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 Revenue Potential with Capacity Utilized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2ED2D-EDAA-65A5-A25F-806D54E6896F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D4821-A749-DB3C-BF1D-56BAB9EFD457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1AA42-4B2F-3D00-212A-63DEFBB3BFDD}"/>
              </a:ext>
            </a:extLst>
          </p:cNvPr>
          <p:cNvSpPr txBox="1"/>
          <p:nvPr/>
        </p:nvSpPr>
        <p:spPr>
          <a:xfrm>
            <a:off x="6963360" y="4105587"/>
            <a:ext cx="357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50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A98D-09B1-64B6-4580-7218FEBCB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5807-E915-C280-A2F1-87954BBF1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44DF1-60AC-9969-AA62-A3E727F6C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1" y="1826038"/>
            <a:ext cx="9475520" cy="412687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Maximize Our Resource 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Wisely --- and Carefully 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Maximize Compaction and In-Place Densities 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Reactive to Site Conditions and to Markets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545F4-DBC6-7D86-0683-1E710C983576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E38D6-D79A-5E8D-B01A-82F53229675E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2778156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12FA6-513C-3548-B3CD-70B98A3ED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3988-F232-0873-C00F-7ED701D90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68A3F-89D4-FBAB-ECEC-F43AA8854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1" y="1826038"/>
            <a:ext cx="9475520" cy="412687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 Rates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Supply &amp; Demand Economics Drive Landfill Use 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a “Boutique Landfill”, not a “Discount Outlet” 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 Rates and Usage Carefully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 to Market Conditions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660CB-423C-CB75-96F7-D7B4986F2F9E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59DFE-258C-F843-E210-ED71A3283E1E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1768908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21A14-2DEE-1E79-7A83-5E3245376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80FC-77D2-5CE1-5679-2A686E8B4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A834A-B802-5482-A9B4-6D3D5B95D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1" y="1826038"/>
            <a:ext cx="9475520" cy="412687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 Rates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Sludge Transport and Disposal 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C&amp;D and Soils for Reuse Rates 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Gate Rates 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Residential Rates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EE8F0-F8EA-7A53-FE5C-B4216B2E3241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D27EA-5427-0648-275C-173077975001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389085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AFAD7-9AC4-BF70-227D-C499AC9E4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B058-FA28-C58D-56D8-DD391B26B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GATE RATE ADJUSTMENTS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EFD3D-8A91-4645-3073-84979D45F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1" y="1826038"/>
            <a:ext cx="9475520" cy="412687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8CF42-5CAC-733F-F6E1-D00417162489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A8F9E-65EC-CF33-EBF0-E053D3AC0031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E95A12-A7A1-A1FA-C0C2-E9251EA84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58891"/>
              </p:ext>
            </p:extLst>
          </p:nvPr>
        </p:nvGraphicFramePr>
        <p:xfrm>
          <a:off x="1265680" y="1993424"/>
          <a:ext cx="8929882" cy="3648426"/>
        </p:xfrm>
        <a:graphic>
          <a:graphicData uri="http://schemas.openxmlformats.org/drawingml/2006/table">
            <a:tbl>
              <a:tblPr/>
              <a:tblGrid>
                <a:gridCol w="317379">
                  <a:extLst>
                    <a:ext uri="{9D8B030D-6E8A-4147-A177-3AD203B41FA5}">
                      <a16:colId xmlns:a16="http://schemas.microsoft.com/office/drawing/2014/main" val="188419826"/>
                    </a:ext>
                  </a:extLst>
                </a:gridCol>
                <a:gridCol w="4198053">
                  <a:extLst>
                    <a:ext uri="{9D8B030D-6E8A-4147-A177-3AD203B41FA5}">
                      <a16:colId xmlns:a16="http://schemas.microsoft.com/office/drawing/2014/main" val="1991821404"/>
                    </a:ext>
                  </a:extLst>
                </a:gridCol>
                <a:gridCol w="865578">
                  <a:extLst>
                    <a:ext uri="{9D8B030D-6E8A-4147-A177-3AD203B41FA5}">
                      <a16:colId xmlns:a16="http://schemas.microsoft.com/office/drawing/2014/main" val="512303219"/>
                    </a:ext>
                  </a:extLst>
                </a:gridCol>
                <a:gridCol w="887218">
                  <a:extLst>
                    <a:ext uri="{9D8B030D-6E8A-4147-A177-3AD203B41FA5}">
                      <a16:colId xmlns:a16="http://schemas.microsoft.com/office/drawing/2014/main" val="379279389"/>
                    </a:ext>
                  </a:extLst>
                </a:gridCol>
                <a:gridCol w="887218">
                  <a:extLst>
                    <a:ext uri="{9D8B030D-6E8A-4147-A177-3AD203B41FA5}">
                      <a16:colId xmlns:a16="http://schemas.microsoft.com/office/drawing/2014/main" val="2957319096"/>
                    </a:ext>
                  </a:extLst>
                </a:gridCol>
                <a:gridCol w="887218">
                  <a:extLst>
                    <a:ext uri="{9D8B030D-6E8A-4147-A177-3AD203B41FA5}">
                      <a16:colId xmlns:a16="http://schemas.microsoft.com/office/drawing/2014/main" val="2824891709"/>
                    </a:ext>
                  </a:extLst>
                </a:gridCol>
                <a:gridCol w="887218">
                  <a:extLst>
                    <a:ext uri="{9D8B030D-6E8A-4147-A177-3AD203B41FA5}">
                      <a16:colId xmlns:a16="http://schemas.microsoft.com/office/drawing/2014/main" val="681748539"/>
                    </a:ext>
                  </a:extLst>
                </a:gridCol>
              </a:tblGrid>
              <a:tr h="300282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Current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Recommended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141020"/>
                  </a:ext>
                </a:extLst>
              </a:tr>
              <a:tr h="31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 Charge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 Charge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278212"/>
                  </a:ext>
                </a:extLst>
              </a:tr>
              <a:tr h="3002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Bulky Waste, Construction &amp; Demolition Debris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023821"/>
                  </a:ext>
                </a:extLst>
              </a:tr>
              <a:tr h="300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Construction &amp; Demolition Debris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4651"/>
                  </a:ext>
                </a:extLst>
              </a:tr>
              <a:tr h="300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Oversized MSW (Furniture, Treated Wood, Dirty Pallets)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927874"/>
                  </a:ext>
                </a:extLst>
              </a:tr>
              <a:tr h="300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Bulky Waste - Per Trip Pricing (Day Rate, No Permit)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515687"/>
                  </a:ext>
                </a:extLst>
              </a:tr>
              <a:tr h="31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Bulky/C&amp;D Waste - Excess Handling.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512806"/>
                  </a:ext>
                </a:extLst>
              </a:tr>
              <a:tr h="3002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Organic &amp; Land Clearing Wastes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3706"/>
                  </a:ext>
                </a:extLst>
              </a:tr>
              <a:tr h="300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Brush, Logs, Clean Wood &amp; Clean Pallets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825287"/>
                  </a:ext>
                </a:extLst>
              </a:tr>
              <a:tr h="300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Wood Chips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094301"/>
                  </a:ext>
                </a:extLst>
              </a:tr>
              <a:tr h="3002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Stumps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064636"/>
                  </a:ext>
                </a:extLst>
              </a:tr>
              <a:tr h="315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Leaves and Grass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938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633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50F38-9C33-0549-235C-A89E3589D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ACF0-65E3-CE81-A48B-E28570072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GATE RATE ADJUSTMENTS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3BEBE-E087-1D63-1764-B383A9AF4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1" y="1826038"/>
            <a:ext cx="9475520" cy="412687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6BF38-4F25-3BEC-7EC9-EAB6EB6AA6C5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9A75B-2394-BBAB-F57D-EFA82162DE10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AB3C89-FB31-C712-1FEE-BF3EC87AC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99671"/>
              </p:ext>
            </p:extLst>
          </p:nvPr>
        </p:nvGraphicFramePr>
        <p:xfrm>
          <a:off x="1549145" y="1826038"/>
          <a:ext cx="8303435" cy="4026115"/>
        </p:xfrm>
        <a:graphic>
          <a:graphicData uri="http://schemas.openxmlformats.org/drawingml/2006/table">
            <a:tbl>
              <a:tblPr/>
              <a:tblGrid>
                <a:gridCol w="295114">
                  <a:extLst>
                    <a:ext uri="{9D8B030D-6E8A-4147-A177-3AD203B41FA5}">
                      <a16:colId xmlns:a16="http://schemas.microsoft.com/office/drawing/2014/main" val="706596982"/>
                    </a:ext>
                  </a:extLst>
                </a:gridCol>
                <a:gridCol w="3903553">
                  <a:extLst>
                    <a:ext uri="{9D8B030D-6E8A-4147-A177-3AD203B41FA5}">
                      <a16:colId xmlns:a16="http://schemas.microsoft.com/office/drawing/2014/main" val="130695373"/>
                    </a:ext>
                  </a:extLst>
                </a:gridCol>
                <a:gridCol w="804856">
                  <a:extLst>
                    <a:ext uri="{9D8B030D-6E8A-4147-A177-3AD203B41FA5}">
                      <a16:colId xmlns:a16="http://schemas.microsoft.com/office/drawing/2014/main" val="4218078976"/>
                    </a:ext>
                  </a:extLst>
                </a:gridCol>
                <a:gridCol w="824978">
                  <a:extLst>
                    <a:ext uri="{9D8B030D-6E8A-4147-A177-3AD203B41FA5}">
                      <a16:colId xmlns:a16="http://schemas.microsoft.com/office/drawing/2014/main" val="890367159"/>
                    </a:ext>
                  </a:extLst>
                </a:gridCol>
                <a:gridCol w="824978">
                  <a:extLst>
                    <a:ext uri="{9D8B030D-6E8A-4147-A177-3AD203B41FA5}">
                      <a16:colId xmlns:a16="http://schemas.microsoft.com/office/drawing/2014/main" val="579526672"/>
                    </a:ext>
                  </a:extLst>
                </a:gridCol>
                <a:gridCol w="824978">
                  <a:extLst>
                    <a:ext uri="{9D8B030D-6E8A-4147-A177-3AD203B41FA5}">
                      <a16:colId xmlns:a16="http://schemas.microsoft.com/office/drawing/2014/main" val="3919437830"/>
                    </a:ext>
                  </a:extLst>
                </a:gridCol>
                <a:gridCol w="824978">
                  <a:extLst>
                    <a:ext uri="{9D8B030D-6E8A-4147-A177-3AD203B41FA5}">
                      <a16:colId xmlns:a16="http://schemas.microsoft.com/office/drawing/2014/main" val="2385764045"/>
                    </a:ext>
                  </a:extLst>
                </a:gridCol>
              </a:tblGrid>
              <a:tr h="210241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Current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Recommended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147107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 Charge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 Charge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822816"/>
                  </a:ext>
                </a:extLst>
              </a:tr>
              <a:tr h="2102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Special Wastes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143784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Non-Hazardous Industrial Wastes (with Approval)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56084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Contaminated Soils (with Approval)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23103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Special Wastes requiring Excess Handling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467952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Special Handling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337776"/>
                  </a:ext>
                </a:extLst>
              </a:tr>
              <a:tr h="2102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Miscellaneous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39901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Styrofoam Insulation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624770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068486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Cardboard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004648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Electronics - Computers, TVs, Monitors, Printers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22424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Mattresses and Box Springs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295485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Appliances with CFCs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06372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Propane Tanks (20 lbs)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224379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Propane Tanks (Smaller)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475155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Automobile Tires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119246"/>
                  </a:ext>
                </a:extLst>
              </a:tr>
              <a:tr h="2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Automobile Tires on Rim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182938"/>
                  </a:ext>
                </a:extLst>
              </a:tr>
              <a:tr h="2207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Bulk Rigid Plastics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 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351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085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DBC45-238B-8711-F873-4027B73FD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183-D4DD-495E-3AE9-56AD90E71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FEE ADJUSTMENTS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F6273-0896-D684-B5FC-CF0367349834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92D7B1-26D1-BDC8-D4D4-9444E6DC8CD8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258720E-D497-AD40-D98E-76BDD3E04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345" y="5584616"/>
            <a:ext cx="2087880" cy="29260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2986CF-B29A-0E15-705F-0486B6961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88441"/>
              </p:ext>
            </p:extLst>
          </p:nvPr>
        </p:nvGraphicFramePr>
        <p:xfrm>
          <a:off x="1483344" y="2011140"/>
          <a:ext cx="9343152" cy="3283235"/>
        </p:xfrm>
        <a:graphic>
          <a:graphicData uri="http://schemas.openxmlformats.org/drawingml/2006/table">
            <a:tbl>
              <a:tblPr/>
              <a:tblGrid>
                <a:gridCol w="332067">
                  <a:extLst>
                    <a:ext uri="{9D8B030D-6E8A-4147-A177-3AD203B41FA5}">
                      <a16:colId xmlns:a16="http://schemas.microsoft.com/office/drawing/2014/main" val="2159934988"/>
                    </a:ext>
                  </a:extLst>
                </a:gridCol>
                <a:gridCol w="4392337">
                  <a:extLst>
                    <a:ext uri="{9D8B030D-6E8A-4147-A177-3AD203B41FA5}">
                      <a16:colId xmlns:a16="http://schemas.microsoft.com/office/drawing/2014/main" val="2233106698"/>
                    </a:ext>
                  </a:extLst>
                </a:gridCol>
                <a:gridCol w="905636">
                  <a:extLst>
                    <a:ext uri="{9D8B030D-6E8A-4147-A177-3AD203B41FA5}">
                      <a16:colId xmlns:a16="http://schemas.microsoft.com/office/drawing/2014/main" val="4074958826"/>
                    </a:ext>
                  </a:extLst>
                </a:gridCol>
                <a:gridCol w="928278">
                  <a:extLst>
                    <a:ext uri="{9D8B030D-6E8A-4147-A177-3AD203B41FA5}">
                      <a16:colId xmlns:a16="http://schemas.microsoft.com/office/drawing/2014/main" val="3944313625"/>
                    </a:ext>
                  </a:extLst>
                </a:gridCol>
                <a:gridCol w="928278">
                  <a:extLst>
                    <a:ext uri="{9D8B030D-6E8A-4147-A177-3AD203B41FA5}">
                      <a16:colId xmlns:a16="http://schemas.microsoft.com/office/drawing/2014/main" val="3265183999"/>
                    </a:ext>
                  </a:extLst>
                </a:gridCol>
                <a:gridCol w="928278">
                  <a:extLst>
                    <a:ext uri="{9D8B030D-6E8A-4147-A177-3AD203B41FA5}">
                      <a16:colId xmlns:a16="http://schemas.microsoft.com/office/drawing/2014/main" val="119172344"/>
                    </a:ext>
                  </a:extLst>
                </a:gridCol>
                <a:gridCol w="928278">
                  <a:extLst>
                    <a:ext uri="{9D8B030D-6E8A-4147-A177-3AD203B41FA5}">
                      <a16:colId xmlns:a16="http://schemas.microsoft.com/office/drawing/2014/main" val="1398459641"/>
                    </a:ext>
                  </a:extLst>
                </a:gridCol>
              </a:tblGrid>
              <a:tr h="29578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Current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Recommended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245959"/>
                  </a:ext>
                </a:extLst>
              </a:tr>
              <a:tr h="310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 Charge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 Charge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63624"/>
                  </a:ext>
                </a:extLst>
              </a:tr>
              <a:tr h="2957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Permits and Application Fees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988797"/>
                  </a:ext>
                </a:extLst>
              </a:tr>
              <a:tr h="29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Annual Commercial Vehicle Permit Fee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947343"/>
                  </a:ext>
                </a:extLst>
              </a:tr>
              <a:tr h="29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Annual Commercial Vehicle Permit Fee, After July 1st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899347"/>
                  </a:ext>
                </a:extLst>
              </a:tr>
              <a:tr h="29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Annual Commercial Fleet Permit Fee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$1,950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382636"/>
                  </a:ext>
                </a:extLst>
              </a:tr>
              <a:tr h="29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Special Waste Disposal Application Fee - Annual Characterization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221361"/>
                  </a:ext>
                </a:extLst>
              </a:tr>
              <a:tr h="29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Special Waste Disposal Application Fee (&lt; 600 CY, 900 tons)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298642"/>
                  </a:ext>
                </a:extLst>
              </a:tr>
              <a:tr h="29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Special Waste Disposal Application Fee (&gt; 600 CY, 900 tons)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846633"/>
                  </a:ext>
                </a:extLst>
              </a:tr>
              <a:tr h="29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Special Waste Disposal Application Fee (&gt; 1,500 CY, 2,250 tons)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408912"/>
                  </a:ext>
                </a:extLst>
              </a:tr>
              <a:tr h="310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545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41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AC30D-732E-C628-1D62-2EFE534B8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B750-0EAD-BF64-875B-BC14D7C7F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95326"/>
            <a:ext cx="9851010" cy="640449"/>
          </a:xfrm>
        </p:spPr>
        <p:txBody>
          <a:bodyPr/>
          <a:lstStyle/>
          <a:p>
            <a:pPr algn="l"/>
            <a:endParaRPr lang="en-US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62CC5-4D16-3CB0-1AE3-B281FCCBB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362" y="2257425"/>
            <a:ext cx="2695446" cy="347407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Area:  66 acres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Permitted Max Elev: 250 ft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Max Elev:  237 ft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Surrounding Grades: 75 to 100 ft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 Berm Wall: Phase I Constructed &amp; Operational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 Berm Wall: Phase II &amp; III Permitted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AC394-71C0-324D-4138-CCE367E8832A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ED0AD-0EFE-424B-83D6-8B0359A43AF8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C989F8-5A7E-3129-A9D0-118045572C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63249"/>
              </p:ext>
            </p:extLst>
          </p:nvPr>
        </p:nvGraphicFramePr>
        <p:xfrm>
          <a:off x="1257300" y="846872"/>
          <a:ext cx="7738062" cy="5164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PhantomPDF.Document">
                  <p:embed/>
                </p:oleObj>
              </mc:Choice>
              <mc:Fallback>
                <p:oleObj name="PDF" r:id="rId2" imgW="0" imgH="360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7300" y="846872"/>
                        <a:ext cx="7738062" cy="5164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361A14-1932-8499-6510-4F9296ED9733}"/>
              </a:ext>
            </a:extLst>
          </p:cNvPr>
          <p:cNvCxnSpPr/>
          <p:nvPr/>
        </p:nvCxnSpPr>
        <p:spPr>
          <a:xfrm flipH="1" flipV="1">
            <a:off x="5715000" y="3981450"/>
            <a:ext cx="1104900" cy="151447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BF06922-182D-4BEE-25DC-F41A1000B5B5}"/>
              </a:ext>
            </a:extLst>
          </p:cNvPr>
          <p:cNvCxnSpPr/>
          <p:nvPr/>
        </p:nvCxnSpPr>
        <p:spPr>
          <a:xfrm rot="10800000" flipV="1">
            <a:off x="6819900" y="1195326"/>
            <a:ext cx="685800" cy="30962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1985D8-D8CC-00D3-662B-F8642F8B699B}"/>
              </a:ext>
            </a:extLst>
          </p:cNvPr>
          <p:cNvSpPr txBox="1"/>
          <p:nvPr/>
        </p:nvSpPr>
        <p:spPr>
          <a:xfrm>
            <a:off x="7474164" y="1036632"/>
            <a:ext cx="517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Flare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2B9A338-D6BE-DFF4-1618-E054636C0CEE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6819900" y="3955107"/>
            <a:ext cx="1171842" cy="24541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552553-182D-A832-699D-C0E5C4EB1A61}"/>
              </a:ext>
            </a:extLst>
          </p:cNvPr>
          <p:cNvSpPr txBox="1"/>
          <p:nvPr/>
        </p:nvSpPr>
        <p:spPr>
          <a:xfrm>
            <a:off x="7991742" y="3724275"/>
            <a:ext cx="686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</a:t>
            </a:r>
          </a:p>
          <a:p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7019DC-1455-48BD-3C53-82ECF4BAB715}"/>
              </a:ext>
            </a:extLst>
          </p:cNvPr>
          <p:cNvSpPr txBox="1"/>
          <p:nvPr/>
        </p:nvSpPr>
        <p:spPr>
          <a:xfrm>
            <a:off x="4111086" y="5587921"/>
            <a:ext cx="1009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Compost Pad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3D92E7C-E824-CB1F-CD51-ACAEA7490703}"/>
              </a:ext>
            </a:extLst>
          </p:cNvPr>
          <p:cNvCxnSpPr/>
          <p:nvPr/>
        </p:nvCxnSpPr>
        <p:spPr>
          <a:xfrm flipV="1">
            <a:off x="5126331" y="5305425"/>
            <a:ext cx="483894" cy="42607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9CA88C-3B7B-DFF6-46F1-E76828A04B5A}"/>
              </a:ext>
            </a:extLst>
          </p:cNvPr>
          <p:cNvSpPr txBox="1"/>
          <p:nvPr/>
        </p:nvSpPr>
        <p:spPr>
          <a:xfrm>
            <a:off x="3617214" y="3428999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Landfill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2E138A-0E01-97E2-6F2B-775ECF249BAF}"/>
              </a:ext>
            </a:extLst>
          </p:cNvPr>
          <p:cNvSpPr txBox="1"/>
          <p:nvPr/>
        </p:nvSpPr>
        <p:spPr>
          <a:xfrm>
            <a:off x="236765" y="5403592"/>
            <a:ext cx="16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 Berm Wall Phase I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74E709D-7AE0-8C06-3698-F490EFE7FDE2}"/>
              </a:ext>
            </a:extLst>
          </p:cNvPr>
          <p:cNvCxnSpPr>
            <a:cxnSpLocks/>
          </p:cNvCxnSpPr>
          <p:nvPr/>
        </p:nvCxnSpPr>
        <p:spPr>
          <a:xfrm flipV="1">
            <a:off x="1862018" y="5162550"/>
            <a:ext cx="471607" cy="37954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027360-DB1A-FA9B-3938-51FCD378EB67}"/>
              </a:ext>
            </a:extLst>
          </p:cNvPr>
          <p:cNvSpPr txBox="1"/>
          <p:nvPr/>
        </p:nvSpPr>
        <p:spPr>
          <a:xfrm>
            <a:off x="1618488" y="1766526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Hockanum River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B6D32C33-F900-5B59-2437-1C429E8498B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98005" y="1905026"/>
            <a:ext cx="284107" cy="13849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204960-730F-FA9A-2A7B-F60A9AABA3B0}"/>
              </a:ext>
            </a:extLst>
          </p:cNvPr>
          <p:cNvSpPr txBox="1"/>
          <p:nvPr/>
        </p:nvSpPr>
        <p:spPr>
          <a:xfrm>
            <a:off x="8049842" y="1222508"/>
            <a:ext cx="8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Hop Brook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5BF97DA-2EBF-E124-7965-69DA658624D1}"/>
              </a:ext>
            </a:extLst>
          </p:cNvPr>
          <p:cNvCxnSpPr>
            <a:cxnSpLocks/>
          </p:cNvCxnSpPr>
          <p:nvPr/>
        </p:nvCxnSpPr>
        <p:spPr>
          <a:xfrm rot="5400000">
            <a:off x="7782684" y="1476334"/>
            <a:ext cx="398857" cy="181526"/>
          </a:xfrm>
          <a:prstGeom prst="bentConnector3">
            <a:avLst>
              <a:gd name="adj1" fmla="val -272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37E9632-6EA0-6E8C-1DE3-6C63DE70BBC5}"/>
                  </a:ext>
                </a:extLst>
              </p14:cNvPr>
              <p14:cNvContentPartPr/>
              <p14:nvPr/>
            </p14:nvContentPartPr>
            <p14:xfrm>
              <a:off x="2395584" y="4754808"/>
              <a:ext cx="2898720" cy="412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37E9632-6EA0-6E8C-1DE3-6C63DE70B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7584" y="4718808"/>
                <a:ext cx="29343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ABB1521-DC81-B5CD-2DB3-7B9F9E2BBD2F}"/>
                  </a:ext>
                </a:extLst>
              </p14:cNvPr>
              <p14:cNvContentPartPr/>
              <p14:nvPr/>
            </p14:nvContentPartPr>
            <p14:xfrm>
              <a:off x="5178384" y="1526688"/>
              <a:ext cx="2774160" cy="3308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ABB1521-DC81-B5CD-2DB3-7B9F9E2BBD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0744" y="1491048"/>
                <a:ext cx="2809800" cy="33804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3FE6690-B1B1-DF9F-46B2-6B606F33C1E2}"/>
              </a:ext>
            </a:extLst>
          </p:cNvPr>
          <p:cNvSpPr txBox="1"/>
          <p:nvPr/>
        </p:nvSpPr>
        <p:spPr>
          <a:xfrm>
            <a:off x="7900417" y="1920429"/>
            <a:ext cx="100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Future Berm</a:t>
            </a:r>
          </a:p>
          <a:p>
            <a:r>
              <a:rPr lang="en-US" sz="1200" dirty="0">
                <a:solidFill>
                  <a:srgbClr val="002060"/>
                </a:solidFill>
              </a:rPr>
              <a:t> Wall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F1A3CCC-C903-4061-3125-144A44D268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29128" y="2106695"/>
            <a:ext cx="262614" cy="7753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237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FAD87-F904-DB0D-21A3-3A21C93AB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BFF7B-440D-0707-AAE9-6D9EF966E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95326"/>
            <a:ext cx="9851010" cy="640449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&amp; COMMENTS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4AC8E-33F8-CB35-935E-F56F1E133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2002536"/>
            <a:ext cx="10347783" cy="372896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CC5A2-5387-0379-8DB3-8BD909B01AC8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03B8D-66EF-BEBC-A709-D51E11618C58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2384712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B4E70-BB61-5D73-9ED1-AD31C5344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1A4A-08EC-8EC9-35FC-840F41A35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95326"/>
            <a:ext cx="9851010" cy="640449"/>
          </a:xfrm>
        </p:spPr>
        <p:txBody>
          <a:bodyPr/>
          <a:lstStyle/>
          <a:p>
            <a:pPr algn="l"/>
            <a:endParaRPr lang="en-US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FA6D4-A241-3D42-129C-E782E20D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91" y="2002536"/>
            <a:ext cx="11189617" cy="37289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END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ANYTHING BEYOND THIS SLIDE WAS DELETED FROM PRESENTATION, BUT PROVIDES BACKUP INFORMATION FOR DSA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23F15-8797-B640-6134-664ECF5F0AF8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AA930-8A05-809F-F41B-FF70A794DD0B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2955647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3A73F-9B30-DF47-5EF9-DF7682387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2408-41A6-5929-BAA2-5A08A57BB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DB529-ECC2-898A-BE37-FBDB59B77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1835775"/>
            <a:ext cx="7764399" cy="412687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Provide Disposal Location for: 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 and Residential Wastes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 WWTP Sludge and Grit 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Special Wastes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Street Sweepings and Catch Basin Debris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8B506-4627-32CD-7CB6-0E2CED99D797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1D304-437C-254D-D6A4-B492CAFC2900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733B6-EDBD-8339-8574-C6C7623D7377}"/>
              </a:ext>
            </a:extLst>
          </p:cNvPr>
          <p:cNvSpPr txBox="1"/>
          <p:nvPr/>
        </p:nvSpPr>
        <p:spPr>
          <a:xfrm>
            <a:off x="7040942" y="2285392"/>
            <a:ext cx="3438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/>
              <a:t>} </a:t>
            </a:r>
            <a:r>
              <a:rPr lang="en-US" dirty="0"/>
              <a:t>  Estimated 13,300 CY per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A0661-6F24-4CB2-BE9A-026F0A362CA3}"/>
              </a:ext>
            </a:extLst>
          </p:cNvPr>
          <p:cNvSpPr txBox="1"/>
          <p:nvPr/>
        </p:nvSpPr>
        <p:spPr>
          <a:xfrm>
            <a:off x="8426400" y="3406769"/>
            <a:ext cx="3264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/>
              <a:t>}</a:t>
            </a:r>
            <a:r>
              <a:rPr lang="en-US" dirty="0"/>
              <a:t>   Estimated 4,200 CY per Year</a:t>
            </a:r>
          </a:p>
        </p:txBody>
      </p:sp>
    </p:spTree>
    <p:extLst>
      <p:ext uri="{BB962C8B-B14F-4D97-AF65-F5344CB8AC3E}">
        <p14:creationId xmlns:p14="http://schemas.microsoft.com/office/powerpoint/2010/main" val="1262617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4331-B4C9-61C9-D86B-D01E1FED9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D588-4B8E-F555-698A-552375197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7DBE3-BBB9-7EBF-7035-2BBEE58C6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1" y="1826038"/>
            <a:ext cx="9475520" cy="412687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 Soils to Waste Ratio:  1.75 or 2 to 1 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Soils for Reuse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180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 Contracted to Gate C&amp;D Ratio 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C&amp;D, Processed:  70%</a:t>
            </a:r>
          </a:p>
          <a:p>
            <a:pPr marL="1371600" lvl="2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C&amp;D from Gate Customers:  30%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1B6B3-CF09-4ABE-952F-7C0038ED284C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B9C37-CB9F-F2C6-10DA-4AB16010FCBB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5712E-EE56-E56E-CBEC-387525DC90A1}"/>
              </a:ext>
            </a:extLst>
          </p:cNvPr>
          <p:cNvSpPr txBox="1"/>
          <p:nvPr/>
        </p:nvSpPr>
        <p:spPr>
          <a:xfrm>
            <a:off x="6698184" y="2070820"/>
            <a:ext cx="3438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/>
              <a:t>} </a:t>
            </a:r>
            <a:r>
              <a:rPr lang="en-US" dirty="0"/>
              <a:t>  Estimated 30,000 CY per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89132-750B-3DE1-475A-A065EED48FEB}"/>
              </a:ext>
            </a:extLst>
          </p:cNvPr>
          <p:cNvSpPr txBox="1"/>
          <p:nvPr/>
        </p:nvSpPr>
        <p:spPr>
          <a:xfrm>
            <a:off x="6963360" y="4105587"/>
            <a:ext cx="35796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/>
              <a:t>}</a:t>
            </a:r>
            <a:r>
              <a:rPr lang="en-US" dirty="0"/>
              <a:t>   Estimated 52,500 CY per Year</a:t>
            </a:r>
          </a:p>
        </p:txBody>
      </p:sp>
    </p:spTree>
    <p:extLst>
      <p:ext uri="{BB962C8B-B14F-4D97-AF65-F5344CB8AC3E}">
        <p14:creationId xmlns:p14="http://schemas.microsoft.com/office/powerpoint/2010/main" val="43506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6338B-3DBE-B3DE-0021-245F0A4DF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ECC4-BB69-B5FF-6CE4-EF74AF49C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176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LANDFILL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18A7B-62AC-3FC3-38B1-A3980E2DB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1837945"/>
            <a:ext cx="9987153" cy="3602736"/>
          </a:xfrm>
        </p:spPr>
        <p:txBody>
          <a:bodyPr>
            <a:normAutofit fontScale="92500" lnSpcReduction="20000"/>
          </a:bodyPr>
          <a:lstStyle/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Bulky Waste and OMSW</a:t>
            </a:r>
          </a:p>
          <a:p>
            <a:pPr lvl="2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C&amp;D, Processed </a:t>
            </a:r>
          </a:p>
          <a:p>
            <a:pPr marL="1828800" lvl="3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17% Lds, 36% Ton, 56% Vol, 48% Rev</a:t>
            </a:r>
          </a:p>
          <a:p>
            <a:pPr lvl="2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Gate Customers:  Customers with Accounts or Day Rate</a:t>
            </a:r>
          </a:p>
          <a:p>
            <a:pPr marL="1828800" lvl="3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49% Lds, 6% Ton, 10% Vol, 12% Rev</a:t>
            </a:r>
          </a:p>
          <a:p>
            <a:pPr lvl="2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Town-Generated &amp; Residential Transfer Station </a:t>
            </a:r>
          </a:p>
          <a:p>
            <a:pPr marL="1828800" lvl="3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6% Lds, 6% Ton, 3% Vol, &lt; 1% Rev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C2BA4-652A-586A-ACC9-804A2C6A0DD1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A9097-DEC8-469C-D338-9472ACEBB36D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1407239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CD597-B81A-BF64-1D6B-8406CE243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9CD9-4549-7A0F-B8AC-DDAC1090B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176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LANDFILL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99D28-5398-3550-4997-E75C85D14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1837945"/>
            <a:ext cx="9987153" cy="3602736"/>
          </a:xfrm>
        </p:spPr>
        <p:txBody>
          <a:bodyPr>
            <a:normAutofit fontScale="92500" lnSpcReduction="20000"/>
          </a:bodyPr>
          <a:lstStyle/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Soils and Similar Materials </a:t>
            </a:r>
          </a:p>
          <a:p>
            <a:pPr lvl="2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Soils for Reuse</a:t>
            </a:r>
          </a:p>
          <a:p>
            <a:pPr marL="1828800" lvl="3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17% Lds, 44% Ton, 23% Vol, 28% Rev</a:t>
            </a:r>
          </a:p>
          <a:p>
            <a:pPr lvl="2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Street Sweepings and Catch Basin Cleanings </a:t>
            </a:r>
          </a:p>
          <a:p>
            <a:pPr marL="1828800" lvl="3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1% Lds, 2% Ton, &lt; 1% Vol, 2% Rev</a:t>
            </a:r>
          </a:p>
          <a:p>
            <a:pPr lvl="2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Town-Generated</a:t>
            </a:r>
          </a:p>
          <a:p>
            <a:pPr marL="1828800" lvl="3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 Lds, 3% Ton, 3% Vol, 0% Rev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43916-A679-2EC5-1FF9-E087CF8503D9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B6506-7D27-0860-2245-3C8689085A1C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1108538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28956-0D23-C299-D72A-2A2B1101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889E-A2E2-68C9-2CF9-8AC8EB8CA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176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LANDFILL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1EF57-92E4-F2FC-D44E-CF51E1341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1837945"/>
            <a:ext cx="9987153" cy="3602736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Special Wastes </a:t>
            </a:r>
          </a:p>
          <a:p>
            <a:pPr lvl="2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 Sources </a:t>
            </a:r>
          </a:p>
          <a:p>
            <a:pPr marL="1828800" lvl="3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 Lds, 4% Ton, 2% Vol, 6% Rev</a:t>
            </a:r>
          </a:p>
          <a:p>
            <a:pPr lvl="2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 Sewage Sludge and Grit</a:t>
            </a:r>
          </a:p>
          <a:p>
            <a:pPr marL="1828800" lvl="3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3% Lds, 4% Ton, 4% Vol, 4% Rev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E8D37-E6A0-85EC-4C1B-5638A10DDF78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086E9-F019-BFE9-BB2E-4CC5082893FF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490650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81060-2CA9-C2F9-1966-1741C4EAA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4E76-2781-0D49-C36D-D8CEDE75B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7080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BRIDGE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28168-1629-6C55-1304-3C38E136A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681" y="1826038"/>
            <a:ext cx="9475520" cy="4126875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 Revenue Projections 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Proposed Filling Rate:  67% of Current</a:t>
            </a: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Projected Revenue:  75% of Current </a:t>
            </a:r>
          </a:p>
          <a:p>
            <a:pPr marL="1828800" lvl="3" indent="-457200" algn="l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$7,500,000 </a:t>
            </a:r>
            <a:r>
              <a:rPr lang="en-US" sz="2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+/-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A3043-87FA-625B-1FDB-1FDB8EC35462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D5A8A-8E1E-A366-7146-48F757E83D75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299279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577A6-9F93-EADA-0CEC-6194397A4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0B95-10AD-E25A-19A6-CEBCE15C1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176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LANDFILL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A85F5-54C1-5CA8-900E-EBE943CF5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1837945"/>
            <a:ext cx="9987153" cy="3602736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Operations 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16,000 to 18,000 Incoming Loads per Year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140,000 to 180,000 Tons per Year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130,000 to 170,000 Cubic Yards (CY) Capacity Utilized per Year</a:t>
            </a:r>
          </a:p>
          <a:p>
            <a:pPr marL="1371600" lvl="2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 to $9M Tip Fee Revenue </a:t>
            </a: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C408F-A6C5-4723-97A0-0D8F3CAAFFA6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78580-43C7-AAE7-6E69-24192200F9C1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160921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E6BEB-CEC7-17D0-EED6-C2BE1448B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77C3-66D6-0758-8DBC-B7FC14C0A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176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LANDFILL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0998D-BC63-7196-23E1-6ABD18ECA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1837945"/>
            <a:ext cx="3696081" cy="3602736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C6708-F2CB-BE52-7F09-7453B719BB4C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E3A09-9A37-E5E6-AED7-087755DEF1DA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2684F-8B4F-5CB2-883F-ED3B3705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1" y="1975105"/>
            <a:ext cx="5537539" cy="3328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B7CFF-5A91-07B0-D527-8A1C11D4F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314" y="1975105"/>
            <a:ext cx="5503942" cy="33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9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33C87-E675-643D-1C94-FD5F9F5E5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3F6E-FD94-B143-0BA8-3DD9F28A7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176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LANDFILL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539DA-9FBC-3768-B396-D795722C7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1837945"/>
            <a:ext cx="3696081" cy="3602736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838577-8993-85CC-0FAA-793C8424B7D6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BD289-47DF-2B84-8A73-D5518C7F14D1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481F9-814E-2C5E-4152-EA086E6DF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0" y="2051184"/>
            <a:ext cx="5394381" cy="3242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E1635-C79C-5C0F-798F-5B5327DCF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337" y="2051184"/>
            <a:ext cx="5394382" cy="32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B54BF-6E51-C733-7664-99110CECA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0259-85BC-6F11-FD16-836507076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176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LANDFILL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5F54B-D41E-0DCD-C07D-11A6DD1FC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1837945"/>
            <a:ext cx="9987153" cy="3602736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Town-Generated Wastes</a:t>
            </a: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Bulky Wastes, C&amp;D, Catch Basin Cleanings, Street Sweepings, Soils, and ABC</a:t>
            </a:r>
          </a:p>
          <a:p>
            <a:pPr marL="1714500" lvl="3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7,000 Tons.  Current T&amp;D Costs = $0.  Savings: $500 - $700K</a:t>
            </a: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Sludge and Grit</a:t>
            </a:r>
          </a:p>
          <a:p>
            <a:pPr marL="1714500" lvl="3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6,600 Tons.  Current T&amp;D Costs = $363,000.  Savings: $2 - $2.6M </a:t>
            </a: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105D0-CD35-5F2F-BAA4-5C6CC1B12ED6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A9DB2-766A-3CB7-0D73-54FF7FFE6164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82610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8433A-876F-85E2-5DC5-41960CE5A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AA8A-135F-50D9-CC52-30D33FD1A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031766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LANDFILL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C7306-D3EC-F864-7450-AFA8D3B42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1837944"/>
            <a:ext cx="9987153" cy="4241003"/>
          </a:xfrm>
        </p:spPr>
        <p:txBody>
          <a:bodyPr>
            <a:normAutofit fontScale="92500" lnSpcReduction="10000"/>
          </a:bodyPr>
          <a:lstStyle/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Sanitation Enterprise Fund - Revenue</a:t>
            </a:r>
          </a:p>
          <a:p>
            <a:pPr marL="1257300" lvl="2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Trash &amp; Recycling Collection: Curbside Residential, Town Facilities, Parks </a:t>
            </a:r>
          </a:p>
          <a:p>
            <a:pPr marL="1257300" lvl="2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Landfill and Transfer Station Operations </a:t>
            </a:r>
          </a:p>
          <a:p>
            <a:pPr marL="1257300" lvl="2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Household Hazardous Waste Collections </a:t>
            </a:r>
          </a:p>
          <a:p>
            <a:pPr marL="1257300" lvl="2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Annual Leaf Collection </a:t>
            </a:r>
          </a:p>
          <a:p>
            <a:pPr marL="1257300" lvl="2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Organics and Food Waste Management Programs </a:t>
            </a:r>
          </a:p>
          <a:p>
            <a:pPr marL="1257300" lvl="2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Litter and Property Maintenance Positions </a:t>
            </a:r>
          </a:p>
          <a:p>
            <a:pPr marL="1257300" lvl="2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Projects</a:t>
            </a: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D2C1C-CAB0-6F53-7095-A237DD2241A4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9A5B0-1C63-FCDD-BE3E-184852F07623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311970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3338C-9E2E-55C4-2B1B-2B60F0210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AAE2-60A9-71FB-914A-2D6481414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91" y="1126503"/>
            <a:ext cx="9851010" cy="640449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REMAINING SITE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A3ED7-8809-B552-3CE3-F38B2F1F5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865377"/>
            <a:ext cx="10471608" cy="170992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Filling Rate:   150,000 CY/Year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279C9C-FC9D-96B0-730C-E43225844C47}"/>
              </a:ext>
            </a:extLst>
          </p:cNvPr>
          <p:cNvSpPr txBox="1"/>
          <p:nvPr/>
        </p:nvSpPr>
        <p:spPr>
          <a:xfrm>
            <a:off x="501191" y="6099142"/>
            <a:ext cx="1118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MANCHESTER LF EXPANSION &amp; RATE PROPOSALS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B5E44-5965-72F6-A74C-DE33462DDF1B}"/>
              </a:ext>
            </a:extLst>
          </p:cNvPr>
          <p:cNvSpPr txBox="1"/>
          <p:nvPr/>
        </p:nvSpPr>
        <p:spPr>
          <a:xfrm>
            <a:off x="9852581" y="6519446"/>
            <a:ext cx="1838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1, 2025</a:t>
            </a:r>
          </a:p>
        </p:txBody>
      </p:sp>
    </p:spTree>
    <p:extLst>
      <p:ext uri="{BB962C8B-B14F-4D97-AF65-F5344CB8AC3E}">
        <p14:creationId xmlns:p14="http://schemas.microsoft.com/office/powerpoint/2010/main" val="221991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2003</Words>
  <Application>Microsoft Office PowerPoint</Application>
  <PresentationFormat>Widescreen</PresentationFormat>
  <Paragraphs>579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Aptos Narrow</vt:lpstr>
      <vt:lpstr>Arial</vt:lpstr>
      <vt:lpstr>Calibri</vt:lpstr>
      <vt:lpstr>Courier New</vt:lpstr>
      <vt:lpstr>Office Theme</vt:lpstr>
      <vt:lpstr>PDF</vt:lpstr>
      <vt:lpstr>MANCHESTER SANITARY LANDFILL</vt:lpstr>
      <vt:lpstr>SITE HISTORY AND CURRENT OPERATIONS</vt:lpstr>
      <vt:lpstr>PowerPoint Presentation</vt:lpstr>
      <vt:lpstr>LANDFILL OPERATIONS</vt:lpstr>
      <vt:lpstr>LANDFILL OPERATIONS</vt:lpstr>
      <vt:lpstr>LANDFILL OPERATIONS</vt:lpstr>
      <vt:lpstr>LANDFILL OPERATIONS</vt:lpstr>
      <vt:lpstr>LANDFILL OPERATIONS</vt:lpstr>
      <vt:lpstr>REMAINING SITE LIFE</vt:lpstr>
      <vt:lpstr>REMAINING SITE LIFE</vt:lpstr>
      <vt:lpstr>REMAINING SITE LIFE</vt:lpstr>
      <vt:lpstr>PROPOSED LANDFILL EXPANSION</vt:lpstr>
      <vt:lpstr>PROPOSED LANDFILL EXPANSION</vt:lpstr>
      <vt:lpstr>PROPOSED LANDFILL EXPANSION</vt:lpstr>
      <vt:lpstr>PROPOSED LANDFILL EXPANSION</vt:lpstr>
      <vt:lpstr>PROPOSED LANDFILL EXPANSION</vt:lpstr>
      <vt:lpstr>PERMITTING PROCESS</vt:lpstr>
      <vt:lpstr>PERMITTING PROCESS</vt:lpstr>
      <vt:lpstr>PERMITTING PROCESS</vt:lpstr>
      <vt:lpstr>PERMITTING PROCESS</vt:lpstr>
      <vt:lpstr>BRIDGE OPERATIONS</vt:lpstr>
      <vt:lpstr>BRIDGE OPERATIONS</vt:lpstr>
      <vt:lpstr>BRIDGE OPERATIONS</vt:lpstr>
      <vt:lpstr>BRIDGE OPERATIONS</vt:lpstr>
      <vt:lpstr>BRIDGE OPERATIONS</vt:lpstr>
      <vt:lpstr>BRIDGE OPERATIONS</vt:lpstr>
      <vt:lpstr>PROPOSED GATE RATE ADJUSTMENTS</vt:lpstr>
      <vt:lpstr>PROPOSED GATE RATE ADJUSTMENTS</vt:lpstr>
      <vt:lpstr>PROPOSED FEE ADJUSTMENTS</vt:lpstr>
      <vt:lpstr>QUESTIONS &amp; COMMENTS </vt:lpstr>
      <vt:lpstr>PowerPoint Presentation</vt:lpstr>
      <vt:lpstr>BRIDGE OPERATIONS</vt:lpstr>
      <vt:lpstr>BRIDGE OPERATIONS</vt:lpstr>
      <vt:lpstr>LANDFILL OPERATIONS</vt:lpstr>
      <vt:lpstr>LANDFILL OPERATIONS</vt:lpstr>
      <vt:lpstr>LANDFILL OPERATIONS</vt:lpstr>
      <vt:lpstr>BRIDGE OPERATIONS</vt:lpstr>
    </vt:vector>
  </TitlesOfParts>
  <Company>Town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Lissette Comstock</dc:creator>
  <cp:lastModifiedBy>Scott Atkin</cp:lastModifiedBy>
  <cp:revision>24</cp:revision>
  <cp:lastPrinted>2025-06-26T16:00:04Z</cp:lastPrinted>
  <dcterms:created xsi:type="dcterms:W3CDTF">2025-03-24T14:40:55Z</dcterms:created>
  <dcterms:modified xsi:type="dcterms:W3CDTF">2025-06-27T19:27:59Z</dcterms:modified>
</cp:coreProperties>
</file>