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361" autoAdjust="0"/>
  </p:normalViewPr>
  <p:slideViewPr>
    <p:cSldViewPr snapToGrid="0">
      <p:cViewPr varScale="1">
        <p:scale>
          <a:sx n="85" d="100"/>
          <a:sy n="85" d="100"/>
        </p:scale>
        <p:origin x="15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9386E-9F08-40FC-8DB0-F157BCCDF488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EDEF4-CC27-44ED-BB90-665A9932E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3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Current:</a:t>
            </a:r>
          </a:p>
          <a:p>
            <a:r>
              <a:rPr lang="en-US" dirty="0"/>
              <a:t>Mayor 3K</a:t>
            </a:r>
          </a:p>
          <a:p>
            <a:r>
              <a:rPr lang="en-US" dirty="0"/>
              <a:t>Deputy &amp; Secretary 2.4K</a:t>
            </a:r>
          </a:p>
          <a:p>
            <a:r>
              <a:rPr lang="en-US" dirty="0"/>
              <a:t>Leader – none (2K like all others)</a:t>
            </a:r>
          </a:p>
          <a:p>
            <a:r>
              <a:rPr lang="en-US" dirty="0"/>
              <a:t>All other 2K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FEDEF4-CC27-44ED-BB90-665A9932E7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70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FEDEF4-CC27-44ED-BB90-665A9932E7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24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46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5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1758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5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1496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49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24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3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3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5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4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1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0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75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3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32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0E1F0-FE14-48DF-8535-2E2321C2C56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9245B6-61A4-4C9A-B347-8D1D56067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0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88EF-9754-A816-874F-D9A941BC6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314223"/>
            <a:ext cx="7766936" cy="1646302"/>
          </a:xfrm>
        </p:spPr>
        <p:txBody>
          <a:bodyPr/>
          <a:lstStyle/>
          <a:p>
            <a:r>
              <a:rPr lang="en-US" dirty="0"/>
              <a:t>Charter Revision Commission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193E2E-D5DA-0AE4-FB34-D058CE598C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2024 Draft Report</a:t>
            </a:r>
          </a:p>
          <a:p>
            <a:r>
              <a:rPr lang="en-US" dirty="0"/>
              <a:t>June 3, 2025</a:t>
            </a:r>
          </a:p>
        </p:txBody>
      </p:sp>
    </p:spTree>
    <p:extLst>
      <p:ext uri="{BB962C8B-B14F-4D97-AF65-F5344CB8AC3E}">
        <p14:creationId xmlns:p14="http://schemas.microsoft.com/office/powerpoint/2010/main" val="64499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CE2EC-A188-B5AF-CD6B-65FD0830F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8B436-BB71-A5C6-FF89-043BC6A47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6145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marL="0" marR="0" algn="l" fontAlgn="base"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</a:rPr>
              <a:t>Changes the name of the Board of Directors to “Town Council” or, in the case of the Town changing its status to a city, “City Council.” </a:t>
            </a:r>
          </a:p>
          <a:p>
            <a:pPr marL="0" marR="0" algn="l" fontAlgn="base"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</a:rPr>
              <a:t>Changes the status of the town to “City,” provided that power is granted to municipalities under Connecticut General Statutes.</a:t>
            </a:r>
          </a:p>
          <a:p>
            <a:pPr marL="0" marR="0" algn="l" fontAlgn="base"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</a:rPr>
              <a:t>Remove the residency requirement for the Superintendent of Manchester Public Schools. </a:t>
            </a:r>
          </a:p>
          <a:p>
            <a:pPr marL="0" marR="0" algn="l" fontAlgn="base"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</a:rPr>
              <a:t>Increases compensation for members of the Board of Directors. </a:t>
            </a:r>
          </a:p>
          <a:p>
            <a:pPr lvl="1"/>
            <a:r>
              <a:rPr lang="en-US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Mayor: $15,000 </a:t>
            </a:r>
          </a:p>
          <a:p>
            <a:pPr lvl="1"/>
            <a:r>
              <a:rPr lang="en-US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Deputy Mayor and Secretary: $10,000 </a:t>
            </a:r>
          </a:p>
          <a:p>
            <a:pPr lvl="1"/>
            <a:r>
              <a:rPr lang="en-US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Leader of the Minority Caucus: $9,000 </a:t>
            </a:r>
          </a:p>
          <a:p>
            <a:pPr lvl="1"/>
            <a:r>
              <a:rPr lang="en-US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All other Members: $8,000 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764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17685-7ABC-A783-974E-10289B589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11" y="214488"/>
            <a:ext cx="8596668" cy="1320800"/>
          </a:xfrm>
        </p:spPr>
        <p:txBody>
          <a:bodyPr/>
          <a:lstStyle/>
          <a:p>
            <a:r>
              <a:rPr lang="en-US" dirty="0"/>
              <a:t>Recommended Questions,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61EF6-B859-CA49-5E41-F58B7E0C8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911" y="1066575"/>
            <a:ext cx="9412111" cy="544147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dirty="0">
                <a:solidFill>
                  <a:srgbClr val="000000"/>
                </a:solidFill>
                <a:latin typeface="inherit"/>
              </a:rPr>
              <a:t>5. A question on G</a:t>
            </a:r>
            <a:r>
              <a:rPr lang="en-US" sz="8000" b="0" i="0" dirty="0">
                <a:solidFill>
                  <a:srgbClr val="000000"/>
                </a:solidFill>
                <a:effectLst/>
                <a:latin typeface="inherit"/>
              </a:rPr>
              <a:t>eneral Revisions that encompasses the following:</a:t>
            </a:r>
          </a:p>
          <a:p>
            <a:pPr lvl="1"/>
            <a:r>
              <a:rPr lang="en-US" sz="5200" dirty="0"/>
              <a:t>Eliminates the Select Board and appoints vacancies through the Board of Directors or Board of Education, respectively, and for a vacancy that lasts for over 45 days, through the Office of the Mayor. </a:t>
            </a:r>
          </a:p>
          <a:p>
            <a:pPr lvl="1"/>
            <a:r>
              <a:rPr lang="en-US" sz="5200" dirty="0"/>
              <a:t>Retains the Library Advisory Board in the charter, changes the qualifications of its appointments, and expands the Board’s membership and powers. </a:t>
            </a:r>
          </a:p>
          <a:p>
            <a:pPr lvl="1"/>
            <a:r>
              <a:rPr lang="en-US" sz="5200" dirty="0"/>
              <a:t>Defines references to “taxpayer” under the charter to include residents. </a:t>
            </a:r>
          </a:p>
          <a:p>
            <a:pPr lvl="1"/>
            <a:r>
              <a:rPr lang="en-US" sz="5200" dirty="0"/>
              <a:t>Requires 15% turnout in any special election under the Petition for overrule and the Petition for enactment sections. </a:t>
            </a:r>
          </a:p>
          <a:p>
            <a:pPr lvl="1"/>
            <a:r>
              <a:rPr lang="en-US" sz="5200" dirty="0"/>
              <a:t>Removes the residency requirement for the Director of Public Works and the Superintendent of the Water and Sewer. </a:t>
            </a:r>
          </a:p>
          <a:p>
            <a:pPr lvl="1"/>
            <a:r>
              <a:rPr lang="en-US" sz="5200" dirty="0"/>
              <a:t>Sets 2-year terms for members of the Board of Education, concurrent with other candidates for municipal office, and 4-year terms for constables. </a:t>
            </a:r>
          </a:p>
          <a:p>
            <a:pPr lvl="1"/>
            <a:r>
              <a:rPr lang="en-US" sz="5200" dirty="0"/>
              <a:t>Retains the current structure of the Department of Law &amp; retains sections pertaining to zoning in the Charter. </a:t>
            </a:r>
          </a:p>
          <a:p>
            <a:pPr lvl="1"/>
            <a:r>
              <a:rPr lang="en-US" sz="5200" dirty="0"/>
              <a:t>Consolidates the joint annual meeting of the Boards of Education and Directors to one meeting during the budget. </a:t>
            </a:r>
          </a:p>
          <a:p>
            <a:pPr lvl="1"/>
            <a:r>
              <a:rPr lang="en-US" sz="5200" dirty="0"/>
              <a:t>Repeals a provision limiting the political speech of police officers and requires the Town Manager to adopt a policy on political activity.</a:t>
            </a:r>
          </a:p>
          <a:p>
            <a:pPr lvl="1"/>
            <a:r>
              <a:rPr lang="en-US" sz="5200" dirty="0"/>
              <a:t>Increases fines by way of ordinance to the maximum amount allowed under Connecticut General Statutes. </a:t>
            </a:r>
          </a:p>
          <a:p>
            <a:pPr lvl="1"/>
            <a:r>
              <a:rPr lang="en-US" sz="5200" dirty="0"/>
              <a:t>Increases the competitive bidding threshold to the maximum amount allowed under Connecticut General Statutes.</a:t>
            </a:r>
          </a:p>
          <a:p>
            <a:pPr lvl="1"/>
            <a:r>
              <a:rPr lang="en-US" sz="5200" dirty="0"/>
              <a:t>Extends the expiration of Boards and Commissions from November to December. </a:t>
            </a:r>
          </a:p>
          <a:p>
            <a:pPr lvl="1"/>
            <a:r>
              <a:rPr lang="en-US" sz="5200" dirty="0"/>
              <a:t>Adopts technical changes as recommended by staff and Commission members. </a:t>
            </a:r>
            <a:endParaRPr lang="en-US" sz="5200" b="0" i="0" dirty="0">
              <a:solidFill>
                <a:srgbClr val="000000"/>
              </a:solidFill>
              <a:effectLst/>
              <a:latin typeface="inheri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00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5306F-3706-2060-4A38-D3415BA39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1083733"/>
            <a:ext cx="8470898" cy="45061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Questions?</a:t>
            </a:r>
          </a:p>
          <a:p>
            <a:endParaRPr lang="en-US" dirty="0"/>
          </a:p>
          <a:p>
            <a:r>
              <a:rPr lang="en-US" dirty="0"/>
              <a:t>Tim Bergin, Chair</a:t>
            </a:r>
          </a:p>
          <a:p>
            <a:r>
              <a:rPr lang="en-US" dirty="0"/>
              <a:t>Dr. Diane Clare Kearney, Vice Chair</a:t>
            </a:r>
          </a:p>
          <a:p>
            <a:r>
              <a:rPr lang="en-US" dirty="0"/>
              <a:t>Emily Luna, Secretary</a:t>
            </a:r>
          </a:p>
          <a:p>
            <a:r>
              <a:rPr lang="en-US" dirty="0"/>
              <a:t>Harun Ahmed, Commissioner</a:t>
            </a:r>
          </a:p>
          <a:p>
            <a:r>
              <a:rPr lang="en-US" dirty="0"/>
              <a:t>Timothy Becker, Commissioner</a:t>
            </a:r>
          </a:p>
          <a:p>
            <a:r>
              <a:rPr lang="en-US" dirty="0"/>
              <a:t>Tom Ferguson, Commissioner</a:t>
            </a:r>
          </a:p>
          <a:p>
            <a:r>
              <a:rPr lang="en-US" dirty="0"/>
              <a:t>Michael Pohl, Commissioner</a:t>
            </a:r>
          </a:p>
          <a:p>
            <a:r>
              <a:rPr lang="en-US" dirty="0"/>
              <a:t>Richard Rader, Commissioner</a:t>
            </a:r>
          </a:p>
          <a:p>
            <a:r>
              <a:rPr lang="en-US" dirty="0"/>
              <a:t>Audra Ricci, Commissioner</a:t>
            </a:r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950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446</Words>
  <Application>Microsoft Office PowerPoint</Application>
  <PresentationFormat>Widescreen</PresentationFormat>
  <Paragraphs>45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Arial</vt:lpstr>
      <vt:lpstr>Calibri</vt:lpstr>
      <vt:lpstr>inherit</vt:lpstr>
      <vt:lpstr>Trebuchet MS</vt:lpstr>
      <vt:lpstr>Wingdings 3</vt:lpstr>
      <vt:lpstr>Facet</vt:lpstr>
      <vt:lpstr>Charter Revision Commission</vt:lpstr>
      <vt:lpstr>Recommended Questions</vt:lpstr>
      <vt:lpstr>Recommended Questions, continued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Kasia Purciello</dc:creator>
  <cp:lastModifiedBy>Kasia Purciello</cp:lastModifiedBy>
  <cp:revision>1</cp:revision>
  <dcterms:created xsi:type="dcterms:W3CDTF">2025-06-02T12:20:28Z</dcterms:created>
  <dcterms:modified xsi:type="dcterms:W3CDTF">2025-06-02T13:10:38Z</dcterms:modified>
</cp:coreProperties>
</file>