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3" r:id="rId3"/>
    <p:sldId id="281" r:id="rId4"/>
    <p:sldId id="272" r:id="rId5"/>
    <p:sldId id="273" r:id="rId6"/>
    <p:sldId id="274" r:id="rId7"/>
    <p:sldId id="275" r:id="rId8"/>
    <p:sldId id="276" r:id="rId9"/>
    <p:sldId id="284" r:id="rId10"/>
    <p:sldId id="277" r:id="rId11"/>
    <p:sldId id="278" r:id="rId12"/>
    <p:sldId id="279" r:id="rId13"/>
    <p:sldId id="280" r:id="rId14"/>
    <p:sldId id="285" r:id="rId15"/>
    <p:sldId id="283" r:id="rId16"/>
    <p:sldId id="271" r:id="rId17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82424" autoAdjust="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5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5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2BCAFC7A-71DD-4C2C-B63D-60FDC7DD544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4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8"/>
            <a:ext cx="2982119" cy="466434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DA6FC261-E491-4C42-A663-B95247CC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5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5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D85ECAFD-F005-4163-B10D-85806DC43F93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3713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7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4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4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333E963C-1534-4F8D-B2A7-66D81AA25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13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6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53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73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60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7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22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50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0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3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57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0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7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 descr="An empty placeholder to add an image. Click on the placeholder and select the image that you wish to add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 descr="An empty placeholder to add an image. Click on the placeholder and select the image that you wish to add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7" name="Oval 16"/>
          <p:cNvSpPr/>
          <p:nvPr userDrawn="1"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Rectangle 13"/>
          <p:cNvSpPr/>
          <p:nvPr userDrawn="1"/>
        </p:nvSpPr>
        <p:spPr bwMode="blackWhite"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88173" y="759431"/>
            <a:ext cx="8825658" cy="3329581"/>
          </a:xfrm>
        </p:spPr>
        <p:txBody>
          <a:bodyPr/>
          <a:lstStyle/>
          <a:p>
            <a:r>
              <a:rPr lang="en-US" dirty="0"/>
              <a:t>Budget Status Update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556638"/>
          </a:xfrm>
        </p:spPr>
        <p:txBody>
          <a:bodyPr>
            <a:normAutofit/>
          </a:bodyPr>
          <a:lstStyle/>
          <a:p>
            <a:r>
              <a:rPr lang="en-US" dirty="0"/>
              <a:t>BRIAN WOLVERTON, BUDGET DIRECTOR</a:t>
            </a:r>
            <a:br>
              <a:rPr lang="en-US" dirty="0"/>
            </a:br>
            <a:r>
              <a:rPr lang="en-US" dirty="0"/>
              <a:t>TOWN OF MANCHESTER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NOVEMBER 12,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FY24 Significant Revenue Variances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10537308" cy="41954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+$1,7M Unbudgeted State Grant (MRSA)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-$1,8M MV Tax Cap Grant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+$1.5M Interest earnings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-$0.6M prior year tax collections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-$0.4M Fees &amp; service charges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782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FY24 Net Variance- General Fund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10537308" cy="4943783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$5,409,187 Expenditure surplus</a:t>
            </a: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-$800,000 Uses of FY24 surplus (will appear in FY25 reporting)</a:t>
            </a: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+$841,054 Revenue surplus</a:t>
            </a: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-$2,500,000 Budgeted use of fund balance</a:t>
            </a: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+$4,406,744 Fire district reserve funds</a:t>
            </a: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-$2,000,000 apparatus reserve (will appear in FY25 reporting)</a:t>
            </a: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$5,356,985 NET RESULT based on the factors above</a:t>
            </a:r>
          </a:p>
          <a:p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2.3% of adopted budget</a:t>
            </a:r>
          </a:p>
          <a:p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Fund balance designations increased by $2.7M to set aside funds for revaluation &amp; potential reductions to Grand List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699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Current Year (FY2024-25) Budget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10537308" cy="4835249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Will not be receiving MRSA revenue (-$500k), but we are receiving an additional State grant to partially compensate for loss of MV tax cap grant last year (+$900k): +$400k net revenue impact</a:t>
            </a:r>
          </a:p>
          <a:p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Prior year tax collections &amp; fee revenue may continue to come in below budget</a:t>
            </a:r>
          </a:p>
          <a:p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Interest earnings may continue to come in well above budgeted levels</a:t>
            </a:r>
          </a:p>
          <a:p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Budget variances will likely continue to be high due to vacancies &amp; hiring challenges, milder winters.  Electricity may exceed budget due to rate increases.</a:t>
            </a:r>
          </a:p>
          <a:p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Positive variance anticipated- though probably not as big as last year (may be negative net result reported in next year’s ACFR due to uses of FY24 surpluses appearing in FY25 report)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163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Next Year (FY2025-26) Budget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10537308" cy="5103032"/>
          </a:xfrm>
        </p:spPr>
        <p:txBody>
          <a:bodyPr>
            <a:normAutofit/>
          </a:bodyPr>
          <a:lstStyle/>
          <a:p>
            <a:r>
              <a:rPr lang="en-US" sz="2400" b="1" dirty="0"/>
              <a:t>All ARPA funds must be spent or encumbered by 12/31/24; FY26 budget will be the first year with no reliance on ARPA</a:t>
            </a:r>
          </a:p>
          <a:p>
            <a:r>
              <a:rPr lang="en-US" sz="2400" b="1" dirty="0"/>
              <a:t>Potential losses to Grand List could be significant driver- can be mitigated somewhat by use of reserves</a:t>
            </a:r>
          </a:p>
          <a:p>
            <a:r>
              <a:rPr lang="en-US" sz="2400" b="1" dirty="0"/>
              <a:t>Post-merger Fire budget relies on closed-out reserves for capital; in FY26, annual Fire capital costs will need to start being built-into the budget.</a:t>
            </a:r>
          </a:p>
          <a:p>
            <a:r>
              <a:rPr lang="en-US" sz="2400" b="1" dirty="0"/>
              <a:t>Debt service will continue to increase over next several years- completion of school renovations &amp; new library, plus biennial infrastructure authorizations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869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Next Year (FY2025-26) Budget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10537308" cy="5103032"/>
          </a:xfrm>
        </p:spPr>
        <p:txBody>
          <a:bodyPr>
            <a:normAutofit/>
          </a:bodyPr>
          <a:lstStyle/>
          <a:p>
            <a:r>
              <a:rPr lang="en-US" sz="2400" b="1" dirty="0"/>
              <a:t>State Aid- always unpredictable</a:t>
            </a:r>
          </a:p>
          <a:p>
            <a:r>
              <a:rPr lang="en-US" sz="2400" b="1" dirty="0"/>
              <a:t>Inflation remains unusually high- electric utilities will need to be adjusted</a:t>
            </a:r>
          </a:p>
          <a:p>
            <a:r>
              <a:rPr lang="en-US" sz="2400" b="1" dirty="0"/>
              <a:t>Health insurance &amp; public safety pension costs are typically high % increases</a:t>
            </a:r>
          </a:p>
          <a:p>
            <a:r>
              <a:rPr lang="en-US" sz="2400" b="1" dirty="0"/>
              <a:t>Cost shares between funds &amp; between Town &amp; BOE are being re-assessed and may result in shifting costs in FY26 budget</a:t>
            </a:r>
          </a:p>
          <a:p>
            <a:r>
              <a:rPr lang="en-US" sz="2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Will look for reduction &amp; alternate funding options to minimize mill rate increase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66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FY26 Budget Timeline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10537308" cy="510303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Department heads currently working on budget requests</a:t>
            </a:r>
          </a:p>
          <a:p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Meetings between departments &amp; Town Manager Dec-Jan</a:t>
            </a:r>
          </a:p>
          <a:p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Presentation to Board in early March</a:t>
            </a:r>
          </a:p>
          <a:p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Board workshops in March </a:t>
            </a:r>
          </a:p>
          <a:p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Budget adoption usually in mid-April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1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222" y="2635977"/>
            <a:ext cx="9404723" cy="1400530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347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Review operating results of last fiscal year (FY2023-24)</a:t>
            </a:r>
            <a:br>
              <a:rPr lang="en-US" sz="2400" b="1" dirty="0"/>
            </a:br>
            <a:endParaRPr lang="en-US" sz="2400" b="1" dirty="0"/>
          </a:p>
          <a:p>
            <a:r>
              <a:rPr lang="en-US" sz="2400" b="1" dirty="0"/>
              <a:t>Update on current fiscal year (FY2024-25)</a:t>
            </a:r>
            <a:br>
              <a:rPr lang="en-US" sz="2400" b="1" dirty="0"/>
            </a:br>
            <a:endParaRPr lang="en-US" sz="2400" b="1" dirty="0"/>
          </a:p>
          <a:p>
            <a:r>
              <a:rPr lang="en-US" sz="2400" b="1" dirty="0"/>
              <a:t>Preview of upcoming budget process (FY2025-26)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Items to Note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Figures will differ from Annual Comprehensive Financial Report (ACFR), which will include some non-budgetary factors, may account for some items in different reporting periods, </a:t>
            </a:r>
            <a:r>
              <a:rPr lang="en-US" sz="2400" b="1" dirty="0" err="1"/>
              <a:t>etc</a:t>
            </a:r>
            <a:br>
              <a:rPr lang="en-US" sz="2400" b="1" dirty="0"/>
            </a:br>
            <a:endParaRPr lang="en-US" sz="2400" b="1" dirty="0"/>
          </a:p>
          <a:p>
            <a:r>
              <a:rPr lang="en-US" sz="2400" b="1" dirty="0"/>
              <a:t>Scope of Presentation: General Fund</a:t>
            </a:r>
            <a:br>
              <a:rPr lang="en-US" sz="2400" b="1" dirty="0"/>
            </a:br>
            <a:br>
              <a:rPr lang="en-US" sz="2400" b="1" dirty="0"/>
            </a:b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1291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Prior Year (July 1, 2023- June 30, 2024)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7079" y="2099152"/>
            <a:ext cx="8946541" cy="41954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FY24 Expenditure Budget: $229,366,608</a:t>
            </a:r>
          </a:p>
          <a:p>
            <a:pPr marL="0" indent="0">
              <a:buNone/>
            </a:pP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FY24 Revenue Budget: $226,866,608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Fund balance placed at risk: $2,500,000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726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FY2023-24 Expenditures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FY24 Expenditure Budget: $229,366,608</a:t>
            </a:r>
          </a:p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Adjustments: +$1,542,114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400" dirty="0"/>
              <a:t>$352,114 Prior year encumbrances</a:t>
            </a:r>
            <a:br>
              <a:rPr lang="en-US" sz="2400" dirty="0"/>
            </a:br>
            <a:r>
              <a:rPr lang="en-US" sz="2400" dirty="0"/>
              <a:t>	$200,000 Public Works vehicles-use of prior year savings	$150,000 Public works snow &amp; operating contingency</a:t>
            </a:r>
            <a:br>
              <a:rPr lang="en-US" sz="2400" dirty="0"/>
            </a:br>
            <a:r>
              <a:rPr lang="en-US" sz="2400" dirty="0"/>
              <a:t>	$140,000 Collective bargaining retros</a:t>
            </a:r>
            <a:br>
              <a:rPr lang="en-US" sz="2400" dirty="0"/>
            </a:br>
            <a:r>
              <a:rPr lang="en-US" sz="2400" dirty="0"/>
              <a:t>	$700,000 Climate resiliency fund</a:t>
            </a:r>
            <a:b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 Revised budget: $230,908,722</a:t>
            </a:r>
          </a:p>
          <a:p>
            <a: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Actual Expenses: $225,499,535</a:t>
            </a:r>
          </a:p>
          <a:p>
            <a: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Positive variance of $5,409,187 (2.3%)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397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Uses of FY24 Expenditure Variance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9566400" cy="41954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Gross FY24 expenditure variance: $5,409,187</a:t>
            </a:r>
          </a:p>
          <a:p>
            <a:r>
              <a:rPr lang="en-US" sz="2400" b="1" dirty="0"/>
              <a:t>  -$400,000 Resiliency Fund (Public Works)</a:t>
            </a:r>
          </a:p>
          <a:p>
            <a:r>
              <a:rPr lang="en-US" sz="2400" b="1" dirty="0"/>
              <a:t>  -$200,000 Public works vehicles</a:t>
            </a:r>
          </a:p>
          <a:p>
            <a:r>
              <a:rPr lang="en-US" sz="2400" b="1" dirty="0"/>
              <a:t>  -$200,000 Increase to DPW Snow &amp; Operations Reserve</a:t>
            </a:r>
          </a:p>
          <a:p>
            <a: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Net FY24 expenditure variance: $4,609,187 (2.0%)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566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FY24 End of Year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125668-A97A-0D9B-0680-8142E8002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10" y="1693068"/>
            <a:ext cx="11224109" cy="319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84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FY2023-24 Budgetary Revenues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FY24 Projected Revenues: $226,866,608</a:t>
            </a:r>
          </a:p>
          <a:p>
            <a:pPr lvl="1"/>
            <a:r>
              <a:rPr lang="en-US" sz="2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+$200,000 Public Works Vehicles</a:t>
            </a:r>
          </a:p>
          <a:p>
            <a:pPr lvl="1"/>
            <a:r>
              <a:rPr lang="en-US" sz="2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+$150,000 Public Works Contingency</a:t>
            </a:r>
          </a:p>
          <a:p>
            <a:pPr lvl="1"/>
            <a:r>
              <a:rPr lang="en-US" sz="2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Adjusted Revenue Budget: $227,216,608</a:t>
            </a:r>
            <a:br>
              <a:rPr lang="en-US" sz="2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Actual Budgetary Revenues: $228,057,622</a:t>
            </a:r>
            <a:b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Variance of $841,054 (0.4%)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Net of $2.5M Use of Fund Balance: ($1,658,946)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907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56819" cy="1400530"/>
          </a:xfrm>
        </p:spPr>
        <p:txBody>
          <a:bodyPr/>
          <a:lstStyle/>
          <a:p>
            <a:r>
              <a:rPr lang="en-US" dirty="0"/>
              <a:t>FY2023-24 Additional Revenues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7627" y="1570033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8</a:t>
            </a:r>
            <a:r>
              <a:rPr lang="en-US" sz="2400" b="1" baseline="30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District &amp; SMFD Funds: $4,406,744</a:t>
            </a:r>
            <a:br>
              <a:rPr lang="en-US" sz="2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2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Establish apparatus replacement reserve: ($2,000,000)</a:t>
            </a:r>
            <a:br>
              <a:rPr lang="en-US" sz="24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endParaRPr lang="en-US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Net receipt: $2,206,744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Resulting revenue variance: $3,047,798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Net of $2.5M budgeted use of fund balance: $547,798</a:t>
            </a:r>
            <a:br>
              <a:rPr lang="en-US" sz="24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endParaRPr lang="en-US" sz="2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66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Strategy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plan presentation (Ion green design, widescreen).potx" id="{866C028E-10C7-4672-8238-17D4366C073A}" vid="{2A820B7E-5093-43C8-ABD0-FF5B957D5E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 (Ion green design, widescreen)</Template>
  <TotalTime>8346</TotalTime>
  <Words>809</Words>
  <Application>Microsoft Office PowerPoint</Application>
  <PresentationFormat>Widescreen</PresentationFormat>
  <Paragraphs>96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3</vt:lpstr>
      <vt:lpstr>Business Strategy</vt:lpstr>
      <vt:lpstr>Budget Status Update</vt:lpstr>
      <vt:lpstr>Overview</vt:lpstr>
      <vt:lpstr>Items to Note</vt:lpstr>
      <vt:lpstr>Prior Year (July 1, 2023- June 30, 2024)</vt:lpstr>
      <vt:lpstr>FY2023-24 Expenditures</vt:lpstr>
      <vt:lpstr>Uses of FY24 Expenditure Variance</vt:lpstr>
      <vt:lpstr>FY24 End of Year Results</vt:lpstr>
      <vt:lpstr>FY2023-24 Budgetary Revenues</vt:lpstr>
      <vt:lpstr>FY2023-24 Additional Revenues</vt:lpstr>
      <vt:lpstr>FY24 Significant Revenue Variances</vt:lpstr>
      <vt:lpstr>FY24 Net Variance- General Fund</vt:lpstr>
      <vt:lpstr>Current Year (FY2024-25) Budget</vt:lpstr>
      <vt:lpstr>Next Year (FY2025-26) Budget</vt:lpstr>
      <vt:lpstr>Next Year (FY2025-26) Budget</vt:lpstr>
      <vt:lpstr>FY26 Budget Timeline</vt:lpstr>
      <vt:lpstr>Questions?</vt:lpstr>
    </vt:vector>
  </TitlesOfParts>
  <Company>Town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Status Update</dc:title>
  <dc:creator>Brian Wolverton</dc:creator>
  <cp:lastModifiedBy>Brian Wolverton</cp:lastModifiedBy>
  <cp:revision>19</cp:revision>
  <cp:lastPrinted>2023-11-21T22:57:54Z</cp:lastPrinted>
  <dcterms:created xsi:type="dcterms:W3CDTF">2023-11-16T13:22:24Z</dcterms:created>
  <dcterms:modified xsi:type="dcterms:W3CDTF">2024-11-06T14:34:44Z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