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jpg" ContentType="image/jp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9144000" cy="5143500"/>
  <p:notesSz cx="9144000" cy="51435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65389" y="332648"/>
            <a:ext cx="1813221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6557" y="1355179"/>
            <a:ext cx="7650884" cy="2634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Relationship Id="rId4" Type="http://schemas.openxmlformats.org/officeDocument/2006/relationships/image" Target="../media/image18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Relationship Id="rId4" Type="http://schemas.openxmlformats.org/officeDocument/2006/relationships/image" Target="../media/image21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Relationship Id="rId4" Type="http://schemas.openxmlformats.org/officeDocument/2006/relationships/image" Target="../media/image10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9763" y="2948434"/>
            <a:ext cx="7878445" cy="817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200" spc="-25">
                <a:solidFill>
                  <a:srgbClr val="4C5C86"/>
                </a:solidFill>
                <a:latin typeface="Calibri"/>
                <a:cs typeface="Calibri"/>
              </a:rPr>
              <a:t>Update </a:t>
            </a:r>
            <a:r>
              <a:rPr dirty="0" sz="5200" spc="-5">
                <a:solidFill>
                  <a:srgbClr val="4C5C86"/>
                </a:solidFill>
                <a:latin typeface="Calibri"/>
                <a:cs typeface="Calibri"/>
              </a:rPr>
              <a:t>on Opening of</a:t>
            </a:r>
            <a:r>
              <a:rPr dirty="0" sz="5200" spc="-50">
                <a:solidFill>
                  <a:srgbClr val="4C5C86"/>
                </a:solidFill>
                <a:latin typeface="Calibri"/>
                <a:cs typeface="Calibri"/>
              </a:rPr>
              <a:t> </a:t>
            </a:r>
            <a:r>
              <a:rPr dirty="0" sz="5200" spc="-5">
                <a:solidFill>
                  <a:srgbClr val="4C5C86"/>
                </a:solidFill>
                <a:latin typeface="Calibri"/>
                <a:cs typeface="Calibri"/>
              </a:rPr>
              <a:t>School</a:t>
            </a:r>
            <a:endParaRPr sz="5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64256" y="3959726"/>
            <a:ext cx="121412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">
                <a:solidFill>
                  <a:srgbClr val="559DDD"/>
                </a:solidFill>
                <a:latin typeface="Calibri"/>
                <a:cs typeface="Calibri"/>
              </a:rPr>
              <a:t>2024-25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81525" y="427575"/>
            <a:ext cx="2485399" cy="2485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675" y="472652"/>
            <a:ext cx="2589530" cy="528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 spc="-30">
                <a:solidFill>
                  <a:srgbClr val="4C5C86"/>
                </a:solidFill>
              </a:rPr>
              <a:t>Transportation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769187" y="1355179"/>
            <a:ext cx="7649845" cy="292036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algn="just" marL="401955" marR="128270" indent="-389890">
              <a:lnSpc>
                <a:spcPts val="2280"/>
              </a:lnSpc>
              <a:spcBef>
                <a:spcPts val="375"/>
              </a:spcBef>
              <a:buFont typeface="Arial"/>
              <a:buChar char="●"/>
              <a:tabLst>
                <a:tab pos="402590" algn="l"/>
              </a:tabLst>
            </a:pPr>
            <a:r>
              <a:rPr dirty="0" sz="2100" spc="-5">
                <a:latin typeface="Calibri"/>
                <a:cs typeface="Calibri"/>
              </a:rPr>
              <a:t>Bus </a:t>
            </a:r>
            <a:r>
              <a:rPr dirty="0" sz="2100" spc="-15">
                <a:latin typeface="Calibri"/>
                <a:cs typeface="Calibri"/>
              </a:rPr>
              <a:t>routes went </a:t>
            </a:r>
            <a:r>
              <a:rPr dirty="0" sz="2100" spc="-10">
                <a:latin typeface="Calibri"/>
                <a:cs typeface="Calibri"/>
              </a:rPr>
              <a:t>live through </a:t>
            </a:r>
            <a:r>
              <a:rPr dirty="0" sz="2100" spc="-5">
                <a:latin typeface="Calibri"/>
                <a:cs typeface="Calibri"/>
              </a:rPr>
              <a:t>the MPS App on </a:t>
            </a:r>
            <a:r>
              <a:rPr dirty="0" sz="2100" spc="-35">
                <a:latin typeface="Calibri"/>
                <a:cs typeface="Calibri"/>
              </a:rPr>
              <a:t>Monday, </a:t>
            </a:r>
            <a:r>
              <a:rPr dirty="0" sz="2100" spc="-10">
                <a:latin typeface="Calibri"/>
                <a:cs typeface="Calibri"/>
              </a:rPr>
              <a:t>August </a:t>
            </a:r>
            <a:r>
              <a:rPr dirty="0" sz="2100" spc="-5">
                <a:latin typeface="Calibri"/>
                <a:cs typeface="Calibri"/>
              </a:rPr>
              <a:t>19,  2024</a:t>
            </a:r>
            <a:endParaRPr sz="2100">
              <a:latin typeface="Calibri"/>
              <a:cs typeface="Calibri"/>
            </a:endParaRPr>
          </a:p>
          <a:p>
            <a:pPr algn="just" marL="401955" indent="-389890">
              <a:lnSpc>
                <a:spcPts val="2075"/>
              </a:lnSpc>
              <a:buFont typeface="Arial"/>
              <a:buChar char="●"/>
              <a:tabLst>
                <a:tab pos="402590" algn="l"/>
              </a:tabLst>
            </a:pPr>
            <a:r>
              <a:rPr dirty="0" sz="2100" spc="-20">
                <a:latin typeface="Calibri"/>
                <a:cs typeface="Calibri"/>
              </a:rPr>
              <a:t>Transportation </a:t>
            </a:r>
            <a:r>
              <a:rPr dirty="0" sz="2100" spc="-5">
                <a:latin typeface="Calibri"/>
                <a:cs typeface="Calibri"/>
              </a:rPr>
              <a:t>handbook </a:t>
            </a:r>
            <a:r>
              <a:rPr dirty="0" sz="2100" spc="-10">
                <a:latin typeface="Calibri"/>
                <a:cs typeface="Calibri"/>
              </a:rPr>
              <a:t>was </a:t>
            </a:r>
            <a:r>
              <a:rPr dirty="0" sz="2100" spc="-5">
                <a:latin typeface="Calibri"/>
                <a:cs typeface="Calibri"/>
              </a:rPr>
              <a:t>included in </a:t>
            </a:r>
            <a:r>
              <a:rPr dirty="0" sz="2100" spc="-10">
                <a:latin typeface="Calibri"/>
                <a:cs typeface="Calibri"/>
              </a:rPr>
              <a:t>communication</a:t>
            </a:r>
            <a:r>
              <a:rPr dirty="0" sz="2100" spc="5">
                <a:latin typeface="Calibri"/>
                <a:cs typeface="Calibri"/>
              </a:rPr>
              <a:t> </a:t>
            </a:r>
            <a:r>
              <a:rPr dirty="0" sz="2100" spc="-10">
                <a:latin typeface="Calibri"/>
                <a:cs typeface="Calibri"/>
              </a:rPr>
              <a:t>shared</a:t>
            </a:r>
            <a:endParaRPr sz="2100">
              <a:latin typeface="Calibri"/>
              <a:cs typeface="Calibri"/>
            </a:endParaRPr>
          </a:p>
          <a:p>
            <a:pPr algn="just" marL="401955">
              <a:lnSpc>
                <a:spcPts val="2250"/>
              </a:lnSpc>
            </a:pPr>
            <a:r>
              <a:rPr dirty="0" sz="2100" spc="-5">
                <a:latin typeface="Calibri"/>
                <a:cs typeface="Calibri"/>
              </a:rPr>
              <a:t>with </a:t>
            </a:r>
            <a:r>
              <a:rPr dirty="0" sz="2100" spc="-15">
                <a:latin typeface="Calibri"/>
                <a:cs typeface="Calibri"/>
              </a:rPr>
              <a:t>parents </a:t>
            </a:r>
            <a:r>
              <a:rPr dirty="0" sz="2100">
                <a:latin typeface="Calibri"/>
                <a:cs typeface="Calibri"/>
              </a:rPr>
              <a:t>and </a:t>
            </a:r>
            <a:r>
              <a:rPr dirty="0" sz="2100" spc="-10">
                <a:latin typeface="Calibri"/>
                <a:cs typeface="Calibri"/>
              </a:rPr>
              <a:t>families last</a:t>
            </a:r>
            <a:r>
              <a:rPr dirty="0" sz="2100">
                <a:latin typeface="Calibri"/>
                <a:cs typeface="Calibri"/>
              </a:rPr>
              <a:t> </a:t>
            </a:r>
            <a:r>
              <a:rPr dirty="0" sz="2100" spc="-10">
                <a:latin typeface="Calibri"/>
                <a:cs typeface="Calibri"/>
              </a:rPr>
              <a:t>week</a:t>
            </a:r>
            <a:endParaRPr sz="2100">
              <a:latin typeface="Calibri"/>
              <a:cs typeface="Calibri"/>
            </a:endParaRPr>
          </a:p>
          <a:p>
            <a:pPr algn="just" marL="401955" indent="-389890">
              <a:lnSpc>
                <a:spcPts val="2250"/>
              </a:lnSpc>
              <a:buFont typeface="Arial"/>
              <a:buChar char="●"/>
              <a:tabLst>
                <a:tab pos="402590" algn="l"/>
              </a:tabLst>
            </a:pPr>
            <a:r>
              <a:rPr dirty="0" sz="2100" spc="-15">
                <a:latin typeface="Calibri"/>
                <a:cs typeface="Calibri"/>
              </a:rPr>
              <a:t>Central </a:t>
            </a:r>
            <a:r>
              <a:rPr dirty="0" sz="2100" spc="-10">
                <a:latin typeface="Calibri"/>
                <a:cs typeface="Calibri"/>
              </a:rPr>
              <a:t>office </a:t>
            </a:r>
            <a:r>
              <a:rPr dirty="0" sz="2100" spc="-5">
                <a:latin typeface="Calibri"/>
                <a:cs typeface="Calibri"/>
              </a:rPr>
              <a:t>has </a:t>
            </a:r>
            <a:r>
              <a:rPr dirty="0" sz="2100">
                <a:latin typeface="Calibri"/>
                <a:cs typeface="Calibri"/>
              </a:rPr>
              <a:t>assigned additional </a:t>
            </a:r>
            <a:r>
              <a:rPr dirty="0" sz="2100" spc="-20">
                <a:latin typeface="Calibri"/>
                <a:cs typeface="Calibri"/>
              </a:rPr>
              <a:t>staff </a:t>
            </a:r>
            <a:r>
              <a:rPr dirty="0" sz="2100" spc="-15">
                <a:latin typeface="Calibri"/>
                <a:cs typeface="Calibri"/>
              </a:rPr>
              <a:t>to </a:t>
            </a:r>
            <a:r>
              <a:rPr dirty="0" sz="2100" spc="-5">
                <a:latin typeface="Calibri"/>
                <a:cs typeface="Calibri"/>
              </a:rPr>
              <a:t>support </a:t>
            </a:r>
            <a:r>
              <a:rPr dirty="0" sz="2100" spc="-15">
                <a:latin typeface="Calibri"/>
                <a:cs typeface="Calibri"/>
              </a:rPr>
              <a:t>parent</a:t>
            </a:r>
            <a:r>
              <a:rPr dirty="0" sz="2100" spc="20">
                <a:latin typeface="Calibri"/>
                <a:cs typeface="Calibri"/>
              </a:rPr>
              <a:t> </a:t>
            </a:r>
            <a:r>
              <a:rPr dirty="0" sz="2100" spc="-5">
                <a:latin typeface="Calibri"/>
                <a:cs typeface="Calibri"/>
              </a:rPr>
              <a:t>calls</a:t>
            </a:r>
            <a:endParaRPr sz="2100">
              <a:latin typeface="Calibri"/>
              <a:cs typeface="Calibri"/>
            </a:endParaRPr>
          </a:p>
          <a:p>
            <a:pPr algn="just" marL="401955" marR="5080" indent="-389890">
              <a:lnSpc>
                <a:spcPts val="2250"/>
              </a:lnSpc>
              <a:spcBef>
                <a:spcPts val="165"/>
              </a:spcBef>
              <a:buFont typeface="Arial"/>
              <a:buChar char="●"/>
              <a:tabLst>
                <a:tab pos="402590" algn="l"/>
              </a:tabLst>
            </a:pPr>
            <a:r>
              <a:rPr dirty="0" sz="2100" spc="-5">
                <a:latin typeface="Calibri"/>
                <a:cs typeface="Calibri"/>
              </a:rPr>
              <a:t>In cases </a:t>
            </a:r>
            <a:r>
              <a:rPr dirty="0" sz="2100" spc="-10">
                <a:latin typeface="Calibri"/>
                <a:cs typeface="Calibri"/>
              </a:rPr>
              <a:t>where students are just </a:t>
            </a:r>
            <a:r>
              <a:rPr dirty="0" sz="2100" spc="-5">
                <a:latin typeface="Calibri"/>
                <a:cs typeface="Calibri"/>
              </a:rPr>
              <a:t>inside the </a:t>
            </a:r>
            <a:r>
              <a:rPr dirty="0" sz="2100" spc="-10">
                <a:latin typeface="Calibri"/>
                <a:cs typeface="Calibri"/>
              </a:rPr>
              <a:t>transportation </a:t>
            </a:r>
            <a:r>
              <a:rPr dirty="0" sz="2100" spc="-5">
                <a:latin typeface="Calibri"/>
                <a:cs typeface="Calibri"/>
              </a:rPr>
              <a:t>eligibility  </a:t>
            </a:r>
            <a:r>
              <a:rPr dirty="0" sz="2100" spc="-10">
                <a:latin typeface="Calibri"/>
                <a:cs typeface="Calibri"/>
              </a:rPr>
              <a:t>distances, consideration </a:t>
            </a:r>
            <a:r>
              <a:rPr dirty="0" sz="2100" spc="-20">
                <a:latin typeface="Calibri"/>
                <a:cs typeface="Calibri"/>
              </a:rPr>
              <a:t>for </a:t>
            </a:r>
            <a:r>
              <a:rPr dirty="0" sz="2100" spc="-10">
                <a:latin typeface="Calibri"/>
                <a:cs typeface="Calibri"/>
              </a:rPr>
              <a:t>transportation </a:t>
            </a:r>
            <a:r>
              <a:rPr dirty="0" sz="2100" spc="-5">
                <a:latin typeface="Calibri"/>
                <a:cs typeface="Calibri"/>
              </a:rPr>
              <a:t>is </a:t>
            </a:r>
            <a:r>
              <a:rPr dirty="0" sz="2100" spc="-10">
                <a:latin typeface="Calibri"/>
                <a:cs typeface="Calibri"/>
              </a:rPr>
              <a:t>given </a:t>
            </a:r>
            <a:r>
              <a:rPr dirty="0" sz="2100" spc="-5">
                <a:latin typeface="Calibri"/>
                <a:cs typeface="Calibri"/>
              </a:rPr>
              <a:t>if </a:t>
            </a:r>
            <a:r>
              <a:rPr dirty="0" sz="2100" spc="-10">
                <a:latin typeface="Calibri"/>
                <a:cs typeface="Calibri"/>
              </a:rPr>
              <a:t>there </a:t>
            </a:r>
            <a:r>
              <a:rPr dirty="0" sz="2100" spc="-5">
                <a:latin typeface="Calibri"/>
                <a:cs typeface="Calibri"/>
              </a:rPr>
              <a:t>is space  on the</a:t>
            </a:r>
            <a:r>
              <a:rPr dirty="0" sz="2100" spc="-10">
                <a:latin typeface="Calibri"/>
                <a:cs typeface="Calibri"/>
              </a:rPr>
              <a:t> </a:t>
            </a:r>
            <a:r>
              <a:rPr dirty="0" sz="2100" spc="-5">
                <a:latin typeface="Calibri"/>
                <a:cs typeface="Calibri"/>
              </a:rPr>
              <a:t>bus</a:t>
            </a:r>
            <a:endParaRPr sz="2100">
              <a:latin typeface="Calibri"/>
              <a:cs typeface="Calibri"/>
            </a:endParaRPr>
          </a:p>
          <a:p>
            <a:pPr algn="just" marL="401955" marR="104139" indent="-389890">
              <a:lnSpc>
                <a:spcPts val="2250"/>
              </a:lnSpc>
              <a:buFont typeface="Arial"/>
              <a:buChar char="●"/>
              <a:tabLst>
                <a:tab pos="402590" algn="l"/>
              </a:tabLst>
            </a:pPr>
            <a:r>
              <a:rPr dirty="0" sz="2100" spc="-5">
                <a:latin typeface="Calibri"/>
                <a:cs typeface="Calibri"/>
              </a:rPr>
              <a:t>New </a:t>
            </a:r>
            <a:r>
              <a:rPr dirty="0" sz="2100" spc="-10">
                <a:latin typeface="Calibri"/>
                <a:cs typeface="Calibri"/>
              </a:rPr>
              <a:t>processes </a:t>
            </a:r>
            <a:r>
              <a:rPr dirty="0" sz="2100">
                <a:latin typeface="Calibri"/>
                <a:cs typeface="Calibri"/>
              </a:rPr>
              <a:t>and </a:t>
            </a:r>
            <a:r>
              <a:rPr dirty="0" sz="2100" spc="-10">
                <a:latin typeface="Calibri"/>
                <a:cs typeface="Calibri"/>
              </a:rPr>
              <a:t>procedures </a:t>
            </a:r>
            <a:r>
              <a:rPr dirty="0" sz="2100" spc="-20">
                <a:latin typeface="Calibri"/>
                <a:cs typeface="Calibri"/>
              </a:rPr>
              <a:t>for </a:t>
            </a:r>
            <a:r>
              <a:rPr dirty="0" sz="2100" spc="-15">
                <a:latin typeface="Calibri"/>
                <a:cs typeface="Calibri"/>
              </a:rPr>
              <a:t>parents/guardians </a:t>
            </a:r>
            <a:r>
              <a:rPr dirty="0" sz="2100" spc="-5">
                <a:latin typeface="Calibri"/>
                <a:cs typeface="Calibri"/>
              </a:rPr>
              <a:t>who </a:t>
            </a:r>
            <a:r>
              <a:rPr dirty="0" sz="2100" spc="-10">
                <a:latin typeface="Calibri"/>
                <a:cs typeface="Calibri"/>
              </a:rPr>
              <a:t>are </a:t>
            </a:r>
            <a:r>
              <a:rPr dirty="0" sz="2100" spc="-5">
                <a:latin typeface="Calibri"/>
                <a:cs typeface="Calibri"/>
              </a:rPr>
              <a:t>not  </a:t>
            </a:r>
            <a:r>
              <a:rPr dirty="0" sz="2100" spc="-10">
                <a:latin typeface="Calibri"/>
                <a:cs typeface="Calibri"/>
              </a:rPr>
              <a:t>at </a:t>
            </a:r>
            <a:r>
              <a:rPr dirty="0" sz="2100" spc="-5">
                <a:latin typeface="Calibri"/>
                <a:cs typeface="Calibri"/>
              </a:rPr>
              <a:t>the bus </a:t>
            </a:r>
            <a:r>
              <a:rPr dirty="0" sz="2100" spc="-15">
                <a:latin typeface="Calibri"/>
                <a:cs typeface="Calibri"/>
              </a:rPr>
              <a:t>stop </a:t>
            </a:r>
            <a:r>
              <a:rPr dirty="0" sz="2100" spc="-20">
                <a:latin typeface="Calibri"/>
                <a:cs typeface="Calibri"/>
              </a:rPr>
              <a:t>for </a:t>
            </a:r>
            <a:r>
              <a:rPr dirty="0" sz="2100" spc="-10">
                <a:latin typeface="Calibri"/>
                <a:cs typeface="Calibri"/>
              </a:rPr>
              <a:t>students </a:t>
            </a:r>
            <a:r>
              <a:rPr dirty="0" sz="2100" spc="-5">
                <a:latin typeface="Calibri"/>
                <a:cs typeface="Calibri"/>
              </a:rPr>
              <a:t>in </a:t>
            </a:r>
            <a:r>
              <a:rPr dirty="0" sz="2100" spc="-10">
                <a:latin typeface="Calibri"/>
                <a:cs typeface="Calibri"/>
              </a:rPr>
              <a:t>grades</a:t>
            </a:r>
            <a:r>
              <a:rPr dirty="0" sz="2100" spc="20">
                <a:latin typeface="Calibri"/>
                <a:cs typeface="Calibri"/>
              </a:rPr>
              <a:t> </a:t>
            </a:r>
            <a:r>
              <a:rPr dirty="0" sz="2100" spc="-15">
                <a:latin typeface="Calibri"/>
                <a:cs typeface="Calibri"/>
              </a:rPr>
              <a:t>PK-2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675" y="472652"/>
            <a:ext cx="7610475" cy="528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 spc="-10">
                <a:solidFill>
                  <a:srgbClr val="4C5C86"/>
                </a:solidFill>
              </a:rPr>
              <a:t>Student </a:t>
            </a:r>
            <a:r>
              <a:rPr dirty="0" sz="3300" spc="-15">
                <a:solidFill>
                  <a:srgbClr val="4C5C86"/>
                </a:solidFill>
              </a:rPr>
              <a:t>Management </a:t>
            </a:r>
            <a:r>
              <a:rPr dirty="0" sz="3300" spc="-30">
                <a:solidFill>
                  <a:srgbClr val="4C5C86"/>
                </a:solidFill>
              </a:rPr>
              <a:t>System </a:t>
            </a:r>
            <a:r>
              <a:rPr dirty="0" sz="3300">
                <a:solidFill>
                  <a:srgbClr val="4C5C86"/>
                </a:solidFill>
              </a:rPr>
              <a:t>/</a:t>
            </a:r>
            <a:r>
              <a:rPr dirty="0" sz="3300" spc="5">
                <a:solidFill>
                  <a:srgbClr val="4C5C86"/>
                </a:solidFill>
              </a:rPr>
              <a:t> </a:t>
            </a:r>
            <a:r>
              <a:rPr dirty="0" sz="3300" spc="-20">
                <a:solidFill>
                  <a:srgbClr val="4C5C86"/>
                </a:solidFill>
              </a:rPr>
              <a:t>Registration</a:t>
            </a:r>
            <a:endParaRPr sz="33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47625" rIns="0" bIns="0" rtlCol="0" vert="horz">
            <a:spAutoFit/>
          </a:bodyPr>
          <a:lstStyle/>
          <a:p>
            <a:pPr marL="424180" marR="410209" indent="-389890">
              <a:lnSpc>
                <a:spcPts val="2280"/>
              </a:lnSpc>
              <a:spcBef>
                <a:spcPts val="375"/>
              </a:spcBef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dirty="0" spc="-5"/>
              <a:t>Under 10 applications </a:t>
            </a:r>
            <a:r>
              <a:rPr dirty="0" spc="-20"/>
              <a:t>for </a:t>
            </a:r>
            <a:r>
              <a:rPr dirty="0" spc="-15"/>
              <a:t>registration </a:t>
            </a:r>
            <a:r>
              <a:rPr dirty="0" spc="-20"/>
              <a:t>for </a:t>
            </a:r>
            <a:r>
              <a:rPr dirty="0" spc="-5"/>
              <a:t>24-24 school </a:t>
            </a:r>
            <a:r>
              <a:rPr dirty="0" spc="-10"/>
              <a:t>year still  </a:t>
            </a:r>
            <a:r>
              <a:rPr dirty="0" spc="-5"/>
              <a:t>pending</a:t>
            </a:r>
          </a:p>
          <a:p>
            <a:pPr marL="424180" indent="-389890">
              <a:lnSpc>
                <a:spcPts val="2075"/>
              </a:lnSpc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dirty="0" spc="-10"/>
              <a:t>Residency </a:t>
            </a:r>
            <a:r>
              <a:rPr dirty="0"/>
              <a:t>and </a:t>
            </a:r>
            <a:r>
              <a:rPr dirty="0" spc="-10"/>
              <a:t>Medical </a:t>
            </a:r>
            <a:r>
              <a:rPr dirty="0" spc="-15"/>
              <a:t>Information </a:t>
            </a:r>
            <a:r>
              <a:rPr dirty="0" spc="-10"/>
              <a:t>still </a:t>
            </a:r>
            <a:r>
              <a:rPr dirty="0" spc="-5"/>
              <a:t>needed </a:t>
            </a:r>
            <a:r>
              <a:rPr dirty="0" spc="-15"/>
              <a:t>to </a:t>
            </a:r>
            <a:r>
              <a:rPr dirty="0" spc="-10"/>
              <a:t>process</a:t>
            </a:r>
            <a:r>
              <a:rPr dirty="0" spc="40"/>
              <a:t> </a:t>
            </a:r>
            <a:r>
              <a:rPr dirty="0" spc="-5"/>
              <a:t>those</a:t>
            </a:r>
          </a:p>
          <a:p>
            <a:pPr marL="424180">
              <a:lnSpc>
                <a:spcPts val="2250"/>
              </a:lnSpc>
            </a:pPr>
            <a:r>
              <a:rPr dirty="0" spc="-10"/>
              <a:t>applications</a:t>
            </a:r>
          </a:p>
          <a:p>
            <a:pPr marL="424180" marR="5080" indent="-389890">
              <a:lnSpc>
                <a:spcPts val="2250"/>
              </a:lnSpc>
              <a:spcBef>
                <a:spcPts val="165"/>
              </a:spcBef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dirty="0" spc="-15"/>
              <a:t>Registration </a:t>
            </a:r>
            <a:r>
              <a:rPr dirty="0" spc="-20"/>
              <a:t>for </a:t>
            </a:r>
            <a:r>
              <a:rPr dirty="0" spc="-15"/>
              <a:t>Transitional Kindergarten </a:t>
            </a:r>
            <a:r>
              <a:rPr dirty="0" spc="-5"/>
              <a:t>closed </a:t>
            </a:r>
            <a:r>
              <a:rPr dirty="0" spc="-35"/>
              <a:t>Friday, </a:t>
            </a:r>
            <a:r>
              <a:rPr dirty="0" spc="-10"/>
              <a:t>September  </a:t>
            </a:r>
            <a:r>
              <a:rPr dirty="0" spc="-5"/>
              <a:t>6,</a:t>
            </a:r>
            <a:r>
              <a:rPr dirty="0" spc="-10"/>
              <a:t> </a:t>
            </a:r>
            <a:r>
              <a:rPr dirty="0" spc="-5"/>
              <a:t>2024</a:t>
            </a:r>
          </a:p>
          <a:p>
            <a:pPr marL="424180" marR="701675" indent="-389890">
              <a:lnSpc>
                <a:spcPts val="2250"/>
              </a:lnSpc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dirty="0" spc="-20"/>
              <a:t>Registrars </a:t>
            </a:r>
            <a:r>
              <a:rPr dirty="0"/>
              <a:t>and </a:t>
            </a:r>
            <a:r>
              <a:rPr dirty="0" spc="-5"/>
              <a:t>Building </a:t>
            </a:r>
            <a:r>
              <a:rPr dirty="0" spc="-15"/>
              <a:t>Administrative </a:t>
            </a:r>
            <a:r>
              <a:rPr dirty="0" spc="-10"/>
              <a:t>Assistants </a:t>
            </a:r>
            <a:r>
              <a:rPr dirty="0" spc="-5"/>
              <a:t>cleaning up  school </a:t>
            </a:r>
            <a:r>
              <a:rPr dirty="0" spc="-10"/>
              <a:t>enrollment </a:t>
            </a:r>
            <a:r>
              <a:rPr dirty="0" spc="-20"/>
              <a:t>rosters </a:t>
            </a:r>
            <a:r>
              <a:rPr dirty="0" spc="-5"/>
              <a:t>using </a:t>
            </a:r>
            <a:r>
              <a:rPr dirty="0" spc="-15"/>
              <a:t>attendance</a:t>
            </a:r>
            <a:r>
              <a:rPr dirty="0" spc="5"/>
              <a:t> </a:t>
            </a:r>
            <a:r>
              <a:rPr dirty="0" spc="-10"/>
              <a:t>reports</a:t>
            </a:r>
          </a:p>
          <a:p>
            <a:pPr marL="424180" indent="-389890">
              <a:lnSpc>
                <a:spcPts val="2220"/>
              </a:lnSpc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dirty="0" spc="-10"/>
              <a:t>Just over </a:t>
            </a:r>
            <a:r>
              <a:rPr dirty="0" spc="-5"/>
              <a:t>100 </a:t>
            </a:r>
            <a:r>
              <a:rPr dirty="0" spc="-10"/>
              <a:t>students </a:t>
            </a:r>
            <a:r>
              <a:rPr dirty="0" spc="-20"/>
              <a:t>have </a:t>
            </a:r>
            <a:r>
              <a:rPr dirty="0" spc="-5"/>
              <a:t>not been </a:t>
            </a:r>
            <a:r>
              <a:rPr dirty="0" spc="-15"/>
              <a:t>to </a:t>
            </a:r>
            <a:r>
              <a:rPr dirty="0" spc="-5"/>
              <a:t>school </a:t>
            </a:r>
            <a:r>
              <a:rPr dirty="0" spc="-10"/>
              <a:t>at </a:t>
            </a:r>
            <a:r>
              <a:rPr dirty="0"/>
              <a:t>all </a:t>
            </a:r>
            <a:r>
              <a:rPr dirty="0" spc="-5"/>
              <a:t>this</a:t>
            </a:r>
            <a:r>
              <a:rPr dirty="0" spc="15"/>
              <a:t> </a:t>
            </a:r>
            <a:r>
              <a:rPr dirty="0" spc="-15"/>
              <a:t>year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675" y="472652"/>
            <a:ext cx="7610475" cy="528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 spc="-10">
                <a:solidFill>
                  <a:srgbClr val="4C5C86"/>
                </a:solidFill>
              </a:rPr>
              <a:t>Student </a:t>
            </a:r>
            <a:r>
              <a:rPr dirty="0" sz="3300" spc="-15">
                <a:solidFill>
                  <a:srgbClr val="4C5C86"/>
                </a:solidFill>
              </a:rPr>
              <a:t>Management </a:t>
            </a:r>
            <a:r>
              <a:rPr dirty="0" sz="3300" spc="-30">
                <a:solidFill>
                  <a:srgbClr val="4C5C86"/>
                </a:solidFill>
              </a:rPr>
              <a:t>System </a:t>
            </a:r>
            <a:r>
              <a:rPr dirty="0" sz="3300">
                <a:solidFill>
                  <a:srgbClr val="4C5C86"/>
                </a:solidFill>
              </a:rPr>
              <a:t>/</a:t>
            </a:r>
            <a:r>
              <a:rPr dirty="0" sz="3300" spc="5">
                <a:solidFill>
                  <a:srgbClr val="4C5C86"/>
                </a:solidFill>
              </a:rPr>
              <a:t> </a:t>
            </a:r>
            <a:r>
              <a:rPr dirty="0" sz="3300" spc="-20">
                <a:solidFill>
                  <a:srgbClr val="4C5C86"/>
                </a:solidFill>
              </a:rPr>
              <a:t>Registration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769187" y="1355179"/>
            <a:ext cx="7550784" cy="2348865"/>
          </a:xfrm>
          <a:prstGeom prst="rect">
            <a:avLst/>
          </a:prstGeom>
        </p:spPr>
        <p:txBody>
          <a:bodyPr wrap="square" lIns="0" tIns="45085" rIns="0" bIns="0" rtlCol="0" vert="horz">
            <a:spAutoFit/>
          </a:bodyPr>
          <a:lstStyle/>
          <a:p>
            <a:pPr marL="401955" marR="108585" indent="-389890">
              <a:lnSpc>
                <a:spcPct val="89800"/>
              </a:lnSpc>
              <a:spcBef>
                <a:spcPts val="355"/>
              </a:spcBef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15">
                <a:latin typeface="Calibri"/>
                <a:cs typeface="Calibri"/>
              </a:rPr>
              <a:t>Parent/Guardian </a:t>
            </a:r>
            <a:r>
              <a:rPr dirty="0" sz="2100" spc="-5">
                <a:latin typeface="Calibri"/>
                <a:cs typeface="Calibri"/>
              </a:rPr>
              <a:t>begins application </a:t>
            </a:r>
            <a:r>
              <a:rPr dirty="0" sz="2100" spc="-10">
                <a:latin typeface="Calibri"/>
                <a:cs typeface="Calibri"/>
              </a:rPr>
              <a:t>process </a:t>
            </a:r>
            <a:r>
              <a:rPr dirty="0" sz="2100" spc="-5">
                <a:latin typeface="Calibri"/>
                <a:cs typeface="Calibri"/>
              </a:rPr>
              <a:t>by </a:t>
            </a:r>
            <a:r>
              <a:rPr dirty="0" sz="2100" spc="-10">
                <a:latin typeface="Calibri"/>
                <a:cs typeface="Calibri"/>
              </a:rPr>
              <a:t>completing </a:t>
            </a:r>
            <a:r>
              <a:rPr dirty="0" sz="2100" spc="-5">
                <a:latin typeface="Calibri"/>
                <a:cs typeface="Calibri"/>
              </a:rPr>
              <a:t>online  </a:t>
            </a:r>
            <a:r>
              <a:rPr dirty="0" sz="2100" spc="-15">
                <a:latin typeface="Calibri"/>
                <a:cs typeface="Calibri"/>
              </a:rPr>
              <a:t>registration </a:t>
            </a:r>
            <a:r>
              <a:rPr dirty="0" sz="2100">
                <a:latin typeface="Calibri"/>
                <a:cs typeface="Calibri"/>
              </a:rPr>
              <a:t>and </a:t>
            </a:r>
            <a:r>
              <a:rPr dirty="0" sz="2100" spc="-5">
                <a:latin typeface="Calibri"/>
                <a:cs typeface="Calibri"/>
              </a:rPr>
              <a:t>uploading </a:t>
            </a:r>
            <a:r>
              <a:rPr dirty="0" sz="2100">
                <a:latin typeface="Calibri"/>
                <a:cs typeface="Calibri"/>
              </a:rPr>
              <a:t>all </a:t>
            </a:r>
            <a:r>
              <a:rPr dirty="0" sz="2100" spc="-15">
                <a:latin typeface="Calibri"/>
                <a:cs typeface="Calibri"/>
              </a:rPr>
              <a:t>required </a:t>
            </a:r>
            <a:r>
              <a:rPr dirty="0" sz="2100" spc="-10">
                <a:latin typeface="Calibri"/>
                <a:cs typeface="Calibri"/>
              </a:rPr>
              <a:t>documents </a:t>
            </a:r>
            <a:r>
              <a:rPr dirty="0" sz="2100" spc="-5">
                <a:latin typeface="Calibri"/>
                <a:cs typeface="Calibri"/>
              </a:rPr>
              <a:t>(birth  </a:t>
            </a:r>
            <a:r>
              <a:rPr dirty="0" sz="2100" spc="-10">
                <a:latin typeface="Calibri"/>
                <a:cs typeface="Calibri"/>
              </a:rPr>
              <a:t>certificate, residency documents, medical</a:t>
            </a:r>
            <a:r>
              <a:rPr dirty="0" sz="2100" spc="20">
                <a:latin typeface="Calibri"/>
                <a:cs typeface="Calibri"/>
              </a:rPr>
              <a:t> </a:t>
            </a:r>
            <a:r>
              <a:rPr dirty="0" sz="2100" spc="-15">
                <a:latin typeface="Calibri"/>
                <a:cs typeface="Calibri"/>
              </a:rPr>
              <a:t>information)</a:t>
            </a:r>
            <a:endParaRPr sz="2100">
              <a:latin typeface="Calibri"/>
              <a:cs typeface="Calibri"/>
            </a:endParaRPr>
          </a:p>
          <a:p>
            <a:pPr marL="401955" indent="-389890">
              <a:lnSpc>
                <a:spcPts val="2115"/>
              </a:lnSpc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15">
                <a:latin typeface="Calibri"/>
                <a:cs typeface="Calibri"/>
              </a:rPr>
              <a:t>TK-8 </a:t>
            </a:r>
            <a:r>
              <a:rPr dirty="0" sz="2100">
                <a:latin typeface="Calibri"/>
                <a:cs typeface="Calibri"/>
              </a:rPr>
              <a:t>and </a:t>
            </a:r>
            <a:r>
              <a:rPr dirty="0" sz="2100" spc="-5">
                <a:latin typeface="Calibri"/>
                <a:cs typeface="Calibri"/>
              </a:rPr>
              <a:t>9-12 </a:t>
            </a:r>
            <a:r>
              <a:rPr dirty="0" sz="2100" spc="-15">
                <a:latin typeface="Calibri"/>
                <a:cs typeface="Calibri"/>
              </a:rPr>
              <a:t>registrar reviews </a:t>
            </a:r>
            <a:r>
              <a:rPr dirty="0" sz="2100" spc="-10">
                <a:latin typeface="Calibri"/>
                <a:cs typeface="Calibri"/>
              </a:rPr>
              <a:t>student </a:t>
            </a:r>
            <a:r>
              <a:rPr dirty="0" sz="2100">
                <a:latin typeface="Calibri"/>
                <a:cs typeface="Calibri"/>
              </a:rPr>
              <a:t>and </a:t>
            </a:r>
            <a:r>
              <a:rPr dirty="0" sz="2100" spc="-10">
                <a:latin typeface="Calibri"/>
                <a:cs typeface="Calibri"/>
              </a:rPr>
              <a:t>residency</a:t>
            </a:r>
            <a:r>
              <a:rPr dirty="0" sz="2100" spc="45">
                <a:latin typeface="Calibri"/>
                <a:cs typeface="Calibri"/>
              </a:rPr>
              <a:t> </a:t>
            </a:r>
            <a:r>
              <a:rPr dirty="0" sz="2100" spc="-15">
                <a:latin typeface="Calibri"/>
                <a:cs typeface="Calibri"/>
              </a:rPr>
              <a:t>information</a:t>
            </a:r>
            <a:endParaRPr sz="2100">
              <a:latin typeface="Calibri"/>
              <a:cs typeface="Calibri"/>
            </a:endParaRPr>
          </a:p>
          <a:p>
            <a:pPr marL="401955" marR="243204" indent="-389890">
              <a:lnSpc>
                <a:spcPts val="2250"/>
              </a:lnSpc>
              <a:spcBef>
                <a:spcPts val="165"/>
              </a:spcBef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5">
                <a:latin typeface="Calibri"/>
                <a:cs typeface="Calibri"/>
              </a:rPr>
              <a:t>If </a:t>
            </a:r>
            <a:r>
              <a:rPr dirty="0" sz="2100">
                <a:latin typeface="Calibri"/>
                <a:cs typeface="Calibri"/>
              </a:rPr>
              <a:t>all </a:t>
            </a:r>
            <a:r>
              <a:rPr dirty="0" sz="2100" spc="-5">
                <a:latin typeface="Calibri"/>
                <a:cs typeface="Calibri"/>
              </a:rPr>
              <a:t>necessary </a:t>
            </a:r>
            <a:r>
              <a:rPr dirty="0" sz="2100" spc="-15">
                <a:latin typeface="Calibri"/>
                <a:cs typeface="Calibri"/>
              </a:rPr>
              <a:t>information </a:t>
            </a:r>
            <a:r>
              <a:rPr dirty="0" sz="2100" spc="-5">
                <a:latin typeface="Calibri"/>
                <a:cs typeface="Calibri"/>
              </a:rPr>
              <a:t>is </a:t>
            </a:r>
            <a:r>
              <a:rPr dirty="0" sz="2100" spc="-10">
                <a:latin typeface="Calibri"/>
                <a:cs typeface="Calibri"/>
              </a:rPr>
              <a:t>provided, </a:t>
            </a:r>
            <a:r>
              <a:rPr dirty="0" sz="2100" spc="-15">
                <a:latin typeface="Calibri"/>
                <a:cs typeface="Calibri"/>
              </a:rPr>
              <a:t>parent/guardian </a:t>
            </a:r>
            <a:r>
              <a:rPr dirty="0" sz="2100" spc="-10">
                <a:latin typeface="Calibri"/>
                <a:cs typeface="Calibri"/>
              </a:rPr>
              <a:t>gets </a:t>
            </a:r>
            <a:r>
              <a:rPr dirty="0" sz="2100">
                <a:latin typeface="Calibri"/>
                <a:cs typeface="Calibri"/>
              </a:rPr>
              <a:t>an  </a:t>
            </a:r>
            <a:r>
              <a:rPr dirty="0" sz="2100" spc="-5">
                <a:latin typeface="Calibri"/>
                <a:cs typeface="Calibri"/>
              </a:rPr>
              <a:t>email </a:t>
            </a:r>
            <a:r>
              <a:rPr dirty="0" sz="2100" spc="-10">
                <a:latin typeface="Calibri"/>
                <a:cs typeface="Calibri"/>
              </a:rPr>
              <a:t>that </a:t>
            </a:r>
            <a:r>
              <a:rPr dirty="0" sz="2100" spc="-5">
                <a:latin typeface="Calibri"/>
                <a:cs typeface="Calibri"/>
              </a:rPr>
              <a:t>the application has been </a:t>
            </a:r>
            <a:r>
              <a:rPr dirty="0" sz="2100" spc="-10">
                <a:latin typeface="Calibri"/>
                <a:cs typeface="Calibri"/>
              </a:rPr>
              <a:t>sent </a:t>
            </a:r>
            <a:r>
              <a:rPr dirty="0" sz="2100" spc="-15">
                <a:latin typeface="Calibri"/>
                <a:cs typeface="Calibri"/>
              </a:rPr>
              <a:t>to </a:t>
            </a:r>
            <a:r>
              <a:rPr dirty="0" sz="2100" spc="-5">
                <a:latin typeface="Calibri"/>
                <a:cs typeface="Calibri"/>
              </a:rPr>
              <a:t>the </a:t>
            </a:r>
            <a:r>
              <a:rPr dirty="0" sz="2100" spc="-15">
                <a:latin typeface="Calibri"/>
                <a:cs typeface="Calibri"/>
              </a:rPr>
              <a:t>nurse </a:t>
            </a:r>
            <a:r>
              <a:rPr dirty="0" sz="2100" spc="-20">
                <a:latin typeface="Calibri"/>
                <a:cs typeface="Calibri"/>
              </a:rPr>
              <a:t>for</a:t>
            </a:r>
            <a:r>
              <a:rPr dirty="0" sz="2100">
                <a:latin typeface="Calibri"/>
                <a:cs typeface="Calibri"/>
              </a:rPr>
              <a:t> </a:t>
            </a:r>
            <a:r>
              <a:rPr dirty="0" sz="2100" spc="-10">
                <a:latin typeface="Calibri"/>
                <a:cs typeface="Calibri"/>
              </a:rPr>
              <a:t>review</a:t>
            </a:r>
            <a:endParaRPr sz="2100">
              <a:latin typeface="Calibri"/>
              <a:cs typeface="Calibri"/>
            </a:endParaRPr>
          </a:p>
          <a:p>
            <a:pPr marL="401955" marR="797560" indent="-389890">
              <a:lnSpc>
                <a:spcPts val="2250"/>
              </a:lnSpc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5">
                <a:latin typeface="Calibri"/>
                <a:cs typeface="Calibri"/>
              </a:rPr>
              <a:t>If </a:t>
            </a:r>
            <a:r>
              <a:rPr dirty="0" sz="2100" spc="-15">
                <a:latin typeface="Calibri"/>
                <a:cs typeface="Calibri"/>
              </a:rPr>
              <a:t>information </a:t>
            </a:r>
            <a:r>
              <a:rPr dirty="0" sz="2100" spc="-5">
                <a:latin typeface="Calibri"/>
                <a:cs typeface="Calibri"/>
              </a:rPr>
              <a:t>is missing, the application is </a:t>
            </a:r>
            <a:r>
              <a:rPr dirty="0" sz="2100" spc="-10">
                <a:latin typeface="Calibri"/>
                <a:cs typeface="Calibri"/>
              </a:rPr>
              <a:t>sent </a:t>
            </a:r>
            <a:r>
              <a:rPr dirty="0" sz="2100" spc="-5">
                <a:latin typeface="Calibri"/>
                <a:cs typeface="Calibri"/>
              </a:rPr>
              <a:t>back </a:t>
            </a:r>
            <a:r>
              <a:rPr dirty="0" sz="2100" spc="-15">
                <a:latin typeface="Calibri"/>
                <a:cs typeface="Calibri"/>
              </a:rPr>
              <a:t>to </a:t>
            </a:r>
            <a:r>
              <a:rPr dirty="0" sz="2100" spc="-5">
                <a:latin typeface="Calibri"/>
                <a:cs typeface="Calibri"/>
              </a:rPr>
              <a:t>the  </a:t>
            </a:r>
            <a:r>
              <a:rPr dirty="0" sz="2100" spc="-15">
                <a:latin typeface="Calibri"/>
                <a:cs typeface="Calibri"/>
              </a:rPr>
              <a:t>parent/guardian to </a:t>
            </a:r>
            <a:r>
              <a:rPr dirty="0" sz="2100" spc="-5">
                <a:latin typeface="Calibri"/>
                <a:cs typeface="Calibri"/>
              </a:rPr>
              <a:t>upload missing</a:t>
            </a:r>
            <a:r>
              <a:rPr dirty="0" sz="2100" spc="15">
                <a:latin typeface="Calibri"/>
                <a:cs typeface="Calibri"/>
              </a:rPr>
              <a:t> </a:t>
            </a:r>
            <a:r>
              <a:rPr dirty="0" sz="2100" spc="-15">
                <a:latin typeface="Calibri"/>
                <a:cs typeface="Calibri"/>
              </a:rPr>
              <a:t>information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675" y="472652"/>
            <a:ext cx="7610475" cy="528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 spc="-10">
                <a:solidFill>
                  <a:srgbClr val="4C5C86"/>
                </a:solidFill>
              </a:rPr>
              <a:t>Student </a:t>
            </a:r>
            <a:r>
              <a:rPr dirty="0" sz="3300" spc="-15">
                <a:solidFill>
                  <a:srgbClr val="4C5C86"/>
                </a:solidFill>
              </a:rPr>
              <a:t>Management </a:t>
            </a:r>
            <a:r>
              <a:rPr dirty="0" sz="3300" spc="-30">
                <a:solidFill>
                  <a:srgbClr val="4C5C86"/>
                </a:solidFill>
              </a:rPr>
              <a:t>System </a:t>
            </a:r>
            <a:r>
              <a:rPr dirty="0" sz="3300">
                <a:solidFill>
                  <a:srgbClr val="4C5C86"/>
                </a:solidFill>
              </a:rPr>
              <a:t>/</a:t>
            </a:r>
            <a:r>
              <a:rPr dirty="0" sz="3300" spc="5">
                <a:solidFill>
                  <a:srgbClr val="4C5C86"/>
                </a:solidFill>
              </a:rPr>
              <a:t> </a:t>
            </a:r>
            <a:r>
              <a:rPr dirty="0" sz="3300" spc="-20">
                <a:solidFill>
                  <a:srgbClr val="4C5C86"/>
                </a:solidFill>
              </a:rPr>
              <a:t>Registration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769187" y="1355179"/>
            <a:ext cx="7487920" cy="3206115"/>
          </a:xfrm>
          <a:prstGeom prst="rect">
            <a:avLst/>
          </a:prstGeom>
        </p:spPr>
        <p:txBody>
          <a:bodyPr wrap="square" lIns="0" tIns="45085" rIns="0" bIns="0" rtlCol="0" vert="horz">
            <a:spAutoFit/>
          </a:bodyPr>
          <a:lstStyle/>
          <a:p>
            <a:pPr algn="just" marL="401955" marR="5080" indent="-389890">
              <a:lnSpc>
                <a:spcPct val="89800"/>
              </a:lnSpc>
              <a:spcBef>
                <a:spcPts val="355"/>
              </a:spcBef>
              <a:buFont typeface="Arial"/>
              <a:buChar char="●"/>
              <a:tabLst>
                <a:tab pos="402590" algn="l"/>
              </a:tabLst>
            </a:pPr>
            <a:r>
              <a:rPr dirty="0" sz="2100" spc="-5">
                <a:latin typeface="Calibri"/>
                <a:cs typeface="Calibri"/>
              </a:rPr>
              <a:t>If </a:t>
            </a:r>
            <a:r>
              <a:rPr dirty="0" sz="2100" spc="-10">
                <a:latin typeface="Calibri"/>
                <a:cs typeface="Calibri"/>
              </a:rPr>
              <a:t>medical </a:t>
            </a:r>
            <a:r>
              <a:rPr dirty="0" sz="2100" spc="-15">
                <a:latin typeface="Calibri"/>
                <a:cs typeface="Calibri"/>
              </a:rPr>
              <a:t>information </a:t>
            </a:r>
            <a:r>
              <a:rPr dirty="0" sz="2100" spc="-5">
                <a:latin typeface="Calibri"/>
                <a:cs typeface="Calibri"/>
              </a:rPr>
              <a:t>is </a:t>
            </a:r>
            <a:r>
              <a:rPr dirty="0" sz="2100" spc="-10">
                <a:latin typeface="Calibri"/>
                <a:cs typeface="Calibri"/>
              </a:rPr>
              <a:t>complete, </a:t>
            </a:r>
            <a:r>
              <a:rPr dirty="0" sz="2100" spc="-15">
                <a:latin typeface="Calibri"/>
                <a:cs typeface="Calibri"/>
              </a:rPr>
              <a:t>parent/guardian </a:t>
            </a:r>
            <a:r>
              <a:rPr dirty="0" sz="2100" spc="-10">
                <a:latin typeface="Calibri"/>
                <a:cs typeface="Calibri"/>
              </a:rPr>
              <a:t>gets </a:t>
            </a:r>
            <a:r>
              <a:rPr dirty="0" sz="2100">
                <a:latin typeface="Calibri"/>
                <a:cs typeface="Calibri"/>
              </a:rPr>
              <a:t>an </a:t>
            </a:r>
            <a:r>
              <a:rPr dirty="0" sz="2100" spc="-5">
                <a:latin typeface="Calibri"/>
                <a:cs typeface="Calibri"/>
              </a:rPr>
              <a:t>email  </a:t>
            </a:r>
            <a:r>
              <a:rPr dirty="0" sz="2100" spc="-10">
                <a:latin typeface="Calibri"/>
                <a:cs typeface="Calibri"/>
              </a:rPr>
              <a:t>that </a:t>
            </a:r>
            <a:r>
              <a:rPr dirty="0" sz="2100" spc="-5">
                <a:latin typeface="Calibri"/>
                <a:cs typeface="Calibri"/>
              </a:rPr>
              <a:t>the </a:t>
            </a:r>
            <a:r>
              <a:rPr dirty="0" sz="2100" spc="-10">
                <a:latin typeface="Calibri"/>
                <a:cs typeface="Calibri"/>
              </a:rPr>
              <a:t>medical review </a:t>
            </a:r>
            <a:r>
              <a:rPr dirty="0" sz="2100" spc="-5">
                <a:latin typeface="Calibri"/>
                <a:cs typeface="Calibri"/>
              </a:rPr>
              <a:t>is </a:t>
            </a:r>
            <a:r>
              <a:rPr dirty="0" sz="2100" spc="-10">
                <a:latin typeface="Calibri"/>
                <a:cs typeface="Calibri"/>
              </a:rPr>
              <a:t>complete </a:t>
            </a:r>
            <a:r>
              <a:rPr dirty="0" sz="2100">
                <a:latin typeface="Calibri"/>
                <a:cs typeface="Calibri"/>
              </a:rPr>
              <a:t>and </a:t>
            </a:r>
            <a:r>
              <a:rPr dirty="0" sz="2100" spc="-5">
                <a:latin typeface="Calibri"/>
                <a:cs typeface="Calibri"/>
              </a:rPr>
              <a:t>the school </a:t>
            </a:r>
            <a:r>
              <a:rPr dirty="0" sz="2100" spc="-10">
                <a:latin typeface="Calibri"/>
                <a:cs typeface="Calibri"/>
              </a:rPr>
              <a:t>secretary </a:t>
            </a:r>
            <a:r>
              <a:rPr dirty="0" sz="2100" spc="-5">
                <a:latin typeface="Calibri"/>
                <a:cs typeface="Calibri"/>
              </a:rPr>
              <a:t>will  </a:t>
            </a:r>
            <a:r>
              <a:rPr dirty="0" sz="2100">
                <a:latin typeface="Calibri"/>
                <a:cs typeface="Calibri"/>
              </a:rPr>
              <a:t>assign </a:t>
            </a:r>
            <a:r>
              <a:rPr dirty="0" sz="2100" spc="-10">
                <a:latin typeface="Calibri"/>
                <a:cs typeface="Calibri"/>
              </a:rPr>
              <a:t>teacher </a:t>
            </a:r>
            <a:r>
              <a:rPr dirty="0" sz="2100">
                <a:latin typeface="Calibri"/>
                <a:cs typeface="Calibri"/>
              </a:rPr>
              <a:t>/ </a:t>
            </a:r>
            <a:r>
              <a:rPr dirty="0" sz="2100" spc="-5">
                <a:latin typeface="Calibri"/>
                <a:cs typeface="Calibri"/>
              </a:rPr>
              <a:t>schedule </a:t>
            </a:r>
            <a:r>
              <a:rPr dirty="0" sz="2100">
                <a:latin typeface="Calibri"/>
                <a:cs typeface="Calibri"/>
              </a:rPr>
              <a:t>and </a:t>
            </a:r>
            <a:r>
              <a:rPr dirty="0" sz="2100" spc="-5">
                <a:latin typeface="Calibri"/>
                <a:cs typeface="Calibri"/>
              </a:rPr>
              <a:t>be in</a:t>
            </a:r>
            <a:r>
              <a:rPr dirty="0" sz="2100" spc="-25">
                <a:latin typeface="Calibri"/>
                <a:cs typeface="Calibri"/>
              </a:rPr>
              <a:t> </a:t>
            </a:r>
            <a:r>
              <a:rPr dirty="0" sz="2100" spc="-10">
                <a:latin typeface="Calibri"/>
                <a:cs typeface="Calibri"/>
              </a:rPr>
              <a:t>touch</a:t>
            </a:r>
            <a:endParaRPr sz="2100">
              <a:latin typeface="Calibri"/>
              <a:cs typeface="Calibri"/>
            </a:endParaRPr>
          </a:p>
          <a:p>
            <a:pPr marL="401955" marR="249554" indent="-389890">
              <a:lnSpc>
                <a:spcPts val="2250"/>
              </a:lnSpc>
              <a:spcBef>
                <a:spcPts val="30"/>
              </a:spcBef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5">
                <a:latin typeface="Calibri"/>
                <a:cs typeface="Calibri"/>
              </a:rPr>
              <a:t>If </a:t>
            </a:r>
            <a:r>
              <a:rPr dirty="0" sz="2100" spc="-10">
                <a:latin typeface="Calibri"/>
                <a:cs typeface="Calibri"/>
              </a:rPr>
              <a:t>medical </a:t>
            </a:r>
            <a:r>
              <a:rPr dirty="0" sz="2100" spc="-15">
                <a:latin typeface="Calibri"/>
                <a:cs typeface="Calibri"/>
              </a:rPr>
              <a:t>information </a:t>
            </a:r>
            <a:r>
              <a:rPr dirty="0" sz="2100" spc="-5">
                <a:latin typeface="Calibri"/>
                <a:cs typeface="Calibri"/>
              </a:rPr>
              <a:t>is missing, the application is </a:t>
            </a:r>
            <a:r>
              <a:rPr dirty="0" sz="2100" spc="-10">
                <a:latin typeface="Calibri"/>
                <a:cs typeface="Calibri"/>
              </a:rPr>
              <a:t>sent </a:t>
            </a:r>
            <a:r>
              <a:rPr dirty="0" sz="2100" spc="-5">
                <a:latin typeface="Calibri"/>
                <a:cs typeface="Calibri"/>
              </a:rPr>
              <a:t>back </a:t>
            </a:r>
            <a:r>
              <a:rPr dirty="0" sz="2100" spc="-15">
                <a:latin typeface="Calibri"/>
                <a:cs typeface="Calibri"/>
              </a:rPr>
              <a:t>to  </a:t>
            </a:r>
            <a:r>
              <a:rPr dirty="0" sz="2100" spc="-5">
                <a:latin typeface="Calibri"/>
                <a:cs typeface="Calibri"/>
              </a:rPr>
              <a:t>the </a:t>
            </a:r>
            <a:r>
              <a:rPr dirty="0" sz="2100" spc="-15">
                <a:latin typeface="Calibri"/>
                <a:cs typeface="Calibri"/>
              </a:rPr>
              <a:t>parent/guardian to </a:t>
            </a:r>
            <a:r>
              <a:rPr dirty="0" sz="2100" spc="-5">
                <a:latin typeface="Calibri"/>
                <a:cs typeface="Calibri"/>
              </a:rPr>
              <a:t>upload missing</a:t>
            </a:r>
            <a:r>
              <a:rPr dirty="0" sz="2100" spc="15">
                <a:latin typeface="Calibri"/>
                <a:cs typeface="Calibri"/>
              </a:rPr>
              <a:t> </a:t>
            </a:r>
            <a:r>
              <a:rPr dirty="0" sz="2100" spc="-15">
                <a:latin typeface="Calibri"/>
                <a:cs typeface="Calibri"/>
              </a:rPr>
              <a:t>information</a:t>
            </a:r>
            <a:endParaRPr sz="2100">
              <a:latin typeface="Calibri"/>
              <a:cs typeface="Calibri"/>
            </a:endParaRPr>
          </a:p>
          <a:p>
            <a:pPr marL="401955" marR="355600" indent="-389890">
              <a:lnSpc>
                <a:spcPts val="2250"/>
              </a:lnSpc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5">
                <a:latin typeface="Calibri"/>
                <a:cs typeface="Calibri"/>
              </a:rPr>
              <a:t>If </a:t>
            </a:r>
            <a:r>
              <a:rPr dirty="0" sz="2100" spc="-10">
                <a:latin typeface="Calibri"/>
                <a:cs typeface="Calibri"/>
              </a:rPr>
              <a:t>at </a:t>
            </a:r>
            <a:r>
              <a:rPr dirty="0" sz="2100" spc="-15">
                <a:latin typeface="Calibri"/>
                <a:cs typeface="Calibri"/>
              </a:rPr>
              <a:t>any </a:t>
            </a:r>
            <a:r>
              <a:rPr dirty="0" sz="2100" spc="-5">
                <a:latin typeface="Calibri"/>
                <a:cs typeface="Calibri"/>
              </a:rPr>
              <a:t>time </a:t>
            </a:r>
            <a:r>
              <a:rPr dirty="0" sz="2100">
                <a:latin typeface="Calibri"/>
                <a:cs typeface="Calibri"/>
              </a:rPr>
              <a:t>a </a:t>
            </a:r>
            <a:r>
              <a:rPr dirty="0" sz="2100" spc="-15">
                <a:latin typeface="Calibri"/>
                <a:cs typeface="Calibri"/>
              </a:rPr>
              <a:t>parent/guardian </a:t>
            </a:r>
            <a:r>
              <a:rPr dirty="0" sz="2100" spc="-5">
                <a:latin typeface="Calibri"/>
                <a:cs typeface="Calibri"/>
              </a:rPr>
              <a:t>needs help </a:t>
            </a:r>
            <a:r>
              <a:rPr dirty="0" sz="2100" spc="-10">
                <a:latin typeface="Calibri"/>
                <a:cs typeface="Calibri"/>
              </a:rPr>
              <a:t>they can </a:t>
            </a:r>
            <a:r>
              <a:rPr dirty="0" sz="2100" spc="-20">
                <a:latin typeface="Calibri"/>
                <a:cs typeface="Calibri"/>
              </a:rPr>
              <a:t>make </a:t>
            </a:r>
            <a:r>
              <a:rPr dirty="0" sz="2100">
                <a:latin typeface="Calibri"/>
                <a:cs typeface="Calibri"/>
              </a:rPr>
              <a:t>an  </a:t>
            </a:r>
            <a:r>
              <a:rPr dirty="0" sz="2100" spc="-10">
                <a:latin typeface="Calibri"/>
                <a:cs typeface="Calibri"/>
              </a:rPr>
              <a:t>appointment </a:t>
            </a:r>
            <a:r>
              <a:rPr dirty="0" sz="2100" spc="-5">
                <a:latin typeface="Calibri"/>
                <a:cs typeface="Calibri"/>
              </a:rPr>
              <a:t>or </a:t>
            </a:r>
            <a:r>
              <a:rPr dirty="0" sz="2100" spc="-10">
                <a:latin typeface="Calibri"/>
                <a:cs typeface="Calibri"/>
              </a:rPr>
              <a:t>walk </a:t>
            </a:r>
            <a:r>
              <a:rPr dirty="0" sz="2100" spc="-15">
                <a:latin typeface="Calibri"/>
                <a:cs typeface="Calibri"/>
              </a:rPr>
              <a:t>into </a:t>
            </a:r>
            <a:r>
              <a:rPr dirty="0" sz="2100" spc="-5">
                <a:latin typeface="Calibri"/>
                <a:cs typeface="Calibri"/>
              </a:rPr>
              <a:t>the </a:t>
            </a:r>
            <a:r>
              <a:rPr dirty="0" sz="2100" spc="-20">
                <a:latin typeface="Calibri"/>
                <a:cs typeface="Calibri"/>
              </a:rPr>
              <a:t>Welcome </a:t>
            </a:r>
            <a:r>
              <a:rPr dirty="0" sz="2100" spc="-10">
                <a:latin typeface="Calibri"/>
                <a:cs typeface="Calibri"/>
              </a:rPr>
              <a:t>Center at </a:t>
            </a:r>
            <a:r>
              <a:rPr dirty="0" sz="2100" spc="-5">
                <a:latin typeface="Calibri"/>
                <a:cs typeface="Calibri"/>
              </a:rPr>
              <a:t>555 Main</a:t>
            </a:r>
            <a:r>
              <a:rPr dirty="0" sz="2100" spc="50">
                <a:latin typeface="Calibri"/>
                <a:cs typeface="Calibri"/>
              </a:rPr>
              <a:t> </a:t>
            </a:r>
            <a:r>
              <a:rPr dirty="0" sz="2100" spc="-5">
                <a:latin typeface="Calibri"/>
                <a:cs typeface="Calibri"/>
              </a:rPr>
              <a:t>St.</a:t>
            </a:r>
            <a:endParaRPr sz="2100">
              <a:latin typeface="Calibri"/>
              <a:cs typeface="Calibri"/>
            </a:endParaRPr>
          </a:p>
          <a:p>
            <a:pPr marL="401955" marR="348615" indent="-389890">
              <a:lnSpc>
                <a:spcPts val="2250"/>
              </a:lnSpc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5">
                <a:latin typeface="Calibri"/>
                <a:cs typeface="Calibri"/>
              </a:rPr>
              <a:t>Class assignments </a:t>
            </a:r>
            <a:r>
              <a:rPr dirty="0" sz="2100" spc="-20">
                <a:latin typeface="Calibri"/>
                <a:cs typeface="Calibri"/>
              </a:rPr>
              <a:t>for </a:t>
            </a:r>
            <a:r>
              <a:rPr dirty="0" sz="2100" spc="-15">
                <a:latin typeface="Calibri"/>
                <a:cs typeface="Calibri"/>
              </a:rPr>
              <a:t>kindergarten </a:t>
            </a:r>
            <a:r>
              <a:rPr dirty="0" sz="2100" spc="-10">
                <a:latin typeface="Calibri"/>
                <a:cs typeface="Calibri"/>
              </a:rPr>
              <a:t>students </a:t>
            </a:r>
            <a:r>
              <a:rPr dirty="0" sz="2100">
                <a:latin typeface="Calibri"/>
                <a:cs typeface="Calibri"/>
              </a:rPr>
              <a:t>and </a:t>
            </a:r>
            <a:r>
              <a:rPr dirty="0" sz="2100" spc="-5">
                <a:latin typeface="Calibri"/>
                <a:cs typeface="Calibri"/>
              </a:rPr>
              <a:t>new </a:t>
            </a:r>
            <a:r>
              <a:rPr dirty="0" sz="2100" spc="-10">
                <a:latin typeface="Calibri"/>
                <a:cs typeface="Calibri"/>
              </a:rPr>
              <a:t>students  </a:t>
            </a:r>
            <a:r>
              <a:rPr dirty="0" sz="2100" spc="-15">
                <a:latin typeface="Calibri"/>
                <a:cs typeface="Calibri"/>
              </a:rPr>
              <a:t>were </a:t>
            </a:r>
            <a:r>
              <a:rPr dirty="0" sz="2100" spc="-5">
                <a:latin typeface="Calibri"/>
                <a:cs typeface="Calibri"/>
              </a:rPr>
              <a:t>initially emailed on 8/19 </a:t>
            </a:r>
            <a:r>
              <a:rPr dirty="0" sz="2100" spc="-20">
                <a:latin typeface="Calibri"/>
                <a:cs typeface="Calibri"/>
              </a:rPr>
              <a:t>for </a:t>
            </a:r>
            <a:r>
              <a:rPr dirty="0" sz="2100" spc="-10">
                <a:latin typeface="Calibri"/>
                <a:cs typeface="Calibri"/>
              </a:rPr>
              <a:t>grades</a:t>
            </a:r>
            <a:r>
              <a:rPr dirty="0" sz="2100" spc="10">
                <a:latin typeface="Calibri"/>
                <a:cs typeface="Calibri"/>
              </a:rPr>
              <a:t> </a:t>
            </a:r>
            <a:r>
              <a:rPr dirty="0" sz="2100" spc="-15">
                <a:latin typeface="Calibri"/>
                <a:cs typeface="Calibri"/>
              </a:rPr>
              <a:t>TK-4</a:t>
            </a:r>
            <a:endParaRPr sz="2100">
              <a:latin typeface="Calibri"/>
              <a:cs typeface="Calibri"/>
            </a:endParaRPr>
          </a:p>
          <a:p>
            <a:pPr marL="401955" marR="99695" indent="-389890">
              <a:lnSpc>
                <a:spcPts val="2250"/>
              </a:lnSpc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10">
                <a:latin typeface="Calibri"/>
                <a:cs typeface="Calibri"/>
              </a:rPr>
              <a:t>Last </a:t>
            </a:r>
            <a:r>
              <a:rPr dirty="0" sz="2100" spc="-45">
                <a:latin typeface="Calibri"/>
                <a:cs typeface="Calibri"/>
              </a:rPr>
              <a:t>year, </a:t>
            </a:r>
            <a:r>
              <a:rPr dirty="0" sz="2100" spc="-15">
                <a:latin typeface="Calibri"/>
                <a:cs typeface="Calibri"/>
              </a:rPr>
              <a:t>approximately </a:t>
            </a:r>
            <a:r>
              <a:rPr dirty="0" sz="2100" spc="-5">
                <a:latin typeface="Calibri"/>
                <a:cs typeface="Calibri"/>
              </a:rPr>
              <a:t>70 </a:t>
            </a:r>
            <a:r>
              <a:rPr dirty="0" sz="2100" spc="-15">
                <a:latin typeface="Calibri"/>
                <a:cs typeface="Calibri"/>
              </a:rPr>
              <a:t>kindergarten </a:t>
            </a:r>
            <a:r>
              <a:rPr dirty="0" sz="2100" spc="-10">
                <a:latin typeface="Calibri"/>
                <a:cs typeface="Calibri"/>
              </a:rPr>
              <a:t>students </a:t>
            </a:r>
            <a:r>
              <a:rPr dirty="0" sz="2100" spc="-15">
                <a:latin typeface="Calibri"/>
                <a:cs typeface="Calibri"/>
              </a:rPr>
              <a:t>were </a:t>
            </a:r>
            <a:r>
              <a:rPr dirty="0" sz="2100">
                <a:latin typeface="Calibri"/>
                <a:cs typeface="Calibri"/>
              </a:rPr>
              <a:t>assigned  </a:t>
            </a:r>
            <a:r>
              <a:rPr dirty="0" sz="2100" spc="-5">
                <a:latin typeface="Calibri"/>
                <a:cs typeface="Calibri"/>
              </a:rPr>
              <a:t>on </a:t>
            </a:r>
            <a:r>
              <a:rPr dirty="0" sz="2100" spc="-15">
                <a:latin typeface="Calibri"/>
                <a:cs typeface="Calibri"/>
              </a:rPr>
              <a:t>Day</a:t>
            </a:r>
            <a:r>
              <a:rPr dirty="0" sz="2100" spc="-10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1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675" y="472652"/>
            <a:ext cx="7610475" cy="528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 spc="-10">
                <a:solidFill>
                  <a:srgbClr val="4C5C86"/>
                </a:solidFill>
              </a:rPr>
              <a:t>Student </a:t>
            </a:r>
            <a:r>
              <a:rPr dirty="0" sz="3300" spc="-15">
                <a:solidFill>
                  <a:srgbClr val="4C5C86"/>
                </a:solidFill>
              </a:rPr>
              <a:t>Management </a:t>
            </a:r>
            <a:r>
              <a:rPr dirty="0" sz="3300" spc="-30">
                <a:solidFill>
                  <a:srgbClr val="4C5C86"/>
                </a:solidFill>
              </a:rPr>
              <a:t>System </a:t>
            </a:r>
            <a:r>
              <a:rPr dirty="0" sz="3300">
                <a:solidFill>
                  <a:srgbClr val="4C5C86"/>
                </a:solidFill>
              </a:rPr>
              <a:t>/</a:t>
            </a:r>
            <a:r>
              <a:rPr dirty="0" sz="3300" spc="5">
                <a:solidFill>
                  <a:srgbClr val="4C5C86"/>
                </a:solidFill>
              </a:rPr>
              <a:t> </a:t>
            </a:r>
            <a:r>
              <a:rPr dirty="0" sz="3300" spc="-20">
                <a:solidFill>
                  <a:srgbClr val="4C5C86"/>
                </a:solidFill>
              </a:rPr>
              <a:t>Registration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769187" y="1355179"/>
            <a:ext cx="7362190" cy="292036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401955" marR="768985" indent="-389890">
              <a:lnSpc>
                <a:spcPts val="2280"/>
              </a:lnSpc>
              <a:spcBef>
                <a:spcPts val="375"/>
              </a:spcBef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5">
                <a:latin typeface="Calibri"/>
                <a:cs typeface="Calibri"/>
              </a:rPr>
              <a:t>Homebase </a:t>
            </a:r>
            <a:r>
              <a:rPr dirty="0" sz="2100" spc="-15">
                <a:latin typeface="Calibri"/>
                <a:cs typeface="Calibri"/>
              </a:rPr>
              <a:t>teachers </a:t>
            </a:r>
            <a:r>
              <a:rPr dirty="0" sz="2100" spc="-5">
                <a:latin typeface="Calibri"/>
                <a:cs typeface="Calibri"/>
              </a:rPr>
              <a:t>emailed </a:t>
            </a:r>
            <a:r>
              <a:rPr dirty="0" sz="2100" spc="-15">
                <a:latin typeface="Calibri"/>
                <a:cs typeface="Calibri"/>
              </a:rPr>
              <a:t>to </a:t>
            </a:r>
            <a:r>
              <a:rPr dirty="0" sz="2100" spc="-10">
                <a:latin typeface="Calibri"/>
                <a:cs typeface="Calibri"/>
              </a:rPr>
              <a:t>students </a:t>
            </a:r>
            <a:r>
              <a:rPr dirty="0" sz="2100" spc="-5">
                <a:latin typeface="Calibri"/>
                <a:cs typeface="Calibri"/>
              </a:rPr>
              <a:t>in </a:t>
            </a:r>
            <a:r>
              <a:rPr dirty="0" sz="2100" spc="-10">
                <a:latin typeface="Calibri"/>
                <a:cs typeface="Calibri"/>
              </a:rPr>
              <a:t>Grades </a:t>
            </a:r>
            <a:r>
              <a:rPr dirty="0" sz="2100" spc="-5">
                <a:latin typeface="Calibri"/>
                <a:cs typeface="Calibri"/>
              </a:rPr>
              <a:t>5-8 on  </a:t>
            </a:r>
            <a:r>
              <a:rPr dirty="0" sz="2100" spc="-30">
                <a:latin typeface="Calibri"/>
                <a:cs typeface="Calibri"/>
              </a:rPr>
              <a:t>Thursday, </a:t>
            </a:r>
            <a:r>
              <a:rPr dirty="0" sz="2100" spc="-10">
                <a:latin typeface="Calibri"/>
                <a:cs typeface="Calibri"/>
              </a:rPr>
              <a:t>August</a:t>
            </a:r>
            <a:r>
              <a:rPr dirty="0" sz="2100" spc="15">
                <a:latin typeface="Calibri"/>
                <a:cs typeface="Calibri"/>
              </a:rPr>
              <a:t> </a:t>
            </a:r>
            <a:r>
              <a:rPr dirty="0" sz="2100" spc="-5">
                <a:latin typeface="Calibri"/>
                <a:cs typeface="Calibri"/>
              </a:rPr>
              <a:t>22</a:t>
            </a:r>
            <a:endParaRPr sz="2100">
              <a:latin typeface="Calibri"/>
              <a:cs typeface="Calibri"/>
            </a:endParaRPr>
          </a:p>
          <a:p>
            <a:pPr marL="401955" indent="-389890">
              <a:lnSpc>
                <a:spcPts val="2075"/>
              </a:lnSpc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5">
                <a:latin typeface="Calibri"/>
                <a:cs typeface="Calibri"/>
              </a:rPr>
              <a:t>Schedules </a:t>
            </a:r>
            <a:r>
              <a:rPr dirty="0" sz="2100" spc="-20">
                <a:latin typeface="Calibri"/>
                <a:cs typeface="Calibri"/>
              </a:rPr>
              <a:t>for </a:t>
            </a:r>
            <a:r>
              <a:rPr dirty="0" sz="2100" spc="-10">
                <a:latin typeface="Calibri"/>
                <a:cs typeface="Calibri"/>
              </a:rPr>
              <a:t>students </a:t>
            </a:r>
            <a:r>
              <a:rPr dirty="0" sz="2100" spc="-5">
                <a:latin typeface="Calibri"/>
                <a:cs typeface="Calibri"/>
              </a:rPr>
              <a:t>in </a:t>
            </a:r>
            <a:r>
              <a:rPr dirty="0" sz="2100" spc="-10">
                <a:latin typeface="Calibri"/>
                <a:cs typeface="Calibri"/>
              </a:rPr>
              <a:t>Grades </a:t>
            </a:r>
            <a:r>
              <a:rPr dirty="0" sz="2100">
                <a:latin typeface="Calibri"/>
                <a:cs typeface="Calibri"/>
              </a:rPr>
              <a:t>5 - </a:t>
            </a:r>
            <a:r>
              <a:rPr dirty="0" sz="2100" spc="-5">
                <a:latin typeface="Calibri"/>
                <a:cs typeface="Calibri"/>
              </a:rPr>
              <a:t>12 </a:t>
            </a:r>
            <a:r>
              <a:rPr dirty="0" sz="2100" spc="-15">
                <a:latin typeface="Calibri"/>
                <a:cs typeface="Calibri"/>
              </a:rPr>
              <a:t>went </a:t>
            </a:r>
            <a:r>
              <a:rPr dirty="0" sz="2100" spc="-10">
                <a:latin typeface="Calibri"/>
                <a:cs typeface="Calibri"/>
              </a:rPr>
              <a:t>live </a:t>
            </a:r>
            <a:r>
              <a:rPr dirty="0" sz="2100" spc="-5">
                <a:latin typeface="Calibri"/>
                <a:cs typeface="Calibri"/>
              </a:rPr>
              <a:t>on</a:t>
            </a:r>
            <a:r>
              <a:rPr dirty="0" sz="2100" spc="20">
                <a:latin typeface="Calibri"/>
                <a:cs typeface="Calibri"/>
              </a:rPr>
              <a:t> </a:t>
            </a:r>
            <a:r>
              <a:rPr dirty="0" sz="2100" spc="-35">
                <a:latin typeface="Calibri"/>
                <a:cs typeface="Calibri"/>
              </a:rPr>
              <a:t>Monday,</a:t>
            </a:r>
            <a:endParaRPr sz="2100">
              <a:latin typeface="Calibri"/>
              <a:cs typeface="Calibri"/>
            </a:endParaRPr>
          </a:p>
          <a:p>
            <a:pPr marL="401955">
              <a:lnSpc>
                <a:spcPts val="2250"/>
              </a:lnSpc>
            </a:pPr>
            <a:r>
              <a:rPr dirty="0" sz="2100" spc="-10">
                <a:latin typeface="Calibri"/>
                <a:cs typeface="Calibri"/>
              </a:rPr>
              <a:t>August </a:t>
            </a:r>
            <a:r>
              <a:rPr dirty="0" sz="2100" spc="-5">
                <a:latin typeface="Calibri"/>
                <a:cs typeface="Calibri"/>
              </a:rPr>
              <a:t>26 </a:t>
            </a:r>
            <a:r>
              <a:rPr dirty="0" sz="2100" spc="-10">
                <a:latin typeface="Calibri"/>
                <a:cs typeface="Calibri"/>
              </a:rPr>
              <a:t>through </a:t>
            </a:r>
            <a:r>
              <a:rPr dirty="0" sz="2100" spc="-5">
                <a:latin typeface="Calibri"/>
                <a:cs typeface="Calibri"/>
              </a:rPr>
              <a:t>the MPS App</a:t>
            </a:r>
            <a:endParaRPr sz="2100">
              <a:latin typeface="Calibri"/>
              <a:cs typeface="Calibri"/>
            </a:endParaRPr>
          </a:p>
          <a:p>
            <a:pPr marL="401955" marR="71120" indent="-389890">
              <a:lnSpc>
                <a:spcPts val="2250"/>
              </a:lnSpc>
              <a:spcBef>
                <a:spcPts val="165"/>
              </a:spcBef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5">
                <a:latin typeface="Calibri"/>
                <a:cs typeface="Calibri"/>
              </a:rPr>
              <a:t>MPS making </a:t>
            </a:r>
            <a:r>
              <a:rPr dirty="0" sz="2100">
                <a:latin typeface="Calibri"/>
                <a:cs typeface="Calibri"/>
              </a:rPr>
              <a:t>a </a:t>
            </a:r>
            <a:r>
              <a:rPr dirty="0" sz="2100" spc="-10">
                <a:latin typeface="Calibri"/>
                <a:cs typeface="Calibri"/>
              </a:rPr>
              <a:t>concerted </a:t>
            </a:r>
            <a:r>
              <a:rPr dirty="0" sz="2100" spc="-20">
                <a:latin typeface="Calibri"/>
                <a:cs typeface="Calibri"/>
              </a:rPr>
              <a:t>effort </a:t>
            </a:r>
            <a:r>
              <a:rPr dirty="0" sz="2100" spc="-15">
                <a:latin typeface="Calibri"/>
                <a:cs typeface="Calibri"/>
              </a:rPr>
              <a:t>to </a:t>
            </a:r>
            <a:r>
              <a:rPr dirty="0" sz="2100" spc="-20">
                <a:latin typeface="Calibri"/>
                <a:cs typeface="Calibri"/>
              </a:rPr>
              <a:t>have </a:t>
            </a:r>
            <a:r>
              <a:rPr dirty="0" sz="2100">
                <a:latin typeface="Calibri"/>
                <a:cs typeface="Calibri"/>
              </a:rPr>
              <a:t>all </a:t>
            </a:r>
            <a:r>
              <a:rPr dirty="0" sz="2100" spc="-10">
                <a:latin typeface="Calibri"/>
                <a:cs typeface="Calibri"/>
              </a:rPr>
              <a:t>community members  </a:t>
            </a:r>
            <a:r>
              <a:rPr dirty="0" sz="2100" spc="-5">
                <a:latin typeface="Calibri"/>
                <a:cs typeface="Calibri"/>
              </a:rPr>
              <a:t>download the </a:t>
            </a:r>
            <a:r>
              <a:rPr dirty="0" sz="2100">
                <a:latin typeface="Calibri"/>
                <a:cs typeface="Calibri"/>
              </a:rPr>
              <a:t>app and </a:t>
            </a:r>
            <a:r>
              <a:rPr dirty="0" sz="2100" spc="-15">
                <a:latin typeface="Calibri"/>
                <a:cs typeface="Calibri"/>
              </a:rPr>
              <a:t>get </a:t>
            </a:r>
            <a:r>
              <a:rPr dirty="0" sz="2100">
                <a:latin typeface="Calibri"/>
                <a:cs typeface="Calibri"/>
              </a:rPr>
              <a:t>all </a:t>
            </a:r>
            <a:r>
              <a:rPr dirty="0" sz="2100" spc="-15">
                <a:latin typeface="Calibri"/>
                <a:cs typeface="Calibri"/>
              </a:rPr>
              <a:t>information</a:t>
            </a:r>
            <a:r>
              <a:rPr dirty="0" sz="2100" spc="-20">
                <a:latin typeface="Calibri"/>
                <a:cs typeface="Calibri"/>
              </a:rPr>
              <a:t> </a:t>
            </a:r>
            <a:r>
              <a:rPr dirty="0" sz="2100" spc="-10">
                <a:latin typeface="Calibri"/>
                <a:cs typeface="Calibri"/>
              </a:rPr>
              <a:t>there</a:t>
            </a:r>
            <a:endParaRPr sz="2100">
              <a:latin typeface="Calibri"/>
              <a:cs typeface="Calibri"/>
            </a:endParaRPr>
          </a:p>
          <a:p>
            <a:pPr marL="401955" marR="5080" indent="-389890">
              <a:lnSpc>
                <a:spcPts val="2250"/>
              </a:lnSpc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10">
                <a:latin typeface="Calibri"/>
                <a:cs typeface="Calibri"/>
              </a:rPr>
              <a:t>Students </a:t>
            </a:r>
            <a:r>
              <a:rPr dirty="0" sz="2100" spc="-5">
                <a:latin typeface="Calibri"/>
                <a:cs typeface="Calibri"/>
              </a:rPr>
              <a:t>who </a:t>
            </a:r>
            <a:r>
              <a:rPr dirty="0" sz="2100" spc="-15">
                <a:latin typeface="Calibri"/>
                <a:cs typeface="Calibri"/>
              </a:rPr>
              <a:t>attend </a:t>
            </a:r>
            <a:r>
              <a:rPr dirty="0" sz="2100" spc="-10">
                <a:latin typeface="Calibri"/>
                <a:cs typeface="Calibri"/>
              </a:rPr>
              <a:t>magnet </a:t>
            </a:r>
            <a:r>
              <a:rPr dirty="0" sz="2100" spc="-5">
                <a:latin typeface="Calibri"/>
                <a:cs typeface="Calibri"/>
              </a:rPr>
              <a:t>or </a:t>
            </a:r>
            <a:r>
              <a:rPr dirty="0" sz="2100" spc="-10">
                <a:latin typeface="Calibri"/>
                <a:cs typeface="Calibri"/>
              </a:rPr>
              <a:t>parochial </a:t>
            </a:r>
            <a:r>
              <a:rPr dirty="0" sz="2100" spc="-5">
                <a:latin typeface="Calibri"/>
                <a:cs typeface="Calibri"/>
              </a:rPr>
              <a:t>schools </a:t>
            </a:r>
            <a:r>
              <a:rPr dirty="0" sz="2100" spc="-10">
                <a:latin typeface="Calibri"/>
                <a:cs typeface="Calibri"/>
              </a:rPr>
              <a:t>must still  </a:t>
            </a:r>
            <a:r>
              <a:rPr dirty="0" sz="2100" spc="-15">
                <a:latin typeface="Calibri"/>
                <a:cs typeface="Calibri"/>
              </a:rPr>
              <a:t>register </a:t>
            </a:r>
            <a:r>
              <a:rPr dirty="0" sz="2100" spc="-10">
                <a:latin typeface="Calibri"/>
                <a:cs typeface="Calibri"/>
              </a:rPr>
              <a:t>through </a:t>
            </a:r>
            <a:r>
              <a:rPr dirty="0" sz="2100" spc="-5">
                <a:latin typeface="Calibri"/>
                <a:cs typeface="Calibri"/>
              </a:rPr>
              <a:t>MPS in </a:t>
            </a:r>
            <a:r>
              <a:rPr dirty="0" sz="2100" spc="-10">
                <a:latin typeface="Calibri"/>
                <a:cs typeface="Calibri"/>
              </a:rPr>
              <a:t>order </a:t>
            </a:r>
            <a:r>
              <a:rPr dirty="0" sz="2100" spc="-15">
                <a:latin typeface="Calibri"/>
                <a:cs typeface="Calibri"/>
              </a:rPr>
              <a:t>to receive </a:t>
            </a:r>
            <a:r>
              <a:rPr dirty="0" sz="2100" spc="-10">
                <a:latin typeface="Calibri"/>
                <a:cs typeface="Calibri"/>
              </a:rPr>
              <a:t>transportation </a:t>
            </a:r>
            <a:r>
              <a:rPr dirty="0" sz="2100" spc="-5">
                <a:latin typeface="Calibri"/>
                <a:cs typeface="Calibri"/>
              </a:rPr>
              <a:t>services.  </a:t>
            </a:r>
            <a:r>
              <a:rPr dirty="0" sz="2100" spc="-10">
                <a:latin typeface="Calibri"/>
                <a:cs typeface="Calibri"/>
              </a:rPr>
              <a:t>That </a:t>
            </a:r>
            <a:r>
              <a:rPr dirty="0" sz="2100" spc="-5">
                <a:latin typeface="Calibri"/>
                <a:cs typeface="Calibri"/>
              </a:rPr>
              <a:t>is new </a:t>
            </a:r>
            <a:r>
              <a:rPr dirty="0" sz="2100" spc="-20">
                <a:latin typeface="Calibri"/>
                <a:cs typeface="Calibri"/>
              </a:rPr>
              <a:t>for </a:t>
            </a:r>
            <a:r>
              <a:rPr dirty="0" sz="2100" spc="-10">
                <a:latin typeface="Calibri"/>
                <a:cs typeface="Calibri"/>
              </a:rPr>
              <a:t>elementary parochial </a:t>
            </a:r>
            <a:r>
              <a:rPr dirty="0" sz="2100" spc="-5">
                <a:latin typeface="Calibri"/>
                <a:cs typeface="Calibri"/>
              </a:rPr>
              <a:t>schools this</a:t>
            </a:r>
            <a:r>
              <a:rPr dirty="0" sz="2100" spc="25">
                <a:latin typeface="Calibri"/>
                <a:cs typeface="Calibri"/>
              </a:rPr>
              <a:t> </a:t>
            </a:r>
            <a:r>
              <a:rPr dirty="0" sz="2100" spc="-55">
                <a:latin typeface="Calibri"/>
                <a:cs typeface="Calibri"/>
              </a:rPr>
              <a:t>year.</a:t>
            </a:r>
            <a:endParaRPr sz="2100">
              <a:latin typeface="Calibri"/>
              <a:cs typeface="Calibri"/>
            </a:endParaRPr>
          </a:p>
          <a:p>
            <a:pPr marL="401955" indent="-389890">
              <a:lnSpc>
                <a:spcPts val="2220"/>
              </a:lnSpc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5">
                <a:latin typeface="Calibri"/>
                <a:cs typeface="Calibri"/>
              </a:rPr>
              <a:t>Annual </a:t>
            </a:r>
            <a:r>
              <a:rPr dirty="0" sz="2100" spc="-10">
                <a:latin typeface="Calibri"/>
                <a:cs typeface="Calibri"/>
              </a:rPr>
              <a:t>verification </a:t>
            </a:r>
            <a:r>
              <a:rPr dirty="0" sz="2100" spc="-5">
                <a:latin typeface="Calibri"/>
                <a:cs typeface="Calibri"/>
              </a:rPr>
              <a:t>of </a:t>
            </a:r>
            <a:r>
              <a:rPr dirty="0" sz="2100" spc="-15">
                <a:latin typeface="Calibri"/>
                <a:cs typeface="Calibri"/>
              </a:rPr>
              <a:t>information </a:t>
            </a:r>
            <a:r>
              <a:rPr dirty="0" sz="2100" spc="-5">
                <a:latin typeface="Calibri"/>
                <a:cs typeface="Calibri"/>
              </a:rPr>
              <a:t>will be </a:t>
            </a:r>
            <a:r>
              <a:rPr dirty="0" sz="2100" spc="-10">
                <a:latin typeface="Calibri"/>
                <a:cs typeface="Calibri"/>
              </a:rPr>
              <a:t>sent </a:t>
            </a:r>
            <a:r>
              <a:rPr dirty="0" sz="2100" spc="-5">
                <a:latin typeface="Calibri"/>
                <a:cs typeface="Calibri"/>
              </a:rPr>
              <a:t>out </a:t>
            </a:r>
            <a:r>
              <a:rPr dirty="0" sz="2100" spc="-10">
                <a:latin typeface="Calibri"/>
                <a:cs typeface="Calibri"/>
              </a:rPr>
              <a:t>next</a:t>
            </a:r>
            <a:r>
              <a:rPr dirty="0" sz="2100" spc="15">
                <a:latin typeface="Calibri"/>
                <a:cs typeface="Calibri"/>
              </a:rPr>
              <a:t> </a:t>
            </a:r>
            <a:r>
              <a:rPr dirty="0" sz="2100" spc="-10">
                <a:latin typeface="Calibri"/>
                <a:cs typeface="Calibri"/>
              </a:rPr>
              <a:t>week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461052"/>
            <a:ext cx="1980564" cy="528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 spc="-35">
                <a:solidFill>
                  <a:srgbClr val="4C5C86"/>
                </a:solidFill>
              </a:rPr>
              <a:t>Technology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452237" y="1290403"/>
            <a:ext cx="8235950" cy="34918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01955" indent="-389890">
              <a:lnSpc>
                <a:spcPts val="2400"/>
              </a:lnSpc>
              <a:spcBef>
                <a:spcPts val="100"/>
              </a:spcBef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5">
                <a:latin typeface="Calibri"/>
                <a:cs typeface="Calibri"/>
              </a:rPr>
              <a:t>Devices </a:t>
            </a:r>
            <a:r>
              <a:rPr dirty="0" sz="2100" spc="-20">
                <a:latin typeface="Calibri"/>
                <a:cs typeface="Calibri"/>
              </a:rPr>
              <a:t>have </a:t>
            </a:r>
            <a:r>
              <a:rPr dirty="0" sz="2100" spc="-5">
                <a:latin typeface="Calibri"/>
                <a:cs typeface="Calibri"/>
              </a:rPr>
              <a:t>been </a:t>
            </a:r>
            <a:r>
              <a:rPr dirty="0" sz="2100" spc="-10">
                <a:latin typeface="Calibri"/>
                <a:cs typeface="Calibri"/>
              </a:rPr>
              <a:t>distributed </a:t>
            </a:r>
            <a:r>
              <a:rPr dirty="0" sz="2100" spc="-15">
                <a:latin typeface="Calibri"/>
                <a:cs typeface="Calibri"/>
              </a:rPr>
              <a:t>to </a:t>
            </a:r>
            <a:r>
              <a:rPr dirty="0" sz="2100" spc="-10">
                <a:latin typeface="Calibri"/>
                <a:cs typeface="Calibri"/>
              </a:rPr>
              <a:t>students </a:t>
            </a:r>
            <a:r>
              <a:rPr dirty="0" sz="2100" spc="-5">
                <a:latin typeface="Calibri"/>
                <a:cs typeface="Calibri"/>
              </a:rPr>
              <a:t>in </a:t>
            </a:r>
            <a:r>
              <a:rPr dirty="0" sz="2100" spc="-10">
                <a:latin typeface="Calibri"/>
                <a:cs typeface="Calibri"/>
              </a:rPr>
              <a:t>Grades </a:t>
            </a:r>
            <a:r>
              <a:rPr dirty="0" sz="2100">
                <a:latin typeface="Calibri"/>
                <a:cs typeface="Calibri"/>
              </a:rPr>
              <a:t>3 -</a:t>
            </a:r>
            <a:r>
              <a:rPr dirty="0" sz="2100" spc="20">
                <a:latin typeface="Calibri"/>
                <a:cs typeface="Calibri"/>
              </a:rPr>
              <a:t> </a:t>
            </a:r>
            <a:r>
              <a:rPr dirty="0" sz="2100" spc="-5">
                <a:latin typeface="Calibri"/>
                <a:cs typeface="Calibri"/>
              </a:rPr>
              <a:t>12</a:t>
            </a:r>
            <a:endParaRPr sz="2100">
              <a:latin typeface="Calibri"/>
              <a:cs typeface="Calibri"/>
            </a:endParaRPr>
          </a:p>
          <a:p>
            <a:pPr marL="401955" indent="-389890">
              <a:lnSpc>
                <a:spcPts val="2265"/>
              </a:lnSpc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5">
                <a:latin typeface="Calibri"/>
                <a:cs typeface="Calibri"/>
              </a:rPr>
              <a:t>New devices </a:t>
            </a:r>
            <a:r>
              <a:rPr dirty="0" sz="2100" spc="-10">
                <a:latin typeface="Calibri"/>
                <a:cs typeface="Calibri"/>
              </a:rPr>
              <a:t>provided </a:t>
            </a:r>
            <a:r>
              <a:rPr dirty="0" sz="2100" spc="-15">
                <a:latin typeface="Calibri"/>
                <a:cs typeface="Calibri"/>
              </a:rPr>
              <a:t>to </a:t>
            </a:r>
            <a:r>
              <a:rPr dirty="0" sz="2100" spc="-10">
                <a:latin typeface="Calibri"/>
                <a:cs typeface="Calibri"/>
              </a:rPr>
              <a:t>students </a:t>
            </a:r>
            <a:r>
              <a:rPr dirty="0" sz="2100" spc="-5">
                <a:latin typeface="Calibri"/>
                <a:cs typeface="Calibri"/>
              </a:rPr>
              <a:t>in </a:t>
            </a:r>
            <a:r>
              <a:rPr dirty="0" sz="2100" spc="-10">
                <a:latin typeface="Calibri"/>
                <a:cs typeface="Calibri"/>
              </a:rPr>
              <a:t>Grades </a:t>
            </a:r>
            <a:r>
              <a:rPr dirty="0" sz="2100">
                <a:latin typeface="Calibri"/>
                <a:cs typeface="Calibri"/>
              </a:rPr>
              <a:t>7 and 8</a:t>
            </a:r>
            <a:endParaRPr sz="2100">
              <a:latin typeface="Calibri"/>
              <a:cs typeface="Calibri"/>
            </a:endParaRPr>
          </a:p>
          <a:p>
            <a:pPr marL="401955" marR="250825" indent="-389890">
              <a:lnSpc>
                <a:spcPts val="2250"/>
              </a:lnSpc>
              <a:spcBef>
                <a:spcPts val="165"/>
              </a:spcBef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35">
                <a:latin typeface="Calibri"/>
                <a:cs typeface="Calibri"/>
              </a:rPr>
              <a:t>Yondr </a:t>
            </a:r>
            <a:r>
              <a:rPr dirty="0" sz="2100" spc="-10">
                <a:latin typeface="Calibri"/>
                <a:cs typeface="Calibri"/>
              </a:rPr>
              <a:t>Pouches </a:t>
            </a:r>
            <a:r>
              <a:rPr dirty="0" sz="2100" spc="-5">
                <a:latin typeface="Calibri"/>
                <a:cs typeface="Calibri"/>
              </a:rPr>
              <a:t>shipped on </a:t>
            </a:r>
            <a:r>
              <a:rPr dirty="0" sz="2100" spc="-10">
                <a:latin typeface="Calibri"/>
                <a:cs typeface="Calibri"/>
              </a:rPr>
              <a:t>September </a:t>
            </a:r>
            <a:r>
              <a:rPr dirty="0" sz="2100" spc="-5">
                <a:latin typeface="Calibri"/>
                <a:cs typeface="Calibri"/>
              </a:rPr>
              <a:t>3, 2024; </a:t>
            </a:r>
            <a:r>
              <a:rPr dirty="0" sz="2100" spc="-10">
                <a:latin typeface="Calibri"/>
                <a:cs typeface="Calibri"/>
              </a:rPr>
              <a:t>Distributed </a:t>
            </a:r>
            <a:r>
              <a:rPr dirty="0" sz="2100" spc="-15">
                <a:latin typeface="Calibri"/>
                <a:cs typeface="Calibri"/>
              </a:rPr>
              <a:t>to </a:t>
            </a:r>
            <a:r>
              <a:rPr dirty="0" sz="2100" spc="-10">
                <a:latin typeface="Calibri"/>
                <a:cs typeface="Calibri"/>
              </a:rPr>
              <a:t>students  last week</a:t>
            </a:r>
            <a:endParaRPr sz="2100">
              <a:latin typeface="Calibri"/>
              <a:cs typeface="Calibri"/>
            </a:endParaRPr>
          </a:p>
          <a:p>
            <a:pPr marL="401955" marR="5080" indent="-389890">
              <a:lnSpc>
                <a:spcPts val="2250"/>
              </a:lnSpc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10">
                <a:latin typeface="Calibri"/>
                <a:cs typeface="Calibri"/>
              </a:rPr>
              <a:t>Students must ensure that </a:t>
            </a:r>
            <a:r>
              <a:rPr dirty="0" sz="2100" spc="-5">
                <a:latin typeface="Calibri"/>
                <a:cs typeface="Calibri"/>
              </a:rPr>
              <a:t>their cell phone is turned </a:t>
            </a:r>
            <a:r>
              <a:rPr dirty="0" sz="2100" spc="-10">
                <a:latin typeface="Calibri"/>
                <a:cs typeface="Calibri"/>
              </a:rPr>
              <a:t>off </a:t>
            </a:r>
            <a:r>
              <a:rPr dirty="0" sz="2100" spc="-5">
                <a:latin typeface="Calibri"/>
                <a:cs typeface="Calibri"/>
              </a:rPr>
              <a:t>or in </a:t>
            </a:r>
            <a:r>
              <a:rPr dirty="0" sz="2100" spc="-10">
                <a:latin typeface="Calibri"/>
                <a:cs typeface="Calibri"/>
              </a:rPr>
              <a:t>silent  </a:t>
            </a:r>
            <a:r>
              <a:rPr dirty="0" sz="2100" spc="-5">
                <a:latin typeface="Calibri"/>
                <a:cs typeface="Calibri"/>
              </a:rPr>
              <a:t>mode </a:t>
            </a:r>
            <a:r>
              <a:rPr dirty="0" sz="2100">
                <a:latin typeface="Calibri"/>
                <a:cs typeface="Calibri"/>
              </a:rPr>
              <a:t>and </a:t>
            </a:r>
            <a:r>
              <a:rPr dirty="0" sz="2100" spc="-15">
                <a:latin typeface="Calibri"/>
                <a:cs typeface="Calibri"/>
              </a:rPr>
              <a:t>locked </a:t>
            </a:r>
            <a:r>
              <a:rPr dirty="0" sz="2100" spc="-5">
                <a:latin typeface="Calibri"/>
                <a:cs typeface="Calibri"/>
              </a:rPr>
              <a:t>in </a:t>
            </a:r>
            <a:r>
              <a:rPr dirty="0" sz="2100">
                <a:latin typeface="Calibri"/>
                <a:cs typeface="Calibri"/>
              </a:rPr>
              <a:t>a </a:t>
            </a:r>
            <a:r>
              <a:rPr dirty="0" sz="2100" spc="-10">
                <a:latin typeface="Calibri"/>
                <a:cs typeface="Calibri"/>
              </a:rPr>
              <a:t>district </a:t>
            </a:r>
            <a:r>
              <a:rPr dirty="0" sz="2100" spc="-5">
                <a:latin typeface="Calibri"/>
                <a:cs typeface="Calibri"/>
              </a:rPr>
              <a:t>issued cell phone pouch </a:t>
            </a:r>
            <a:r>
              <a:rPr dirty="0" sz="2100" spc="-10">
                <a:latin typeface="Calibri"/>
                <a:cs typeface="Calibri"/>
              </a:rPr>
              <a:t>throughout </a:t>
            </a:r>
            <a:r>
              <a:rPr dirty="0" sz="2100" spc="-5">
                <a:latin typeface="Calibri"/>
                <a:cs typeface="Calibri"/>
              </a:rPr>
              <a:t>the  school </a:t>
            </a:r>
            <a:r>
              <a:rPr dirty="0" sz="2100" spc="-50">
                <a:latin typeface="Calibri"/>
                <a:cs typeface="Calibri"/>
              </a:rPr>
              <a:t>day. </a:t>
            </a:r>
            <a:r>
              <a:rPr dirty="0" sz="2100" spc="-10">
                <a:latin typeface="Calibri"/>
                <a:cs typeface="Calibri"/>
              </a:rPr>
              <a:t>Students </a:t>
            </a:r>
            <a:r>
              <a:rPr dirty="0" sz="2100" spc="-5">
                <a:latin typeface="Calibri"/>
                <a:cs typeface="Calibri"/>
              </a:rPr>
              <a:t>will </a:t>
            </a:r>
            <a:r>
              <a:rPr dirty="0" sz="2100" spc="-10">
                <a:latin typeface="Calibri"/>
                <a:cs typeface="Calibri"/>
              </a:rPr>
              <a:t>maintain </a:t>
            </a:r>
            <a:r>
              <a:rPr dirty="0" sz="2100" spc="-5">
                <a:latin typeface="Calibri"/>
                <a:cs typeface="Calibri"/>
              </a:rPr>
              <a:t>possession of their pouched phone in  their backpack </a:t>
            </a:r>
            <a:r>
              <a:rPr dirty="0" sz="2100" spc="-10">
                <a:latin typeface="Calibri"/>
                <a:cs typeface="Calibri"/>
              </a:rPr>
              <a:t>until </a:t>
            </a:r>
            <a:r>
              <a:rPr dirty="0" sz="2100" spc="-5">
                <a:latin typeface="Calibri"/>
                <a:cs typeface="Calibri"/>
              </a:rPr>
              <a:t>it is opened </a:t>
            </a:r>
            <a:r>
              <a:rPr dirty="0" sz="2100" spc="-10">
                <a:latin typeface="Calibri"/>
                <a:cs typeface="Calibri"/>
              </a:rPr>
              <a:t>at </a:t>
            </a:r>
            <a:r>
              <a:rPr dirty="0" sz="2100" spc="-5">
                <a:latin typeface="Calibri"/>
                <a:cs typeface="Calibri"/>
              </a:rPr>
              <a:t>the end of the school </a:t>
            </a:r>
            <a:r>
              <a:rPr dirty="0" sz="2100" spc="-50">
                <a:latin typeface="Calibri"/>
                <a:cs typeface="Calibri"/>
              </a:rPr>
              <a:t>day. </a:t>
            </a:r>
            <a:r>
              <a:rPr dirty="0" sz="2100" spc="-10">
                <a:latin typeface="Calibri"/>
                <a:cs typeface="Calibri"/>
              </a:rPr>
              <a:t>Students  are </a:t>
            </a:r>
            <a:r>
              <a:rPr dirty="0" sz="2100" spc="-15">
                <a:latin typeface="Calibri"/>
                <a:cs typeface="Calibri"/>
              </a:rPr>
              <a:t>required to </a:t>
            </a:r>
            <a:r>
              <a:rPr dirty="0" sz="2100" spc="-5">
                <a:latin typeface="Calibri"/>
                <a:cs typeface="Calibri"/>
              </a:rPr>
              <a:t>bring their pouch </a:t>
            </a:r>
            <a:r>
              <a:rPr dirty="0" sz="2100" spc="-15">
                <a:latin typeface="Calibri"/>
                <a:cs typeface="Calibri"/>
              </a:rPr>
              <a:t>to </a:t>
            </a:r>
            <a:r>
              <a:rPr dirty="0" sz="2100">
                <a:latin typeface="Calibri"/>
                <a:cs typeface="Calibri"/>
              </a:rPr>
              <a:t>and </a:t>
            </a:r>
            <a:r>
              <a:rPr dirty="0" sz="2100" spc="-15">
                <a:latin typeface="Calibri"/>
                <a:cs typeface="Calibri"/>
              </a:rPr>
              <a:t>from </a:t>
            </a:r>
            <a:r>
              <a:rPr dirty="0" sz="2100" spc="-5">
                <a:latin typeface="Calibri"/>
                <a:cs typeface="Calibri"/>
              </a:rPr>
              <a:t>school each </a:t>
            </a:r>
            <a:r>
              <a:rPr dirty="0" sz="2100" spc="-15">
                <a:latin typeface="Calibri"/>
                <a:cs typeface="Calibri"/>
              </a:rPr>
              <a:t>day </a:t>
            </a:r>
            <a:r>
              <a:rPr dirty="0" sz="2100">
                <a:latin typeface="Calibri"/>
                <a:cs typeface="Calibri"/>
              </a:rPr>
              <a:t>and </a:t>
            </a:r>
            <a:r>
              <a:rPr dirty="0" sz="2100" spc="-10">
                <a:latin typeface="Calibri"/>
                <a:cs typeface="Calibri"/>
              </a:rPr>
              <a:t>are  responsible </a:t>
            </a:r>
            <a:r>
              <a:rPr dirty="0" sz="2100" spc="-20">
                <a:latin typeface="Calibri"/>
                <a:cs typeface="Calibri"/>
              </a:rPr>
              <a:t>for </a:t>
            </a:r>
            <a:r>
              <a:rPr dirty="0" sz="2100" spc="-5">
                <a:latin typeface="Calibri"/>
                <a:cs typeface="Calibri"/>
              </a:rPr>
              <a:t>their pouch </a:t>
            </a:r>
            <a:r>
              <a:rPr dirty="0" sz="2100" spc="-10">
                <a:latin typeface="Calibri"/>
                <a:cs typeface="Calibri"/>
              </a:rPr>
              <a:t>at </a:t>
            </a:r>
            <a:r>
              <a:rPr dirty="0" sz="2100">
                <a:latin typeface="Calibri"/>
                <a:cs typeface="Calibri"/>
              </a:rPr>
              <a:t>all</a:t>
            </a:r>
            <a:r>
              <a:rPr dirty="0" sz="2100" spc="15">
                <a:latin typeface="Calibri"/>
                <a:cs typeface="Calibri"/>
              </a:rPr>
              <a:t> </a:t>
            </a:r>
            <a:r>
              <a:rPr dirty="0" sz="2100" spc="-5">
                <a:latin typeface="Calibri"/>
                <a:cs typeface="Calibri"/>
              </a:rPr>
              <a:t>times.</a:t>
            </a:r>
            <a:endParaRPr sz="2100">
              <a:latin typeface="Calibri"/>
              <a:cs typeface="Calibri"/>
            </a:endParaRPr>
          </a:p>
          <a:p>
            <a:pPr marL="401955" indent="-389890">
              <a:lnSpc>
                <a:spcPts val="2085"/>
              </a:lnSpc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15">
                <a:latin typeface="Calibri"/>
                <a:cs typeface="Calibri"/>
              </a:rPr>
              <a:t>Approximately </a:t>
            </a:r>
            <a:r>
              <a:rPr dirty="0" sz="2100" spc="-5">
                <a:latin typeface="Calibri"/>
                <a:cs typeface="Calibri"/>
              </a:rPr>
              <a:t>50 calls per </a:t>
            </a:r>
            <a:r>
              <a:rPr dirty="0" sz="2100" spc="-15">
                <a:latin typeface="Calibri"/>
                <a:cs typeface="Calibri"/>
              </a:rPr>
              <a:t>day </a:t>
            </a:r>
            <a:r>
              <a:rPr dirty="0" sz="2100" spc="-10">
                <a:latin typeface="Calibri"/>
                <a:cs typeface="Calibri"/>
              </a:rPr>
              <a:t>at </a:t>
            </a:r>
            <a:r>
              <a:rPr dirty="0" sz="2100" spc="-5">
                <a:latin typeface="Calibri"/>
                <a:cs typeface="Calibri"/>
              </a:rPr>
              <a:t>MHS </a:t>
            </a:r>
            <a:r>
              <a:rPr dirty="0" sz="2100" spc="-20">
                <a:latin typeface="Calibri"/>
                <a:cs typeface="Calibri"/>
              </a:rPr>
              <a:t>for </a:t>
            </a:r>
            <a:r>
              <a:rPr dirty="0" sz="2100" spc="-5">
                <a:latin typeface="Calibri"/>
                <a:cs typeface="Calibri"/>
              </a:rPr>
              <a:t>phone </a:t>
            </a:r>
            <a:r>
              <a:rPr dirty="0" sz="2100" spc="-10">
                <a:latin typeface="Calibri"/>
                <a:cs typeface="Calibri"/>
              </a:rPr>
              <a:t>violations </a:t>
            </a:r>
            <a:r>
              <a:rPr dirty="0" sz="2100">
                <a:latin typeface="Calibri"/>
                <a:cs typeface="Calibri"/>
              </a:rPr>
              <a:t>- </a:t>
            </a:r>
            <a:r>
              <a:rPr dirty="0" sz="2100" spc="-25">
                <a:latin typeface="Calibri"/>
                <a:cs typeface="Calibri"/>
              </a:rPr>
              <a:t>Week</a:t>
            </a:r>
            <a:r>
              <a:rPr dirty="0" sz="2100" spc="40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1</a:t>
            </a:r>
            <a:endParaRPr sz="2100">
              <a:latin typeface="Calibri"/>
              <a:cs typeface="Calibri"/>
            </a:endParaRPr>
          </a:p>
          <a:p>
            <a:pPr marL="401955" indent="-389890">
              <a:lnSpc>
                <a:spcPts val="2385"/>
              </a:lnSpc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5">
                <a:latin typeface="Calibri"/>
                <a:cs typeface="Calibri"/>
              </a:rPr>
              <a:t>Down </a:t>
            </a:r>
            <a:r>
              <a:rPr dirty="0" sz="2100" spc="-15">
                <a:latin typeface="Calibri"/>
                <a:cs typeface="Calibri"/>
              </a:rPr>
              <a:t>to approximately </a:t>
            </a:r>
            <a:r>
              <a:rPr dirty="0" sz="2100" spc="-5">
                <a:latin typeface="Calibri"/>
                <a:cs typeface="Calibri"/>
              </a:rPr>
              <a:t>20 calls per </a:t>
            </a:r>
            <a:r>
              <a:rPr dirty="0" sz="2100" spc="-15">
                <a:latin typeface="Calibri"/>
                <a:cs typeface="Calibri"/>
              </a:rPr>
              <a:t>day </a:t>
            </a:r>
            <a:r>
              <a:rPr dirty="0" sz="2100">
                <a:latin typeface="Calibri"/>
                <a:cs typeface="Calibri"/>
              </a:rPr>
              <a:t>- </a:t>
            </a:r>
            <a:r>
              <a:rPr dirty="0" sz="2100" spc="-25">
                <a:latin typeface="Calibri"/>
                <a:cs typeface="Calibri"/>
              </a:rPr>
              <a:t>Week</a:t>
            </a:r>
            <a:r>
              <a:rPr dirty="0" sz="2100" spc="15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2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461052"/>
            <a:ext cx="1980564" cy="528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 spc="-35">
                <a:solidFill>
                  <a:srgbClr val="4C5C86"/>
                </a:solidFill>
              </a:rPr>
              <a:t>Technology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452237" y="1290403"/>
            <a:ext cx="8174990" cy="3206115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401955" marR="5080" indent="-389890">
              <a:lnSpc>
                <a:spcPct val="89600"/>
              </a:lnSpc>
              <a:spcBef>
                <a:spcPts val="360"/>
              </a:spcBef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15">
                <a:latin typeface="Calibri"/>
                <a:cs typeface="Calibri"/>
              </a:rPr>
              <a:t>First Offense: </a:t>
            </a:r>
            <a:r>
              <a:rPr dirty="0" sz="2100" spc="-5">
                <a:latin typeface="Calibri"/>
                <a:cs typeface="Calibri"/>
              </a:rPr>
              <a:t>If </a:t>
            </a:r>
            <a:r>
              <a:rPr dirty="0" sz="2100">
                <a:latin typeface="Calibri"/>
                <a:cs typeface="Calibri"/>
              </a:rPr>
              <a:t>a </a:t>
            </a:r>
            <a:r>
              <a:rPr dirty="0" sz="2100" spc="-10">
                <a:latin typeface="Calibri"/>
                <a:cs typeface="Calibri"/>
              </a:rPr>
              <a:t>student </a:t>
            </a:r>
            <a:r>
              <a:rPr dirty="0" sz="2100" spc="-5">
                <a:latin typeface="Calibri"/>
                <a:cs typeface="Calibri"/>
              </a:rPr>
              <a:t>does not turn </a:t>
            </a:r>
            <a:r>
              <a:rPr dirty="0" sz="2100" spc="-10">
                <a:latin typeface="Calibri"/>
                <a:cs typeface="Calibri"/>
              </a:rPr>
              <a:t>off </a:t>
            </a:r>
            <a:r>
              <a:rPr dirty="0" sz="2100" spc="-5">
                <a:latin typeface="Calibri"/>
                <a:cs typeface="Calibri"/>
              </a:rPr>
              <a:t>their cell phone </a:t>
            </a:r>
            <a:r>
              <a:rPr dirty="0" sz="2100">
                <a:latin typeface="Calibri"/>
                <a:cs typeface="Calibri"/>
              </a:rPr>
              <a:t>and </a:t>
            </a:r>
            <a:r>
              <a:rPr dirty="0" sz="2100" spc="-20">
                <a:latin typeface="Calibri"/>
                <a:cs typeface="Calibri"/>
              </a:rPr>
              <a:t>store </a:t>
            </a:r>
            <a:r>
              <a:rPr dirty="0" sz="2100" spc="-5">
                <a:latin typeface="Calibri"/>
                <a:cs typeface="Calibri"/>
              </a:rPr>
              <a:t>in  their </a:t>
            </a:r>
            <a:r>
              <a:rPr dirty="0" sz="2100" spc="-35">
                <a:latin typeface="Calibri"/>
                <a:cs typeface="Calibri"/>
              </a:rPr>
              <a:t>Yondr </a:t>
            </a:r>
            <a:r>
              <a:rPr dirty="0" sz="2100" spc="-5">
                <a:latin typeface="Calibri"/>
                <a:cs typeface="Calibri"/>
              </a:rPr>
              <a:t>pouch, then the </a:t>
            </a:r>
            <a:r>
              <a:rPr dirty="0" sz="2100" spc="-10">
                <a:latin typeface="Calibri"/>
                <a:cs typeface="Calibri"/>
              </a:rPr>
              <a:t>google </a:t>
            </a:r>
            <a:r>
              <a:rPr dirty="0" sz="2100">
                <a:latin typeface="Calibri"/>
                <a:cs typeface="Calibri"/>
              </a:rPr>
              <a:t>alert </a:t>
            </a:r>
            <a:r>
              <a:rPr dirty="0" sz="2100" spc="-15">
                <a:latin typeface="Calibri"/>
                <a:cs typeface="Calibri"/>
              </a:rPr>
              <a:t>form </a:t>
            </a:r>
            <a:r>
              <a:rPr dirty="0" sz="2100" spc="-5">
                <a:latin typeface="Calibri"/>
                <a:cs typeface="Calibri"/>
              </a:rPr>
              <a:t>will be </a:t>
            </a:r>
            <a:r>
              <a:rPr dirty="0" sz="2100" spc="-10">
                <a:latin typeface="Calibri"/>
                <a:cs typeface="Calibri"/>
              </a:rPr>
              <a:t>completed </a:t>
            </a:r>
            <a:r>
              <a:rPr dirty="0" sz="2100">
                <a:latin typeface="Calibri"/>
                <a:cs typeface="Calibri"/>
              </a:rPr>
              <a:t>and a  </a:t>
            </a:r>
            <a:r>
              <a:rPr dirty="0" sz="2100" spc="-30">
                <a:latin typeface="Calibri"/>
                <a:cs typeface="Calibri"/>
              </a:rPr>
              <a:t>BT </a:t>
            </a:r>
            <a:r>
              <a:rPr dirty="0" sz="2100">
                <a:latin typeface="Calibri"/>
                <a:cs typeface="Calibri"/>
              </a:rPr>
              <a:t>/ </a:t>
            </a:r>
            <a:r>
              <a:rPr dirty="0" sz="2100" spc="-5">
                <a:latin typeface="Calibri"/>
                <a:cs typeface="Calibri"/>
              </a:rPr>
              <a:t>Adult will </a:t>
            </a:r>
            <a:r>
              <a:rPr dirty="0" sz="2100" spc="-10">
                <a:latin typeface="Calibri"/>
                <a:cs typeface="Calibri"/>
              </a:rPr>
              <a:t>respond </a:t>
            </a:r>
            <a:r>
              <a:rPr dirty="0" sz="2100" spc="-15">
                <a:latin typeface="Calibri"/>
                <a:cs typeface="Calibri"/>
              </a:rPr>
              <a:t>to </a:t>
            </a:r>
            <a:r>
              <a:rPr dirty="0" sz="2100" spc="-5">
                <a:latin typeface="Calibri"/>
                <a:cs typeface="Calibri"/>
              </a:rPr>
              <a:t>bring the phone </a:t>
            </a:r>
            <a:r>
              <a:rPr dirty="0" sz="2100" spc="-15">
                <a:latin typeface="Calibri"/>
                <a:cs typeface="Calibri"/>
              </a:rPr>
              <a:t>to </a:t>
            </a:r>
            <a:r>
              <a:rPr dirty="0" sz="2100" spc="-5">
                <a:latin typeface="Calibri"/>
                <a:cs typeface="Calibri"/>
              </a:rPr>
              <a:t>be </a:t>
            </a:r>
            <a:r>
              <a:rPr dirty="0" sz="2100" spc="-15">
                <a:latin typeface="Calibri"/>
                <a:cs typeface="Calibri"/>
              </a:rPr>
              <a:t>locked </a:t>
            </a:r>
            <a:r>
              <a:rPr dirty="0" sz="2100" spc="-5">
                <a:latin typeface="Calibri"/>
                <a:cs typeface="Calibri"/>
              </a:rPr>
              <a:t>in the </a:t>
            </a:r>
            <a:r>
              <a:rPr dirty="0" sz="2100">
                <a:latin typeface="Calibri"/>
                <a:cs typeface="Calibri"/>
              </a:rPr>
              <a:t>admin  </a:t>
            </a:r>
            <a:r>
              <a:rPr dirty="0" sz="2100" spc="-10">
                <a:latin typeface="Calibri"/>
                <a:cs typeface="Calibri"/>
              </a:rPr>
              <a:t>suite </a:t>
            </a:r>
            <a:r>
              <a:rPr dirty="0" sz="2100" spc="-20">
                <a:latin typeface="Calibri"/>
                <a:cs typeface="Calibri"/>
              </a:rPr>
              <a:t>for </a:t>
            </a:r>
            <a:r>
              <a:rPr dirty="0" sz="2100" spc="-5">
                <a:latin typeface="Calibri"/>
                <a:cs typeface="Calibri"/>
              </a:rPr>
              <a:t>the </a:t>
            </a:r>
            <a:r>
              <a:rPr dirty="0" sz="2100" spc="-10">
                <a:latin typeface="Calibri"/>
                <a:cs typeface="Calibri"/>
              </a:rPr>
              <a:t>remainder </a:t>
            </a:r>
            <a:r>
              <a:rPr dirty="0" sz="2100" spc="-5">
                <a:latin typeface="Calibri"/>
                <a:cs typeface="Calibri"/>
              </a:rPr>
              <a:t>of the </a:t>
            </a:r>
            <a:r>
              <a:rPr dirty="0" sz="2100" spc="-50">
                <a:latin typeface="Calibri"/>
                <a:cs typeface="Calibri"/>
              </a:rPr>
              <a:t>day. </a:t>
            </a:r>
            <a:r>
              <a:rPr dirty="0" sz="2100" spc="-10">
                <a:latin typeface="Calibri"/>
                <a:cs typeface="Calibri"/>
              </a:rPr>
              <a:t>Detention </a:t>
            </a:r>
            <a:r>
              <a:rPr dirty="0" sz="2100">
                <a:latin typeface="Calibri"/>
                <a:cs typeface="Calibri"/>
              </a:rPr>
              <a:t>assigned. </a:t>
            </a:r>
            <a:r>
              <a:rPr dirty="0" sz="2100" spc="-20">
                <a:latin typeface="Calibri"/>
                <a:cs typeface="Calibri"/>
              </a:rPr>
              <a:t>Parent</a:t>
            </a:r>
            <a:r>
              <a:rPr dirty="0" sz="2100" spc="114">
                <a:latin typeface="Calibri"/>
                <a:cs typeface="Calibri"/>
              </a:rPr>
              <a:t> </a:t>
            </a:r>
            <a:r>
              <a:rPr dirty="0" sz="2100" spc="-5">
                <a:latin typeface="Calibri"/>
                <a:cs typeface="Calibri"/>
              </a:rPr>
              <a:t>called.</a:t>
            </a:r>
            <a:endParaRPr sz="2100">
              <a:latin typeface="Calibri"/>
              <a:cs typeface="Calibri"/>
            </a:endParaRPr>
          </a:p>
          <a:p>
            <a:pPr marL="401955" marR="173990" indent="-389890">
              <a:lnSpc>
                <a:spcPts val="2250"/>
              </a:lnSpc>
              <a:spcBef>
                <a:spcPts val="30"/>
              </a:spcBef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10">
                <a:latin typeface="Calibri"/>
                <a:cs typeface="Calibri"/>
              </a:rPr>
              <a:t>Second </a:t>
            </a:r>
            <a:r>
              <a:rPr dirty="0" sz="2100" spc="-15">
                <a:latin typeface="Calibri"/>
                <a:cs typeface="Calibri"/>
              </a:rPr>
              <a:t>Offense: </a:t>
            </a:r>
            <a:r>
              <a:rPr dirty="0" sz="2100" spc="-30">
                <a:latin typeface="Calibri"/>
                <a:cs typeface="Calibri"/>
              </a:rPr>
              <a:t>BT </a:t>
            </a:r>
            <a:r>
              <a:rPr dirty="0" sz="2100">
                <a:latin typeface="Calibri"/>
                <a:cs typeface="Calibri"/>
              </a:rPr>
              <a:t>/ </a:t>
            </a:r>
            <a:r>
              <a:rPr dirty="0" sz="2100" spc="-5">
                <a:latin typeface="Calibri"/>
                <a:cs typeface="Calibri"/>
              </a:rPr>
              <a:t>Admin </a:t>
            </a:r>
            <a:r>
              <a:rPr dirty="0" sz="2100" spc="-10">
                <a:latin typeface="Calibri"/>
                <a:cs typeface="Calibri"/>
              </a:rPr>
              <a:t>are </a:t>
            </a:r>
            <a:r>
              <a:rPr dirty="0" sz="2100" spc="-5">
                <a:latin typeface="Calibri"/>
                <a:cs typeface="Calibri"/>
              </a:rPr>
              <a:t>notified by </a:t>
            </a:r>
            <a:r>
              <a:rPr dirty="0" sz="2100" spc="-10">
                <a:latin typeface="Calibri"/>
                <a:cs typeface="Calibri"/>
              </a:rPr>
              <a:t>google </a:t>
            </a:r>
            <a:r>
              <a:rPr dirty="0" sz="2100">
                <a:latin typeface="Calibri"/>
                <a:cs typeface="Calibri"/>
              </a:rPr>
              <a:t>alert </a:t>
            </a:r>
            <a:r>
              <a:rPr dirty="0" sz="2100" spc="-15">
                <a:latin typeface="Calibri"/>
                <a:cs typeface="Calibri"/>
              </a:rPr>
              <a:t>form </a:t>
            </a:r>
            <a:r>
              <a:rPr dirty="0" sz="2100">
                <a:latin typeface="Calibri"/>
                <a:cs typeface="Calibri"/>
              </a:rPr>
              <a:t>and </a:t>
            </a:r>
            <a:r>
              <a:rPr dirty="0" sz="2100" spc="-5">
                <a:latin typeface="Calibri"/>
                <a:cs typeface="Calibri"/>
              </a:rPr>
              <a:t>the  device is </a:t>
            </a:r>
            <a:r>
              <a:rPr dirty="0" sz="2100" spc="-15">
                <a:latin typeface="Calibri"/>
                <a:cs typeface="Calibri"/>
              </a:rPr>
              <a:t>confiscated </a:t>
            </a:r>
            <a:r>
              <a:rPr dirty="0" sz="2100" spc="-20">
                <a:latin typeface="Calibri"/>
                <a:cs typeface="Calibri"/>
              </a:rPr>
              <a:t>for </a:t>
            </a:r>
            <a:r>
              <a:rPr dirty="0" sz="2100" spc="-10">
                <a:latin typeface="Calibri"/>
                <a:cs typeface="Calibri"/>
              </a:rPr>
              <a:t>remainder </a:t>
            </a:r>
            <a:r>
              <a:rPr dirty="0" sz="2100" spc="-5">
                <a:latin typeface="Calibri"/>
                <a:cs typeface="Calibri"/>
              </a:rPr>
              <a:t>of </a:t>
            </a:r>
            <a:r>
              <a:rPr dirty="0" sz="2100" spc="-50">
                <a:latin typeface="Calibri"/>
                <a:cs typeface="Calibri"/>
              </a:rPr>
              <a:t>day. </a:t>
            </a:r>
            <a:r>
              <a:rPr dirty="0" sz="2100" spc="-10">
                <a:latin typeface="Calibri"/>
                <a:cs typeface="Calibri"/>
              </a:rPr>
              <a:t>Detention </a:t>
            </a:r>
            <a:r>
              <a:rPr dirty="0" sz="2100">
                <a:latin typeface="Calibri"/>
                <a:cs typeface="Calibri"/>
              </a:rPr>
              <a:t>assigned. </a:t>
            </a:r>
            <a:r>
              <a:rPr dirty="0" sz="2100" spc="-20">
                <a:latin typeface="Calibri"/>
                <a:cs typeface="Calibri"/>
              </a:rPr>
              <a:t>Parent  </a:t>
            </a:r>
            <a:r>
              <a:rPr dirty="0" sz="2100" spc="-5">
                <a:latin typeface="Calibri"/>
                <a:cs typeface="Calibri"/>
              </a:rPr>
              <a:t>called </a:t>
            </a:r>
            <a:r>
              <a:rPr dirty="0" sz="2100" spc="-15">
                <a:latin typeface="Calibri"/>
                <a:cs typeface="Calibri"/>
              </a:rPr>
              <a:t>to </a:t>
            </a:r>
            <a:r>
              <a:rPr dirty="0" sz="2100" spc="-5">
                <a:latin typeface="Calibri"/>
                <a:cs typeface="Calibri"/>
              </a:rPr>
              <a:t>pick up phone. </a:t>
            </a:r>
            <a:r>
              <a:rPr dirty="0" sz="2100" spc="-10">
                <a:latin typeface="Calibri"/>
                <a:cs typeface="Calibri"/>
              </a:rPr>
              <a:t>Student </a:t>
            </a:r>
            <a:r>
              <a:rPr dirty="0" sz="2100" spc="-5">
                <a:latin typeface="Calibri"/>
                <a:cs typeface="Calibri"/>
              </a:rPr>
              <a:t>is </a:t>
            </a:r>
            <a:r>
              <a:rPr dirty="0" sz="2100" spc="-15">
                <a:latin typeface="Calibri"/>
                <a:cs typeface="Calibri"/>
              </a:rPr>
              <a:t>expected to </a:t>
            </a:r>
            <a:r>
              <a:rPr dirty="0" sz="2100" spc="-10">
                <a:latin typeface="Calibri"/>
                <a:cs typeface="Calibri"/>
              </a:rPr>
              <a:t>report </a:t>
            </a:r>
            <a:r>
              <a:rPr dirty="0" sz="2100" spc="-15">
                <a:latin typeface="Calibri"/>
                <a:cs typeface="Calibri"/>
              </a:rPr>
              <a:t>to </a:t>
            </a:r>
            <a:r>
              <a:rPr dirty="0" sz="2100">
                <a:latin typeface="Calibri"/>
                <a:cs typeface="Calibri"/>
              </a:rPr>
              <a:t>admin </a:t>
            </a:r>
            <a:r>
              <a:rPr dirty="0" sz="2100" spc="-10">
                <a:latin typeface="Calibri"/>
                <a:cs typeface="Calibri"/>
              </a:rPr>
              <a:t>suite  </a:t>
            </a:r>
            <a:r>
              <a:rPr dirty="0" sz="2100" spc="-5">
                <a:latin typeface="Calibri"/>
                <a:cs typeface="Calibri"/>
              </a:rPr>
              <a:t>each morning </a:t>
            </a:r>
            <a:r>
              <a:rPr dirty="0" sz="2100" spc="-15">
                <a:latin typeface="Calibri"/>
                <a:cs typeface="Calibri"/>
              </a:rPr>
              <a:t>to </a:t>
            </a:r>
            <a:r>
              <a:rPr dirty="0" sz="2100" spc="-5">
                <a:latin typeface="Calibri"/>
                <a:cs typeface="Calibri"/>
              </a:rPr>
              <a:t>pouch phone </a:t>
            </a:r>
            <a:r>
              <a:rPr dirty="0" sz="2100" spc="-20">
                <a:latin typeface="Calibri"/>
                <a:cs typeface="Calibri"/>
              </a:rPr>
              <a:t>for </a:t>
            </a:r>
            <a:r>
              <a:rPr dirty="0" sz="2100" spc="-10">
                <a:latin typeface="Calibri"/>
                <a:cs typeface="Calibri"/>
              </a:rPr>
              <a:t>two</a:t>
            </a:r>
            <a:r>
              <a:rPr dirty="0" sz="2100" spc="15">
                <a:latin typeface="Calibri"/>
                <a:cs typeface="Calibri"/>
              </a:rPr>
              <a:t> </a:t>
            </a:r>
            <a:r>
              <a:rPr dirty="0" sz="2100" spc="-15">
                <a:latin typeface="Calibri"/>
                <a:cs typeface="Calibri"/>
              </a:rPr>
              <a:t>weeks.</a:t>
            </a:r>
            <a:endParaRPr sz="2100">
              <a:latin typeface="Calibri"/>
              <a:cs typeface="Calibri"/>
            </a:endParaRPr>
          </a:p>
          <a:p>
            <a:pPr marL="401955" marR="121920" indent="-389890">
              <a:lnSpc>
                <a:spcPts val="2250"/>
              </a:lnSpc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10">
                <a:latin typeface="Calibri"/>
                <a:cs typeface="Calibri"/>
              </a:rPr>
              <a:t>Third </a:t>
            </a:r>
            <a:r>
              <a:rPr dirty="0" sz="2100" spc="-15">
                <a:latin typeface="Calibri"/>
                <a:cs typeface="Calibri"/>
              </a:rPr>
              <a:t>Offense: </a:t>
            </a:r>
            <a:r>
              <a:rPr dirty="0" sz="2100" spc="-5">
                <a:latin typeface="Calibri"/>
                <a:cs typeface="Calibri"/>
              </a:rPr>
              <a:t>Daily pouching of phone in </a:t>
            </a:r>
            <a:r>
              <a:rPr dirty="0" sz="2100">
                <a:latin typeface="Calibri"/>
                <a:cs typeface="Calibri"/>
              </a:rPr>
              <a:t>admin </a:t>
            </a:r>
            <a:r>
              <a:rPr dirty="0" sz="2100" spc="-10">
                <a:latin typeface="Calibri"/>
                <a:cs typeface="Calibri"/>
              </a:rPr>
              <a:t>suite </a:t>
            </a:r>
            <a:r>
              <a:rPr dirty="0" sz="2100" spc="-20">
                <a:latin typeface="Calibri"/>
                <a:cs typeface="Calibri"/>
              </a:rPr>
              <a:t>for </a:t>
            </a:r>
            <a:r>
              <a:rPr dirty="0" sz="2100" spc="-5">
                <a:latin typeface="Calibri"/>
                <a:cs typeface="Calibri"/>
              </a:rPr>
              <a:t>up </a:t>
            </a:r>
            <a:r>
              <a:rPr dirty="0" sz="2100" spc="-15">
                <a:latin typeface="Calibri"/>
                <a:cs typeface="Calibri"/>
              </a:rPr>
              <a:t>to </a:t>
            </a:r>
            <a:r>
              <a:rPr dirty="0" sz="2100" spc="-5">
                <a:latin typeface="Calibri"/>
                <a:cs typeface="Calibri"/>
              </a:rPr>
              <a:t>one  </a:t>
            </a:r>
            <a:r>
              <a:rPr dirty="0" sz="2100" spc="-10">
                <a:latin typeface="Calibri"/>
                <a:cs typeface="Calibri"/>
              </a:rPr>
              <a:t>month. </a:t>
            </a:r>
            <a:r>
              <a:rPr dirty="0" sz="2100" spc="-5">
                <a:latin typeface="Calibri"/>
                <a:cs typeface="Calibri"/>
              </a:rPr>
              <a:t>Up </a:t>
            </a:r>
            <a:r>
              <a:rPr dirty="0" sz="2100" spc="-15">
                <a:latin typeface="Calibri"/>
                <a:cs typeface="Calibri"/>
              </a:rPr>
              <a:t>to </a:t>
            </a:r>
            <a:r>
              <a:rPr dirty="0" sz="2100">
                <a:latin typeface="Calibri"/>
                <a:cs typeface="Calibri"/>
              </a:rPr>
              <a:t>5 </a:t>
            </a:r>
            <a:r>
              <a:rPr dirty="0" sz="2100" spc="-20">
                <a:latin typeface="Calibri"/>
                <a:cs typeface="Calibri"/>
              </a:rPr>
              <a:t>days </a:t>
            </a:r>
            <a:r>
              <a:rPr dirty="0" sz="2100" spc="-5">
                <a:latin typeface="Calibri"/>
                <a:cs typeface="Calibri"/>
              </a:rPr>
              <a:t>ISS. </a:t>
            </a:r>
            <a:r>
              <a:rPr dirty="0" sz="2100" spc="-10">
                <a:latin typeface="Calibri"/>
                <a:cs typeface="Calibri"/>
              </a:rPr>
              <a:t>Behavior </a:t>
            </a:r>
            <a:r>
              <a:rPr dirty="0" sz="2100" spc="-15">
                <a:latin typeface="Calibri"/>
                <a:cs typeface="Calibri"/>
              </a:rPr>
              <a:t>contract. Attendance </a:t>
            </a:r>
            <a:r>
              <a:rPr dirty="0" sz="2100" spc="-10">
                <a:latin typeface="Calibri"/>
                <a:cs typeface="Calibri"/>
              </a:rPr>
              <a:t>at </a:t>
            </a:r>
            <a:r>
              <a:rPr dirty="0" sz="2100" spc="-20">
                <a:latin typeface="Calibri"/>
                <a:cs typeface="Calibri"/>
              </a:rPr>
              <a:t>restorative  </a:t>
            </a:r>
            <a:r>
              <a:rPr dirty="0" sz="2100" spc="-5">
                <a:latin typeface="Calibri"/>
                <a:cs typeface="Calibri"/>
              </a:rPr>
              <a:t>cell phone sessions. </a:t>
            </a:r>
            <a:r>
              <a:rPr dirty="0" sz="2100" spc="-25">
                <a:latin typeface="Calibri"/>
                <a:cs typeface="Calibri"/>
              </a:rPr>
              <a:t>Referral </a:t>
            </a:r>
            <a:r>
              <a:rPr dirty="0" sz="2100" spc="-15">
                <a:latin typeface="Calibri"/>
                <a:cs typeface="Calibri"/>
              </a:rPr>
              <a:t>to </a:t>
            </a:r>
            <a:r>
              <a:rPr dirty="0" sz="2100" spc="-5">
                <a:latin typeface="Calibri"/>
                <a:cs typeface="Calibri"/>
              </a:rPr>
              <a:t>Support Services </a:t>
            </a:r>
            <a:r>
              <a:rPr dirty="0" sz="2100">
                <a:latin typeface="Calibri"/>
                <a:cs typeface="Calibri"/>
              </a:rPr>
              <a:t>/</a:t>
            </a:r>
            <a:r>
              <a:rPr dirty="0" sz="2100" spc="20">
                <a:latin typeface="Calibri"/>
                <a:cs typeface="Calibri"/>
              </a:rPr>
              <a:t> </a:t>
            </a:r>
            <a:r>
              <a:rPr dirty="0" sz="2100" spc="-5">
                <a:latin typeface="Calibri"/>
                <a:cs typeface="Calibri"/>
              </a:rPr>
              <a:t>Counseling.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461052"/>
            <a:ext cx="1982470" cy="528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 spc="-35">
                <a:solidFill>
                  <a:srgbClr val="4C5C86"/>
                </a:solidFill>
              </a:rPr>
              <a:t>Technology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384725" y="1183777"/>
            <a:ext cx="8295005" cy="2882900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dirty="0" sz="1100" spc="-5" b="1">
                <a:latin typeface="Calibri"/>
                <a:cs typeface="Calibri"/>
              </a:rPr>
              <a:t>Phone </a:t>
            </a:r>
            <a:r>
              <a:rPr dirty="0" sz="1100" spc="-10" b="1">
                <a:latin typeface="Calibri"/>
                <a:cs typeface="Calibri"/>
              </a:rPr>
              <a:t>Free</a:t>
            </a:r>
            <a:r>
              <a:rPr dirty="0" sz="1100" spc="-85" b="1">
                <a:latin typeface="Calibri"/>
                <a:cs typeface="Calibri"/>
              </a:rPr>
              <a:t> </a:t>
            </a:r>
            <a:r>
              <a:rPr dirty="0" sz="1100" spc="-5" b="1">
                <a:latin typeface="Calibri"/>
                <a:cs typeface="Calibri"/>
              </a:rPr>
              <a:t>Schools</a:t>
            </a:r>
            <a:endParaRPr sz="1100">
              <a:latin typeface="Calibri"/>
              <a:cs typeface="Calibri"/>
            </a:endParaRPr>
          </a:p>
          <a:p>
            <a:pPr marL="12700" marR="503555">
              <a:lnSpc>
                <a:spcPct val="113599"/>
              </a:lnSpc>
            </a:pPr>
            <a:r>
              <a:rPr dirty="0" sz="1100" spc="-5">
                <a:latin typeface="Calibri"/>
                <a:cs typeface="Calibri"/>
              </a:rPr>
              <a:t>All secondary schools will be phone </a:t>
            </a:r>
            <a:r>
              <a:rPr dirty="0" sz="1100" spc="-10">
                <a:latin typeface="Calibri"/>
                <a:cs typeface="Calibri"/>
              </a:rPr>
              <a:t>free. Students </a:t>
            </a:r>
            <a:r>
              <a:rPr dirty="0" sz="1100" spc="-5">
                <a:latin typeface="Calibri"/>
                <a:cs typeface="Calibri"/>
              </a:rPr>
              <a:t>will be </a:t>
            </a:r>
            <a:r>
              <a:rPr dirty="0" sz="1100" spc="-10">
                <a:latin typeface="Calibri"/>
                <a:cs typeface="Calibri"/>
              </a:rPr>
              <a:t>supported </a:t>
            </a:r>
            <a:r>
              <a:rPr dirty="0" sz="1100" spc="-5">
                <a:latin typeface="Calibri"/>
                <a:cs typeface="Calibri"/>
              </a:rPr>
              <a:t>in this </a:t>
            </a:r>
            <a:r>
              <a:rPr dirty="0" sz="1100" spc="-10">
                <a:latin typeface="Calibri"/>
                <a:cs typeface="Calibri"/>
              </a:rPr>
              <a:t>effort </a:t>
            </a:r>
            <a:r>
              <a:rPr dirty="0" sz="1100" spc="-5">
                <a:latin typeface="Calibri"/>
                <a:cs typeface="Calibri"/>
              </a:rPr>
              <a:t>with </a:t>
            </a:r>
            <a:r>
              <a:rPr dirty="0" sz="1100">
                <a:latin typeface="Calibri"/>
                <a:cs typeface="Calibri"/>
              </a:rPr>
              <a:t>a </a:t>
            </a:r>
            <a:r>
              <a:rPr dirty="0" sz="1100" spc="-20">
                <a:latin typeface="Calibri"/>
                <a:cs typeface="Calibri"/>
              </a:rPr>
              <a:t>Yondr </a:t>
            </a:r>
            <a:r>
              <a:rPr dirty="0" sz="1100" spc="-5">
                <a:latin typeface="Calibri"/>
                <a:cs typeface="Calibri"/>
              </a:rPr>
              <a:t>pouch. An </a:t>
            </a:r>
            <a:r>
              <a:rPr dirty="0" sz="1100" spc="-10">
                <a:latin typeface="Calibri"/>
                <a:cs typeface="Calibri"/>
              </a:rPr>
              <a:t>information </a:t>
            </a:r>
            <a:r>
              <a:rPr dirty="0" sz="1100" spc="-5">
                <a:latin typeface="Calibri"/>
                <a:cs typeface="Calibri"/>
              </a:rPr>
              <a:t>session was held on  </a:t>
            </a:r>
            <a:r>
              <a:rPr dirty="0" sz="1100" spc="-20">
                <a:latin typeface="Calibri"/>
                <a:cs typeface="Calibri"/>
              </a:rPr>
              <a:t>Thursday, </a:t>
            </a:r>
            <a:r>
              <a:rPr dirty="0" sz="1100" spc="-10">
                <a:latin typeface="Calibri"/>
                <a:cs typeface="Calibri"/>
              </a:rPr>
              <a:t>August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22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100" spc="-5" b="1">
                <a:latin typeface="Calibri"/>
                <a:cs typeface="Calibri"/>
              </a:rPr>
              <a:t>Online</a:t>
            </a:r>
            <a:r>
              <a:rPr dirty="0" sz="1100" spc="-10" b="1">
                <a:latin typeface="Calibri"/>
                <a:cs typeface="Calibri"/>
              </a:rPr>
              <a:t> Safety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13599"/>
              </a:lnSpc>
            </a:pPr>
            <a:r>
              <a:rPr dirty="0" sz="1100" spc="-5">
                <a:latin typeface="Calibri"/>
                <a:cs typeface="Calibri"/>
              </a:rPr>
              <a:t>MPS will </a:t>
            </a:r>
            <a:r>
              <a:rPr dirty="0" sz="1100" spc="-10">
                <a:latin typeface="Calibri"/>
                <a:cs typeface="Calibri"/>
              </a:rPr>
              <a:t>work </a:t>
            </a:r>
            <a:r>
              <a:rPr dirty="0" sz="1100" spc="-5">
                <a:latin typeface="Calibri"/>
                <a:cs typeface="Calibri"/>
              </a:rPr>
              <a:t>with </a:t>
            </a:r>
            <a:r>
              <a:rPr dirty="0" sz="1100" spc="-10">
                <a:latin typeface="Calibri"/>
                <a:cs typeface="Calibri"/>
              </a:rPr>
              <a:t>students to </a:t>
            </a:r>
            <a:r>
              <a:rPr dirty="0" sz="1100" spc="-5">
                <a:latin typeface="Calibri"/>
                <a:cs typeface="Calibri"/>
              </a:rPr>
              <a:t>show them how </a:t>
            </a:r>
            <a:r>
              <a:rPr dirty="0" sz="1100" spc="-10">
                <a:latin typeface="Calibri"/>
                <a:cs typeface="Calibri"/>
              </a:rPr>
              <a:t>to </a:t>
            </a:r>
            <a:r>
              <a:rPr dirty="0" sz="1100">
                <a:latin typeface="Calibri"/>
                <a:cs typeface="Calibri"/>
              </a:rPr>
              <a:t>act </a:t>
            </a:r>
            <a:r>
              <a:rPr dirty="0" sz="1100" spc="-10">
                <a:latin typeface="Calibri"/>
                <a:cs typeface="Calibri"/>
              </a:rPr>
              <a:t>responsibly </a:t>
            </a:r>
            <a:r>
              <a:rPr dirty="0" sz="1100" spc="-5">
                <a:latin typeface="Calibri"/>
                <a:cs typeface="Calibri"/>
              </a:rPr>
              <a:t>with their device online </a:t>
            </a:r>
            <a:r>
              <a:rPr dirty="0" sz="1100">
                <a:latin typeface="Calibri"/>
                <a:cs typeface="Calibri"/>
              </a:rPr>
              <a:t>and </a:t>
            </a:r>
            <a:r>
              <a:rPr dirty="0" sz="1100" spc="-5">
                <a:latin typeface="Calibri"/>
                <a:cs typeface="Calibri"/>
              </a:rPr>
              <a:t>lessons will </a:t>
            </a:r>
            <a:r>
              <a:rPr dirty="0" sz="1100" spc="-10">
                <a:latin typeface="Calibri"/>
                <a:cs typeface="Calibri"/>
              </a:rPr>
              <a:t>continue throughout </a:t>
            </a:r>
            <a:r>
              <a:rPr dirty="0" sz="1100" spc="-5">
                <a:latin typeface="Calibri"/>
                <a:cs typeface="Calibri"/>
              </a:rPr>
              <a:t>the school </a:t>
            </a:r>
            <a:r>
              <a:rPr dirty="0" sz="1100" spc="-30">
                <a:latin typeface="Calibri"/>
                <a:cs typeface="Calibri"/>
              </a:rPr>
              <a:t>year.  </a:t>
            </a:r>
            <a:r>
              <a:rPr dirty="0" sz="1100" spc="-5">
                <a:latin typeface="Calibri"/>
                <a:cs typeface="Calibri"/>
              </a:rPr>
              <a:t>Look </a:t>
            </a:r>
            <a:r>
              <a:rPr dirty="0" sz="1100" spc="-10">
                <a:latin typeface="Calibri"/>
                <a:cs typeface="Calibri"/>
              </a:rPr>
              <a:t>for information </a:t>
            </a:r>
            <a:r>
              <a:rPr dirty="0" sz="1100" spc="-5">
                <a:latin typeface="Calibri"/>
                <a:cs typeface="Calibri"/>
              </a:rPr>
              <a:t>on </a:t>
            </a:r>
            <a:r>
              <a:rPr dirty="0" sz="1100" spc="-10">
                <a:latin typeface="Calibri"/>
                <a:cs typeface="Calibri"/>
              </a:rPr>
              <a:t>what your student </a:t>
            </a:r>
            <a:r>
              <a:rPr dirty="0" sz="1100" spc="-5">
                <a:latin typeface="Calibri"/>
                <a:cs typeface="Calibri"/>
              </a:rPr>
              <a:t>is learning </a:t>
            </a:r>
            <a:r>
              <a:rPr dirty="0" sz="1100">
                <a:latin typeface="Calibri"/>
                <a:cs typeface="Calibri"/>
              </a:rPr>
              <a:t>about </a:t>
            </a:r>
            <a:r>
              <a:rPr dirty="0" sz="1100" spc="-5">
                <a:latin typeface="Calibri"/>
                <a:cs typeface="Calibri"/>
              </a:rPr>
              <a:t>balancing the use of </a:t>
            </a:r>
            <a:r>
              <a:rPr dirty="0" sz="1100" spc="-10">
                <a:latin typeface="Calibri"/>
                <a:cs typeface="Calibri"/>
              </a:rPr>
              <a:t>technology </a:t>
            </a:r>
            <a:r>
              <a:rPr dirty="0" sz="1100" spc="-5">
                <a:latin typeface="Calibri"/>
                <a:cs typeface="Calibri"/>
              </a:rPr>
              <a:t>in their </a:t>
            </a:r>
            <a:r>
              <a:rPr dirty="0" sz="1100" spc="-10">
                <a:latin typeface="Calibri"/>
                <a:cs typeface="Calibri"/>
              </a:rPr>
              <a:t>life, </a:t>
            </a:r>
            <a:r>
              <a:rPr dirty="0" sz="1100" spc="-5">
                <a:latin typeface="Calibri"/>
                <a:cs typeface="Calibri"/>
              </a:rPr>
              <a:t>being </a:t>
            </a:r>
            <a:r>
              <a:rPr dirty="0" sz="1100" spc="-15">
                <a:latin typeface="Calibri"/>
                <a:cs typeface="Calibri"/>
              </a:rPr>
              <a:t>safe </a:t>
            </a:r>
            <a:r>
              <a:rPr dirty="0" sz="1100">
                <a:latin typeface="Calibri"/>
                <a:cs typeface="Calibri"/>
              </a:rPr>
              <a:t>and </a:t>
            </a:r>
            <a:r>
              <a:rPr dirty="0" sz="1100" spc="-5">
                <a:latin typeface="Calibri"/>
                <a:cs typeface="Calibri"/>
              </a:rPr>
              <a:t>maintaining privacy online  </a:t>
            </a:r>
            <a:r>
              <a:rPr dirty="0" sz="1100">
                <a:latin typeface="Calibri"/>
                <a:cs typeface="Calibri"/>
              </a:rPr>
              <a:t>and </a:t>
            </a:r>
            <a:r>
              <a:rPr dirty="0" sz="1100" spc="-5">
                <a:latin typeface="Calibri"/>
                <a:cs typeface="Calibri"/>
              </a:rPr>
              <a:t>media </a:t>
            </a:r>
            <a:r>
              <a:rPr dirty="0" sz="1100" spc="-10">
                <a:latin typeface="Calibri"/>
                <a:cs typeface="Calibri"/>
              </a:rPr>
              <a:t>literacy </a:t>
            </a:r>
            <a:r>
              <a:rPr dirty="0" sz="1100" spc="-5">
                <a:latin typeface="Calibri"/>
                <a:cs typeface="Calibri"/>
              </a:rPr>
              <a:t>in </a:t>
            </a:r>
            <a:r>
              <a:rPr dirty="0" sz="1100" spc="-10">
                <a:latin typeface="Calibri"/>
                <a:cs typeface="Calibri"/>
              </a:rPr>
              <a:t>your </a:t>
            </a:r>
            <a:r>
              <a:rPr dirty="0" sz="1100" spc="-15">
                <a:latin typeface="Calibri"/>
                <a:cs typeface="Calibri"/>
              </a:rPr>
              <a:t>school’s</a:t>
            </a:r>
            <a:r>
              <a:rPr dirty="0" sz="1100" spc="-5">
                <a:latin typeface="Calibri"/>
                <a:cs typeface="Calibri"/>
              </a:rPr>
              <a:t> </a:t>
            </a:r>
            <a:r>
              <a:rPr dirty="0" sz="1100" spc="-20">
                <a:latin typeface="Calibri"/>
                <a:cs typeface="Calibri"/>
              </a:rPr>
              <a:t>newsletter.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100" spc="-10" b="1">
                <a:latin typeface="Calibri"/>
                <a:cs typeface="Calibri"/>
              </a:rPr>
              <a:t>iPads </a:t>
            </a:r>
            <a:r>
              <a:rPr dirty="0" sz="1100" spc="-5" b="1">
                <a:latin typeface="Calibri"/>
                <a:cs typeface="Calibri"/>
              </a:rPr>
              <a:t>and </a:t>
            </a:r>
            <a:r>
              <a:rPr dirty="0" sz="1100" spc="-10" b="1">
                <a:latin typeface="Calibri"/>
                <a:cs typeface="Calibri"/>
              </a:rPr>
              <a:t>Chromebooks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100" spc="-10">
                <a:latin typeface="Calibri"/>
                <a:cs typeface="Calibri"/>
              </a:rPr>
              <a:t>Students </a:t>
            </a:r>
            <a:r>
              <a:rPr dirty="0" sz="1100" spc="-5">
                <a:latin typeface="Calibri"/>
                <a:cs typeface="Calibri"/>
              </a:rPr>
              <a:t>will be </a:t>
            </a:r>
            <a:r>
              <a:rPr dirty="0" sz="1100" spc="-10">
                <a:latin typeface="Calibri"/>
                <a:cs typeface="Calibri"/>
              </a:rPr>
              <a:t>charged for </a:t>
            </a:r>
            <a:r>
              <a:rPr dirty="0" sz="1100" spc="-5">
                <a:latin typeface="Calibri"/>
                <a:cs typeface="Calibri"/>
              </a:rPr>
              <a:t>missing </a:t>
            </a:r>
            <a:r>
              <a:rPr dirty="0" sz="1100" spc="-10">
                <a:latin typeface="Calibri"/>
                <a:cs typeface="Calibri"/>
              </a:rPr>
              <a:t>chargers </a:t>
            </a:r>
            <a:r>
              <a:rPr dirty="0" sz="1100">
                <a:latin typeface="Calibri"/>
                <a:cs typeface="Calibri"/>
              </a:rPr>
              <a:t>and </a:t>
            </a:r>
            <a:r>
              <a:rPr dirty="0" sz="1100" spc="-5">
                <a:latin typeface="Calibri"/>
                <a:cs typeface="Calibri"/>
              </a:rPr>
              <a:t>damaged devices. </a:t>
            </a:r>
            <a:r>
              <a:rPr dirty="0" sz="1100" spc="-10">
                <a:latin typeface="Calibri"/>
                <a:cs typeface="Calibri"/>
              </a:rPr>
              <a:t>Notification </a:t>
            </a:r>
            <a:r>
              <a:rPr dirty="0" sz="1100" spc="-5">
                <a:latin typeface="Calibri"/>
                <a:cs typeface="Calibri"/>
              </a:rPr>
              <a:t>will be going </a:t>
            </a:r>
            <a:r>
              <a:rPr dirty="0" sz="1100" spc="-10">
                <a:latin typeface="Calibri"/>
                <a:cs typeface="Calibri"/>
              </a:rPr>
              <a:t>to parents </a:t>
            </a:r>
            <a:r>
              <a:rPr dirty="0" sz="1100">
                <a:latin typeface="Calibri"/>
                <a:cs typeface="Calibri"/>
              </a:rPr>
              <a:t>and </a:t>
            </a:r>
            <a:r>
              <a:rPr dirty="0" sz="1100" spc="-5">
                <a:latin typeface="Calibri"/>
                <a:cs typeface="Calibri"/>
              </a:rPr>
              <a:t>families </a:t>
            </a:r>
            <a:r>
              <a:rPr dirty="0" sz="1100" spc="-10">
                <a:latin typeface="Calibri"/>
                <a:cs typeface="Calibri"/>
              </a:rPr>
              <a:t>next</a:t>
            </a:r>
            <a:r>
              <a:rPr dirty="0" sz="1100" spc="60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week.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100" spc="-5" b="1">
                <a:latin typeface="Calibri"/>
                <a:cs typeface="Calibri"/>
              </a:rPr>
              <a:t>Artificial</a:t>
            </a:r>
            <a:r>
              <a:rPr dirty="0" sz="1100" spc="-10" b="1">
                <a:latin typeface="Calibri"/>
                <a:cs typeface="Calibri"/>
              </a:rPr>
              <a:t> Intelligence</a:t>
            </a:r>
            <a:endParaRPr sz="1100">
              <a:latin typeface="Calibri"/>
              <a:cs typeface="Calibri"/>
            </a:endParaRPr>
          </a:p>
          <a:p>
            <a:pPr marL="12700" marR="114300">
              <a:lnSpc>
                <a:spcPct val="113599"/>
              </a:lnSpc>
            </a:pPr>
            <a:r>
              <a:rPr dirty="0" sz="1100">
                <a:latin typeface="Calibri"/>
                <a:cs typeface="Calibri"/>
              </a:rPr>
              <a:t>A </a:t>
            </a:r>
            <a:r>
              <a:rPr dirty="0" sz="1100" spc="-5">
                <a:latin typeface="Calibri"/>
                <a:cs typeface="Calibri"/>
              </a:rPr>
              <a:t>new </a:t>
            </a:r>
            <a:r>
              <a:rPr dirty="0" sz="1100" spc="-10">
                <a:latin typeface="Calibri"/>
                <a:cs typeface="Calibri"/>
              </a:rPr>
              <a:t>district </a:t>
            </a:r>
            <a:r>
              <a:rPr dirty="0" sz="1100" spc="-5">
                <a:latin typeface="Calibri"/>
                <a:cs typeface="Calibri"/>
              </a:rPr>
              <a:t>task </a:t>
            </a:r>
            <a:r>
              <a:rPr dirty="0" sz="1100" spc="-15">
                <a:latin typeface="Calibri"/>
                <a:cs typeface="Calibri"/>
              </a:rPr>
              <a:t>force </a:t>
            </a:r>
            <a:r>
              <a:rPr dirty="0" sz="1100" spc="-5">
                <a:latin typeface="Calibri"/>
                <a:cs typeface="Calibri"/>
              </a:rPr>
              <a:t>will be </a:t>
            </a:r>
            <a:r>
              <a:rPr dirty="0" sz="1100" spc="-10">
                <a:latin typeface="Calibri"/>
                <a:cs typeface="Calibri"/>
              </a:rPr>
              <a:t>convened to </a:t>
            </a:r>
            <a:r>
              <a:rPr dirty="0" sz="1100" spc="-5">
                <a:latin typeface="Calibri"/>
                <a:cs typeface="Calibri"/>
              </a:rPr>
              <a:t>consider the need </a:t>
            </a:r>
            <a:r>
              <a:rPr dirty="0" sz="1100" spc="-10">
                <a:latin typeface="Calibri"/>
                <a:cs typeface="Calibri"/>
              </a:rPr>
              <a:t>for </a:t>
            </a:r>
            <a:r>
              <a:rPr dirty="0" sz="1100" spc="-5">
                <a:latin typeface="Calibri"/>
                <a:cs typeface="Calibri"/>
              </a:rPr>
              <a:t>policies </a:t>
            </a:r>
            <a:r>
              <a:rPr dirty="0" sz="1100">
                <a:latin typeface="Calibri"/>
                <a:cs typeface="Calibri"/>
              </a:rPr>
              <a:t>and </a:t>
            </a:r>
            <a:r>
              <a:rPr dirty="0" sz="1100" spc="-10">
                <a:latin typeface="Calibri"/>
                <a:cs typeface="Calibri"/>
              </a:rPr>
              <a:t>procedures, governed </a:t>
            </a:r>
            <a:r>
              <a:rPr dirty="0" sz="1100" spc="-5">
                <a:latin typeface="Calibri"/>
                <a:cs typeface="Calibri"/>
              </a:rPr>
              <a:t>by </a:t>
            </a:r>
            <a:r>
              <a:rPr dirty="0" sz="1100" spc="-10">
                <a:latin typeface="Calibri"/>
                <a:cs typeface="Calibri"/>
              </a:rPr>
              <a:t>Board </a:t>
            </a:r>
            <a:r>
              <a:rPr dirty="0" sz="1100" spc="-5">
                <a:latin typeface="Calibri"/>
                <a:cs typeface="Calibri"/>
              </a:rPr>
              <a:t>of </a:t>
            </a:r>
            <a:r>
              <a:rPr dirty="0" sz="1100" spc="-10">
                <a:latin typeface="Calibri"/>
                <a:cs typeface="Calibri"/>
              </a:rPr>
              <a:t>Education </a:t>
            </a:r>
            <a:r>
              <a:rPr dirty="0" sz="1100" spc="-20">
                <a:latin typeface="Calibri"/>
                <a:cs typeface="Calibri"/>
              </a:rPr>
              <a:t>Policy, </a:t>
            </a:r>
            <a:r>
              <a:rPr dirty="0" sz="1100">
                <a:latin typeface="Calibri"/>
                <a:cs typeface="Calibri"/>
              </a:rPr>
              <a:t>as </a:t>
            </a:r>
            <a:r>
              <a:rPr dirty="0" sz="1100" spc="-5">
                <a:latin typeface="Calibri"/>
                <a:cs typeface="Calibri"/>
              </a:rPr>
              <a:t>well </a:t>
            </a:r>
            <a:r>
              <a:rPr dirty="0" sz="1100">
                <a:latin typeface="Calibri"/>
                <a:cs typeface="Calibri"/>
              </a:rPr>
              <a:t>as </a:t>
            </a:r>
            <a:r>
              <a:rPr dirty="0" sz="1100" spc="-5">
                <a:latin typeface="Calibri"/>
                <a:cs typeface="Calibri"/>
              </a:rPr>
              <a:t>the  </a:t>
            </a:r>
            <a:r>
              <a:rPr dirty="0" sz="1100" spc="-10">
                <a:latin typeface="Calibri"/>
                <a:cs typeface="Calibri"/>
              </a:rPr>
              <a:t>potential for </a:t>
            </a:r>
            <a:r>
              <a:rPr dirty="0" sz="1100" spc="-5">
                <a:latin typeface="Calibri"/>
                <a:cs typeface="Calibri"/>
              </a:rPr>
              <a:t>use of AI </a:t>
            </a:r>
            <a:r>
              <a:rPr dirty="0" sz="1100" spc="-10">
                <a:latin typeface="Calibri"/>
                <a:cs typeface="Calibri"/>
              </a:rPr>
              <a:t>to </a:t>
            </a:r>
            <a:r>
              <a:rPr dirty="0" sz="1100" spc="-5">
                <a:latin typeface="Calibri"/>
                <a:cs typeface="Calibri"/>
              </a:rPr>
              <a:t>support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learning.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7487" y="2071525"/>
            <a:ext cx="549275" cy="213360"/>
          </a:xfrm>
          <a:custGeom>
            <a:avLst/>
            <a:gdLst/>
            <a:ahLst/>
            <a:cxnLst/>
            <a:rect l="l" t="t" r="r" b="b"/>
            <a:pathLst>
              <a:path w="549275" h="213360">
                <a:moveTo>
                  <a:pt x="548903" y="213359"/>
                </a:moveTo>
                <a:lnTo>
                  <a:pt x="0" y="213359"/>
                </a:lnTo>
                <a:lnTo>
                  <a:pt x="0" y="0"/>
                </a:lnTo>
                <a:lnTo>
                  <a:pt x="548903" y="0"/>
                </a:lnTo>
                <a:lnTo>
                  <a:pt x="548903" y="213359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927487" y="2827175"/>
            <a:ext cx="376555" cy="213360"/>
          </a:xfrm>
          <a:custGeom>
            <a:avLst/>
            <a:gdLst/>
            <a:ahLst/>
            <a:cxnLst/>
            <a:rect l="l" t="t" r="r" b="b"/>
            <a:pathLst>
              <a:path w="376555" h="213360">
                <a:moveTo>
                  <a:pt x="376005" y="213359"/>
                </a:moveTo>
                <a:lnTo>
                  <a:pt x="0" y="213359"/>
                </a:lnTo>
                <a:lnTo>
                  <a:pt x="0" y="0"/>
                </a:lnTo>
                <a:lnTo>
                  <a:pt x="376005" y="0"/>
                </a:lnTo>
                <a:lnTo>
                  <a:pt x="376005" y="213359"/>
                </a:lnTo>
                <a:close/>
              </a:path>
            </a:pathLst>
          </a:custGeom>
          <a:solidFill>
            <a:srgbClr val="EA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27487" y="3036725"/>
            <a:ext cx="328295" cy="213360"/>
          </a:xfrm>
          <a:custGeom>
            <a:avLst/>
            <a:gdLst/>
            <a:ahLst/>
            <a:cxnLst/>
            <a:rect l="l" t="t" r="r" b="b"/>
            <a:pathLst>
              <a:path w="328294" h="213360">
                <a:moveTo>
                  <a:pt x="327849" y="213359"/>
                </a:moveTo>
                <a:lnTo>
                  <a:pt x="0" y="213359"/>
                </a:lnTo>
                <a:lnTo>
                  <a:pt x="0" y="0"/>
                </a:lnTo>
                <a:lnTo>
                  <a:pt x="327849" y="0"/>
                </a:lnTo>
                <a:lnTo>
                  <a:pt x="327849" y="213359"/>
                </a:lnTo>
                <a:close/>
              </a:path>
            </a:pathLst>
          </a:custGeom>
          <a:solidFill>
            <a:srgbClr val="EA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927487" y="3582825"/>
            <a:ext cx="360045" cy="209550"/>
          </a:xfrm>
          <a:custGeom>
            <a:avLst/>
            <a:gdLst/>
            <a:ahLst/>
            <a:cxnLst/>
            <a:rect l="l" t="t" r="r" b="b"/>
            <a:pathLst>
              <a:path w="360044" h="209550">
                <a:moveTo>
                  <a:pt x="0" y="209550"/>
                </a:moveTo>
                <a:lnTo>
                  <a:pt x="359832" y="209550"/>
                </a:lnTo>
                <a:lnTo>
                  <a:pt x="359832" y="0"/>
                </a:lnTo>
                <a:lnTo>
                  <a:pt x="0" y="0"/>
                </a:lnTo>
                <a:lnTo>
                  <a:pt x="0" y="209550"/>
                </a:lnTo>
                <a:close/>
              </a:path>
            </a:pathLst>
          </a:custGeom>
          <a:solidFill>
            <a:srgbClr val="E066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927487" y="3792375"/>
            <a:ext cx="376555" cy="213360"/>
          </a:xfrm>
          <a:custGeom>
            <a:avLst/>
            <a:gdLst/>
            <a:ahLst/>
            <a:cxnLst/>
            <a:rect l="l" t="t" r="r" b="b"/>
            <a:pathLst>
              <a:path w="376555" h="213360">
                <a:moveTo>
                  <a:pt x="376005" y="213359"/>
                </a:moveTo>
                <a:lnTo>
                  <a:pt x="0" y="213359"/>
                </a:lnTo>
                <a:lnTo>
                  <a:pt x="0" y="0"/>
                </a:lnTo>
                <a:lnTo>
                  <a:pt x="376005" y="0"/>
                </a:lnTo>
                <a:lnTo>
                  <a:pt x="376005" y="213359"/>
                </a:lnTo>
                <a:close/>
              </a:path>
            </a:pathLst>
          </a:custGeom>
          <a:solidFill>
            <a:srgbClr val="E066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927487" y="4001925"/>
            <a:ext cx="328295" cy="213360"/>
          </a:xfrm>
          <a:custGeom>
            <a:avLst/>
            <a:gdLst/>
            <a:ahLst/>
            <a:cxnLst/>
            <a:rect l="l" t="t" r="r" b="b"/>
            <a:pathLst>
              <a:path w="328294" h="213360">
                <a:moveTo>
                  <a:pt x="327849" y="213359"/>
                </a:moveTo>
                <a:lnTo>
                  <a:pt x="0" y="213359"/>
                </a:lnTo>
                <a:lnTo>
                  <a:pt x="0" y="0"/>
                </a:lnTo>
                <a:lnTo>
                  <a:pt x="327849" y="0"/>
                </a:lnTo>
                <a:lnTo>
                  <a:pt x="327849" y="213359"/>
                </a:lnTo>
                <a:close/>
              </a:path>
            </a:pathLst>
          </a:custGeom>
          <a:solidFill>
            <a:srgbClr val="E066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927487" y="4338475"/>
            <a:ext cx="539750" cy="213360"/>
          </a:xfrm>
          <a:custGeom>
            <a:avLst/>
            <a:gdLst/>
            <a:ahLst/>
            <a:cxnLst/>
            <a:rect l="l" t="t" r="r" b="b"/>
            <a:pathLst>
              <a:path w="539750" h="213360">
                <a:moveTo>
                  <a:pt x="539485" y="213359"/>
                </a:moveTo>
                <a:lnTo>
                  <a:pt x="0" y="213359"/>
                </a:lnTo>
                <a:lnTo>
                  <a:pt x="0" y="0"/>
                </a:lnTo>
                <a:lnTo>
                  <a:pt x="539485" y="0"/>
                </a:lnTo>
                <a:lnTo>
                  <a:pt x="539485" y="21335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927487" y="4548025"/>
            <a:ext cx="328295" cy="213360"/>
          </a:xfrm>
          <a:custGeom>
            <a:avLst/>
            <a:gdLst/>
            <a:ahLst/>
            <a:cxnLst/>
            <a:rect l="l" t="t" r="r" b="b"/>
            <a:pathLst>
              <a:path w="328294" h="213360">
                <a:moveTo>
                  <a:pt x="327849" y="213359"/>
                </a:moveTo>
                <a:lnTo>
                  <a:pt x="0" y="213359"/>
                </a:lnTo>
                <a:lnTo>
                  <a:pt x="0" y="0"/>
                </a:lnTo>
                <a:lnTo>
                  <a:pt x="327849" y="0"/>
                </a:lnTo>
                <a:lnTo>
                  <a:pt x="327849" y="21335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709937" y="1125375"/>
          <a:ext cx="4531360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3795"/>
                <a:gridCol w="817244"/>
                <a:gridCol w="2540635"/>
              </a:tblGrid>
              <a:tr h="336549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dirty="0" sz="1400" spc="40">
                          <a:latin typeface="Calibri"/>
                          <a:cs typeface="Calibri"/>
                        </a:rPr>
                        <a:t>Range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501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dirty="0" sz="1400" spc="35">
                          <a:latin typeface="Calibri"/>
                          <a:cs typeface="Calibri"/>
                        </a:rPr>
                        <a:t>Risk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501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dirty="0" sz="1400" spc="45">
                          <a:latin typeface="Calibri"/>
                          <a:cs typeface="Calibri"/>
                        </a:rPr>
                        <a:t>Staff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501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46099">
                <a:tc>
                  <a:txBody>
                    <a:bodyPr/>
                    <a:lstStyle/>
                    <a:p>
                      <a:pPr marL="57150" marR="118745">
                        <a:lnSpc>
                          <a:spcPts val="1650"/>
                        </a:lnSpc>
                        <a:spcBef>
                          <a:spcPts val="475"/>
                        </a:spcBef>
                      </a:pPr>
                      <a:r>
                        <a:rPr dirty="0" sz="1400" spc="45">
                          <a:latin typeface="Calibri"/>
                          <a:cs typeface="Calibri"/>
                        </a:rPr>
                        <a:t>Less </a:t>
                      </a:r>
                      <a:r>
                        <a:rPr dirty="0" sz="1400" spc="30">
                          <a:latin typeface="Calibri"/>
                          <a:cs typeface="Calibri"/>
                        </a:rPr>
                        <a:t>than</a:t>
                      </a:r>
                      <a:r>
                        <a:rPr dirty="0" sz="1400" spc="-1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7%  </a:t>
                      </a:r>
                      <a:r>
                        <a:rPr dirty="0" sz="1400" spc="30">
                          <a:latin typeface="Calibri"/>
                          <a:cs typeface="Calibri"/>
                        </a:rPr>
                        <a:t>Absent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03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dirty="0" sz="1400" spc="55">
                          <a:latin typeface="Calibri"/>
                          <a:cs typeface="Calibri"/>
                        </a:rPr>
                        <a:t>No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35">
                          <a:latin typeface="Calibri"/>
                          <a:cs typeface="Calibri"/>
                        </a:rPr>
                        <a:t>Risk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501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dirty="0" sz="1400" spc="20">
                          <a:latin typeface="Calibri"/>
                          <a:cs typeface="Calibri"/>
                        </a:rPr>
                        <a:t>Attendance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20">
                          <a:latin typeface="Calibri"/>
                          <a:cs typeface="Calibri"/>
                        </a:rPr>
                        <a:t>Secretary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501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55649">
                <a:tc>
                  <a:txBody>
                    <a:bodyPr/>
                    <a:lstStyle/>
                    <a:p>
                      <a:pPr marL="57150">
                        <a:lnSpc>
                          <a:spcPts val="1664"/>
                        </a:lnSpc>
                        <a:spcBef>
                          <a:spcPts val="395"/>
                        </a:spcBef>
                      </a:pPr>
                      <a:r>
                        <a:rPr dirty="0" sz="1400" spc="65">
                          <a:latin typeface="Calibri"/>
                          <a:cs typeface="Calibri"/>
                        </a:rPr>
                        <a:t>8% </a:t>
                      </a:r>
                      <a:r>
                        <a:rPr dirty="0" sz="1400" spc="114">
                          <a:latin typeface="Calibri"/>
                          <a:cs typeface="Calibri"/>
                        </a:rPr>
                        <a:t>-</a:t>
                      </a:r>
                      <a:r>
                        <a:rPr dirty="0" sz="1400" spc="-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35">
                          <a:latin typeface="Calibri"/>
                          <a:cs typeface="Calibri"/>
                        </a:rPr>
                        <a:t>9%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7150">
                        <a:lnSpc>
                          <a:spcPts val="1664"/>
                        </a:lnSpc>
                      </a:pPr>
                      <a:r>
                        <a:rPr dirty="0" sz="1400" spc="30">
                          <a:latin typeface="Calibri"/>
                          <a:cs typeface="Calibri"/>
                        </a:rPr>
                        <a:t>Absent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501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dirty="0" sz="1400" spc="25">
                          <a:latin typeface="Calibri"/>
                          <a:cs typeface="Calibri"/>
                        </a:rPr>
                        <a:t>At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35">
                          <a:latin typeface="Calibri"/>
                          <a:cs typeface="Calibri"/>
                        </a:rPr>
                        <a:t>Risk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501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515" marR="86360">
                        <a:lnSpc>
                          <a:spcPts val="1650"/>
                        </a:lnSpc>
                        <a:spcBef>
                          <a:spcPts val="475"/>
                        </a:spcBef>
                      </a:pPr>
                      <a:r>
                        <a:rPr dirty="0" sz="1400" spc="20">
                          <a:latin typeface="Calibri"/>
                          <a:cs typeface="Calibri"/>
                        </a:rPr>
                        <a:t>Attendance Secretary </a:t>
                      </a:r>
                      <a:r>
                        <a:rPr dirty="0" sz="1400" spc="170">
                          <a:latin typeface="Calibri"/>
                          <a:cs typeface="Calibri"/>
                        </a:rPr>
                        <a:t>/</a:t>
                      </a:r>
                      <a:r>
                        <a:rPr dirty="0" sz="1400" spc="-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30">
                          <a:latin typeface="Calibri"/>
                          <a:cs typeface="Calibri"/>
                        </a:rPr>
                        <a:t>Student  </a:t>
                      </a:r>
                      <a:r>
                        <a:rPr dirty="0" sz="1400" spc="45">
                          <a:latin typeface="Calibri"/>
                          <a:cs typeface="Calibri"/>
                        </a:rPr>
                        <a:t>Engagement </a:t>
                      </a:r>
                      <a:r>
                        <a:rPr dirty="0" sz="1400" spc="20">
                          <a:latin typeface="Calibri"/>
                          <a:cs typeface="Calibri"/>
                        </a:rPr>
                        <a:t>Specialist </a:t>
                      </a:r>
                      <a:r>
                        <a:rPr dirty="0" sz="1400" spc="170">
                          <a:latin typeface="Calibri"/>
                          <a:cs typeface="Calibri"/>
                        </a:rPr>
                        <a:t>/  </a:t>
                      </a:r>
                      <a:r>
                        <a:rPr dirty="0" sz="1400" spc="20">
                          <a:latin typeface="Calibri"/>
                          <a:cs typeface="Calibri"/>
                        </a:rPr>
                        <a:t>Attendance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45">
                          <a:latin typeface="Calibri"/>
                          <a:cs typeface="Calibri"/>
                        </a:rPr>
                        <a:t>Staff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03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55649">
                <a:tc>
                  <a:txBody>
                    <a:bodyPr/>
                    <a:lstStyle/>
                    <a:p>
                      <a:pPr marL="57150">
                        <a:lnSpc>
                          <a:spcPts val="1664"/>
                        </a:lnSpc>
                        <a:spcBef>
                          <a:spcPts val="395"/>
                        </a:spcBef>
                      </a:pPr>
                      <a:r>
                        <a:rPr dirty="0" sz="1400" spc="-15">
                          <a:latin typeface="Calibri"/>
                          <a:cs typeface="Calibri"/>
                        </a:rPr>
                        <a:t>10%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35">
                          <a:latin typeface="Calibri"/>
                          <a:cs typeface="Calibri"/>
                        </a:rPr>
                        <a:t>-15%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7150">
                        <a:lnSpc>
                          <a:spcPts val="1664"/>
                        </a:lnSpc>
                      </a:pPr>
                      <a:r>
                        <a:rPr dirty="0" sz="1400" spc="30">
                          <a:latin typeface="Calibri"/>
                          <a:cs typeface="Calibri"/>
                        </a:rPr>
                        <a:t>Absent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501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 marR="398145">
                        <a:lnSpc>
                          <a:spcPts val="1650"/>
                        </a:lnSpc>
                        <a:spcBef>
                          <a:spcPts val="475"/>
                        </a:spcBef>
                      </a:pPr>
                      <a:r>
                        <a:rPr dirty="0" sz="1400" spc="-10">
                          <a:latin typeface="Calibri"/>
                          <a:cs typeface="Calibri"/>
                        </a:rPr>
                        <a:t>H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igh  </a:t>
                      </a:r>
                      <a:r>
                        <a:rPr dirty="0" sz="1400" spc="35">
                          <a:latin typeface="Calibri"/>
                          <a:cs typeface="Calibri"/>
                        </a:rPr>
                        <a:t>Risk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03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ts val="1664"/>
                        </a:lnSpc>
                        <a:spcBef>
                          <a:spcPts val="395"/>
                        </a:spcBef>
                      </a:pPr>
                      <a:r>
                        <a:rPr dirty="0" sz="1400" spc="30">
                          <a:latin typeface="Calibri"/>
                          <a:cs typeface="Calibri"/>
                        </a:rPr>
                        <a:t>Student </a:t>
                      </a:r>
                      <a:r>
                        <a:rPr dirty="0" sz="1400" spc="45">
                          <a:latin typeface="Calibri"/>
                          <a:cs typeface="Calibri"/>
                        </a:rPr>
                        <a:t>Engagement</a:t>
                      </a:r>
                      <a:r>
                        <a:rPr dirty="0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20">
                          <a:latin typeface="Calibri"/>
                          <a:cs typeface="Calibri"/>
                        </a:rPr>
                        <a:t>Specialist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6515" marR="455295">
                        <a:lnSpc>
                          <a:spcPts val="1650"/>
                        </a:lnSpc>
                        <a:spcBef>
                          <a:spcPts val="65"/>
                        </a:spcBef>
                      </a:pPr>
                      <a:r>
                        <a:rPr dirty="0" sz="1400" spc="170">
                          <a:latin typeface="Calibri"/>
                          <a:cs typeface="Calibri"/>
                        </a:rPr>
                        <a:t>/</a:t>
                      </a:r>
                      <a:r>
                        <a:rPr dirty="0"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20">
                          <a:latin typeface="Calibri"/>
                          <a:cs typeface="Calibri"/>
                        </a:rPr>
                        <a:t>Attendance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45">
                          <a:latin typeface="Calibri"/>
                          <a:cs typeface="Calibri"/>
                        </a:rPr>
                        <a:t>Staff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170">
                          <a:latin typeface="Calibri"/>
                          <a:cs typeface="Calibri"/>
                        </a:rPr>
                        <a:t>/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30">
                          <a:latin typeface="Calibri"/>
                          <a:cs typeface="Calibri"/>
                        </a:rPr>
                        <a:t>Social  </a:t>
                      </a:r>
                      <a:r>
                        <a:rPr dirty="0" sz="1400" spc="20">
                          <a:latin typeface="Calibri"/>
                          <a:cs typeface="Calibri"/>
                        </a:rPr>
                        <a:t>Worker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501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55649">
                <a:tc>
                  <a:txBody>
                    <a:bodyPr/>
                    <a:lstStyle/>
                    <a:p>
                      <a:pPr marL="57150" marR="235585">
                        <a:lnSpc>
                          <a:spcPts val="1650"/>
                        </a:lnSpc>
                        <a:spcBef>
                          <a:spcPts val="475"/>
                        </a:spcBef>
                      </a:pPr>
                      <a:r>
                        <a:rPr dirty="0" sz="1400" spc="5">
                          <a:latin typeface="Calibri"/>
                          <a:cs typeface="Calibri"/>
                        </a:rPr>
                        <a:t>More </a:t>
                      </a:r>
                      <a:r>
                        <a:rPr dirty="0" sz="1400" spc="30">
                          <a:latin typeface="Calibri"/>
                          <a:cs typeface="Calibri"/>
                        </a:rPr>
                        <a:t>than  </a:t>
                      </a:r>
                      <a:r>
                        <a:rPr dirty="0" sz="1400" spc="-70">
                          <a:latin typeface="Calibri"/>
                          <a:cs typeface="Calibri"/>
                        </a:rPr>
                        <a:t>15%</a:t>
                      </a:r>
                      <a:r>
                        <a:rPr dirty="0" sz="1400" spc="-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30">
                          <a:latin typeface="Calibri"/>
                          <a:cs typeface="Calibri"/>
                        </a:rPr>
                        <a:t>Absent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03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 marL="57150" marR="398145">
                        <a:lnSpc>
                          <a:spcPts val="1650"/>
                        </a:lnSpc>
                        <a:spcBef>
                          <a:spcPts val="475"/>
                        </a:spcBef>
                      </a:pPr>
                      <a:r>
                        <a:rPr dirty="0" sz="1400" spc="10">
                          <a:latin typeface="Calibri"/>
                          <a:cs typeface="Calibri"/>
                        </a:rPr>
                        <a:t>Very  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H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igh  </a:t>
                      </a:r>
                      <a:r>
                        <a:rPr dirty="0" sz="1400" spc="35">
                          <a:latin typeface="Calibri"/>
                          <a:cs typeface="Calibri"/>
                        </a:rPr>
                        <a:t>Risk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03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515" marR="88265">
                        <a:lnSpc>
                          <a:spcPts val="1650"/>
                        </a:lnSpc>
                        <a:spcBef>
                          <a:spcPts val="475"/>
                        </a:spcBef>
                      </a:pPr>
                      <a:r>
                        <a:rPr dirty="0" sz="1400" spc="20">
                          <a:latin typeface="Calibri"/>
                          <a:cs typeface="Calibri"/>
                        </a:rPr>
                        <a:t>Administrator </a:t>
                      </a:r>
                      <a:r>
                        <a:rPr dirty="0" sz="1400" spc="170">
                          <a:latin typeface="Calibri"/>
                          <a:cs typeface="Calibri"/>
                        </a:rPr>
                        <a:t>/</a:t>
                      </a:r>
                      <a:r>
                        <a:rPr dirty="0" sz="1400" spc="-1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30">
                          <a:latin typeface="Calibri"/>
                          <a:cs typeface="Calibri"/>
                        </a:rPr>
                        <a:t>Social </a:t>
                      </a:r>
                      <a:r>
                        <a:rPr dirty="0" sz="1400" spc="20">
                          <a:latin typeface="Calibri"/>
                          <a:cs typeface="Calibri"/>
                        </a:rPr>
                        <a:t>Worker </a:t>
                      </a:r>
                      <a:r>
                        <a:rPr dirty="0" sz="1400" spc="170">
                          <a:latin typeface="Calibri"/>
                          <a:cs typeface="Calibri"/>
                        </a:rPr>
                        <a:t>/  </a:t>
                      </a:r>
                      <a:r>
                        <a:rPr dirty="0" sz="1400" spc="30">
                          <a:latin typeface="Calibri"/>
                          <a:cs typeface="Calibri"/>
                        </a:rPr>
                        <a:t>District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45">
                          <a:latin typeface="Calibri"/>
                          <a:cs typeface="Calibri"/>
                        </a:rPr>
                        <a:t>Staff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03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46099">
                <a:tc>
                  <a:txBody>
                    <a:bodyPr/>
                    <a:lstStyle/>
                    <a:p>
                      <a:pPr marL="57150" marR="208279">
                        <a:lnSpc>
                          <a:spcPts val="1650"/>
                        </a:lnSpc>
                        <a:spcBef>
                          <a:spcPts val="475"/>
                        </a:spcBef>
                      </a:pPr>
                      <a:r>
                        <a:rPr dirty="0" sz="1400" spc="5">
                          <a:latin typeface="Calibri"/>
                          <a:cs typeface="Calibri"/>
                        </a:rPr>
                        <a:t>More </a:t>
                      </a:r>
                      <a:r>
                        <a:rPr dirty="0" sz="1400" spc="30">
                          <a:latin typeface="Calibri"/>
                          <a:cs typeface="Calibri"/>
                        </a:rPr>
                        <a:t>than  </a:t>
                      </a:r>
                      <a:r>
                        <a:rPr dirty="0" sz="1400" spc="5">
                          <a:latin typeface="Calibri"/>
                          <a:cs typeface="Calibri"/>
                        </a:rPr>
                        <a:t>25%</a:t>
                      </a:r>
                      <a:r>
                        <a:rPr dirty="0" sz="1400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30">
                          <a:latin typeface="Calibri"/>
                          <a:cs typeface="Calibri"/>
                        </a:rPr>
                        <a:t>Absent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03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 marR="245110">
                        <a:lnSpc>
                          <a:spcPts val="1650"/>
                        </a:lnSpc>
                        <a:spcBef>
                          <a:spcPts val="475"/>
                        </a:spcBef>
                      </a:pPr>
                      <a:r>
                        <a:rPr dirty="0" sz="1400">
                          <a:latin typeface="Calibri"/>
                          <a:cs typeface="Calibri"/>
                        </a:rPr>
                        <a:t>Se</a:t>
                      </a:r>
                      <a:r>
                        <a:rPr dirty="0" sz="1400" spc="-10">
                          <a:latin typeface="Calibri"/>
                          <a:cs typeface="Calibri"/>
                        </a:rPr>
                        <a:t>v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400" spc="-20">
                          <a:latin typeface="Calibri"/>
                          <a:cs typeface="Calibri"/>
                        </a:rPr>
                        <a:t>r</a:t>
                      </a:r>
                      <a:r>
                        <a:rPr dirty="0" sz="1400">
                          <a:latin typeface="Calibri"/>
                          <a:cs typeface="Calibri"/>
                        </a:rPr>
                        <a:t>e  </a:t>
                      </a:r>
                      <a:r>
                        <a:rPr dirty="0" sz="1400" spc="35">
                          <a:latin typeface="Calibri"/>
                          <a:cs typeface="Calibri"/>
                        </a:rPr>
                        <a:t>Risk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03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dirty="0" sz="1400" spc="30">
                          <a:latin typeface="Calibri"/>
                          <a:cs typeface="Calibri"/>
                        </a:rPr>
                        <a:t>District</a:t>
                      </a:r>
                      <a:r>
                        <a:rPr dirty="0" sz="1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45">
                          <a:latin typeface="Calibri"/>
                          <a:cs typeface="Calibri"/>
                        </a:rPr>
                        <a:t>Staff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501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5452468" y="1149479"/>
            <a:ext cx="3128645" cy="3580129"/>
          </a:xfrm>
          <a:prstGeom prst="rect">
            <a:avLst/>
          </a:prstGeom>
        </p:spPr>
        <p:txBody>
          <a:bodyPr wrap="square" lIns="0" tIns="68580" rIns="0" bIns="0" rtlCol="0" vert="horz">
            <a:spAutoFit/>
          </a:bodyPr>
          <a:lstStyle/>
          <a:p>
            <a:pPr marL="486409" marR="5080" indent="-474345">
              <a:lnSpc>
                <a:spcPts val="3450"/>
              </a:lnSpc>
              <a:spcBef>
                <a:spcPts val="540"/>
              </a:spcBef>
              <a:buFont typeface="Arial"/>
              <a:buChar char="●"/>
              <a:tabLst>
                <a:tab pos="486409" algn="l"/>
                <a:tab pos="487045" algn="l"/>
              </a:tabLst>
            </a:pPr>
            <a:r>
              <a:rPr dirty="0" sz="3200" spc="-10">
                <a:latin typeface="Calibri"/>
                <a:cs typeface="Calibri"/>
              </a:rPr>
              <a:t>93.8% </a:t>
            </a:r>
            <a:r>
              <a:rPr dirty="0" sz="3200" spc="-30">
                <a:latin typeface="Calibri"/>
                <a:cs typeface="Calibri"/>
              </a:rPr>
              <a:t>Average  </a:t>
            </a:r>
            <a:r>
              <a:rPr dirty="0" sz="3200" spc="-5">
                <a:latin typeface="Calibri"/>
                <a:cs typeface="Calibri"/>
              </a:rPr>
              <a:t>Daily  </a:t>
            </a:r>
            <a:r>
              <a:rPr dirty="0" sz="3200" spc="-25">
                <a:latin typeface="Calibri"/>
                <a:cs typeface="Calibri"/>
              </a:rPr>
              <a:t>Attendance first  </a:t>
            </a:r>
            <a:r>
              <a:rPr dirty="0" sz="3200">
                <a:latin typeface="Calibri"/>
                <a:cs typeface="Calibri"/>
              </a:rPr>
              <a:t>2 </a:t>
            </a:r>
            <a:r>
              <a:rPr dirty="0" sz="3200" spc="-15">
                <a:latin typeface="Calibri"/>
                <a:cs typeface="Calibri"/>
              </a:rPr>
              <a:t>weeks </a:t>
            </a:r>
            <a:r>
              <a:rPr dirty="0" sz="3200" spc="-5">
                <a:latin typeface="Calibri"/>
                <a:cs typeface="Calibri"/>
              </a:rPr>
              <a:t>of  school</a:t>
            </a:r>
            <a:endParaRPr sz="3200">
              <a:latin typeface="Calibri"/>
              <a:cs typeface="Calibri"/>
            </a:endParaRPr>
          </a:p>
          <a:p>
            <a:pPr algn="just" marL="486409" marR="186690" indent="-474345">
              <a:lnSpc>
                <a:spcPts val="3450"/>
              </a:lnSpc>
              <a:buFont typeface="Arial"/>
              <a:buChar char="●"/>
              <a:tabLst>
                <a:tab pos="487045" algn="l"/>
              </a:tabLst>
            </a:pPr>
            <a:r>
              <a:rPr dirty="0" sz="3200" spc="-10">
                <a:latin typeface="Calibri"/>
                <a:cs typeface="Calibri"/>
              </a:rPr>
              <a:t>14.3% </a:t>
            </a:r>
            <a:r>
              <a:rPr dirty="0" sz="3200" spc="-15">
                <a:latin typeface="Calibri"/>
                <a:cs typeface="Calibri"/>
              </a:rPr>
              <a:t>Chronic  </a:t>
            </a:r>
            <a:r>
              <a:rPr dirty="0" sz="3200" spc="-10">
                <a:latin typeface="Calibri"/>
                <a:cs typeface="Calibri"/>
              </a:rPr>
              <a:t>Absence </a:t>
            </a:r>
            <a:r>
              <a:rPr dirty="0" sz="3200" spc="-20">
                <a:latin typeface="Calibri"/>
                <a:cs typeface="Calibri"/>
              </a:rPr>
              <a:t>Rate</a:t>
            </a:r>
            <a:r>
              <a:rPr dirty="0" sz="3200" spc="-7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-  </a:t>
            </a:r>
            <a:r>
              <a:rPr dirty="0" sz="3200" spc="-25">
                <a:latin typeface="Calibri"/>
                <a:cs typeface="Calibri"/>
              </a:rPr>
              <a:t>Day</a:t>
            </a:r>
            <a:r>
              <a:rPr dirty="0" sz="3200" spc="-15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21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84725" y="461052"/>
            <a:ext cx="2025014" cy="528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 spc="-25">
                <a:solidFill>
                  <a:srgbClr val="4C5C86"/>
                </a:solidFill>
              </a:rPr>
              <a:t>Attendance</a:t>
            </a:r>
            <a:endParaRPr sz="33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675" y="472645"/>
            <a:ext cx="1257300" cy="528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 spc="-5">
                <a:solidFill>
                  <a:srgbClr val="4C5C86"/>
                </a:solidFill>
              </a:rPr>
              <a:t>Bud</a:t>
            </a:r>
            <a:r>
              <a:rPr dirty="0" sz="3300" spc="-35">
                <a:solidFill>
                  <a:srgbClr val="4C5C86"/>
                </a:solidFill>
              </a:rPr>
              <a:t>g</a:t>
            </a:r>
            <a:r>
              <a:rPr dirty="0" sz="3300" spc="-25">
                <a:solidFill>
                  <a:srgbClr val="4C5C86"/>
                </a:solidFill>
              </a:rPr>
              <a:t>e</a:t>
            </a:r>
            <a:r>
              <a:rPr dirty="0" sz="3300">
                <a:solidFill>
                  <a:srgbClr val="4C5C86"/>
                </a:solidFill>
              </a:rPr>
              <a:t>t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701675" y="1431581"/>
            <a:ext cx="1445260" cy="345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 spc="-20">
                <a:latin typeface="Calibri"/>
                <a:cs typeface="Calibri"/>
              </a:rPr>
              <a:t>Volatile</a:t>
            </a:r>
            <a:r>
              <a:rPr dirty="0" sz="2100" spc="-65">
                <a:latin typeface="Calibri"/>
                <a:cs typeface="Calibri"/>
              </a:rPr>
              <a:t> </a:t>
            </a:r>
            <a:r>
              <a:rPr dirty="0" sz="2100" spc="-5">
                <a:latin typeface="Calibri"/>
                <a:cs typeface="Calibri"/>
              </a:rPr>
              <a:t>Lines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9187" y="1951647"/>
            <a:ext cx="3359785" cy="1882775"/>
          </a:xfrm>
          <a:prstGeom prst="rect">
            <a:avLst/>
          </a:prstGeom>
        </p:spPr>
        <p:txBody>
          <a:bodyPr wrap="square" lIns="0" tIns="64135" rIns="0" bIns="0" rtlCol="0" vert="horz">
            <a:spAutoFit/>
          </a:bodyPr>
          <a:lstStyle/>
          <a:p>
            <a:pPr marL="401955" indent="-389890">
              <a:lnSpc>
                <a:spcPct val="100000"/>
              </a:lnSpc>
              <a:spcBef>
                <a:spcPts val="505"/>
              </a:spcBef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25">
                <a:latin typeface="Calibri"/>
                <a:cs typeface="Calibri"/>
              </a:rPr>
              <a:t>Tuition </a:t>
            </a:r>
            <a:r>
              <a:rPr dirty="0" sz="2100">
                <a:latin typeface="Calibri"/>
                <a:cs typeface="Calibri"/>
              </a:rPr>
              <a:t>- </a:t>
            </a:r>
            <a:r>
              <a:rPr dirty="0" sz="2100" spc="-5">
                <a:latin typeface="Calibri"/>
                <a:cs typeface="Calibri"/>
              </a:rPr>
              <a:t>Public </a:t>
            </a:r>
            <a:r>
              <a:rPr dirty="0" sz="2100">
                <a:latin typeface="Calibri"/>
                <a:cs typeface="Calibri"/>
              </a:rPr>
              <a:t>and</a:t>
            </a:r>
            <a:r>
              <a:rPr dirty="0" sz="2100" spc="-45">
                <a:latin typeface="Calibri"/>
                <a:cs typeface="Calibri"/>
              </a:rPr>
              <a:t> </a:t>
            </a:r>
            <a:r>
              <a:rPr dirty="0" sz="2100" spc="-15">
                <a:latin typeface="Calibri"/>
                <a:cs typeface="Calibri"/>
              </a:rPr>
              <a:t>Private</a:t>
            </a:r>
            <a:endParaRPr sz="2100">
              <a:latin typeface="Calibri"/>
              <a:cs typeface="Calibri"/>
            </a:endParaRPr>
          </a:p>
          <a:p>
            <a:pPr marL="401955" indent="-389890">
              <a:lnSpc>
                <a:spcPct val="100000"/>
              </a:lnSpc>
              <a:spcBef>
                <a:spcPts val="405"/>
              </a:spcBef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10">
                <a:latin typeface="Calibri"/>
                <a:cs typeface="Calibri"/>
              </a:rPr>
              <a:t>Instructional </a:t>
            </a:r>
            <a:r>
              <a:rPr dirty="0" sz="2100" spc="-5">
                <a:latin typeface="Calibri"/>
                <a:cs typeface="Calibri"/>
              </a:rPr>
              <a:t>Services</a:t>
            </a:r>
            <a:endParaRPr sz="2100">
              <a:latin typeface="Calibri"/>
              <a:cs typeface="Calibri"/>
            </a:endParaRPr>
          </a:p>
          <a:p>
            <a:pPr marL="401955" indent="-389890">
              <a:lnSpc>
                <a:spcPct val="100000"/>
              </a:lnSpc>
              <a:spcBef>
                <a:spcPts val="405"/>
              </a:spcBef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5">
                <a:latin typeface="Calibri"/>
                <a:cs typeface="Calibri"/>
              </a:rPr>
              <a:t>Other </a:t>
            </a:r>
            <a:r>
              <a:rPr dirty="0" sz="2100" spc="-15">
                <a:latin typeface="Calibri"/>
                <a:cs typeface="Calibri"/>
              </a:rPr>
              <a:t>Professional</a:t>
            </a:r>
            <a:r>
              <a:rPr dirty="0" sz="2100" spc="-35">
                <a:latin typeface="Calibri"/>
                <a:cs typeface="Calibri"/>
              </a:rPr>
              <a:t> </a:t>
            </a:r>
            <a:r>
              <a:rPr dirty="0" sz="2100" spc="-5">
                <a:latin typeface="Calibri"/>
                <a:cs typeface="Calibri"/>
              </a:rPr>
              <a:t>Services</a:t>
            </a:r>
            <a:endParaRPr sz="2100">
              <a:latin typeface="Calibri"/>
              <a:cs typeface="Calibri"/>
            </a:endParaRPr>
          </a:p>
          <a:p>
            <a:pPr marL="401955" indent="-389890">
              <a:lnSpc>
                <a:spcPct val="100000"/>
              </a:lnSpc>
              <a:spcBef>
                <a:spcPts val="405"/>
              </a:spcBef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5">
                <a:latin typeface="Calibri"/>
                <a:cs typeface="Calibri"/>
              </a:rPr>
              <a:t>Special </a:t>
            </a:r>
            <a:r>
              <a:rPr dirty="0" sz="2100" spc="-15">
                <a:latin typeface="Calibri"/>
                <a:cs typeface="Calibri"/>
              </a:rPr>
              <a:t>Ed Related</a:t>
            </a:r>
            <a:r>
              <a:rPr dirty="0" sz="2100" spc="-70">
                <a:latin typeface="Calibri"/>
                <a:cs typeface="Calibri"/>
              </a:rPr>
              <a:t> </a:t>
            </a:r>
            <a:r>
              <a:rPr dirty="0" sz="2100" spc="-5">
                <a:latin typeface="Calibri"/>
                <a:cs typeface="Calibri"/>
              </a:rPr>
              <a:t>Services</a:t>
            </a:r>
            <a:endParaRPr sz="2100">
              <a:latin typeface="Calibri"/>
              <a:cs typeface="Calibri"/>
            </a:endParaRPr>
          </a:p>
          <a:p>
            <a:pPr marL="401955" indent="-389890">
              <a:lnSpc>
                <a:spcPct val="100000"/>
              </a:lnSpc>
              <a:spcBef>
                <a:spcPts val="405"/>
              </a:spcBef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20">
                <a:latin typeface="Calibri"/>
                <a:cs typeface="Calibri"/>
              </a:rPr>
              <a:t>Transportation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62037" y="1951647"/>
            <a:ext cx="1478915" cy="1511300"/>
          </a:xfrm>
          <a:prstGeom prst="rect">
            <a:avLst/>
          </a:prstGeom>
        </p:spPr>
        <p:txBody>
          <a:bodyPr wrap="square" lIns="0" tIns="64135" rIns="0" bIns="0" rtlCol="0" vert="horz">
            <a:spAutoFit/>
          </a:bodyPr>
          <a:lstStyle/>
          <a:p>
            <a:pPr marL="401955" indent="-389890">
              <a:lnSpc>
                <a:spcPct val="100000"/>
              </a:lnSpc>
              <a:spcBef>
                <a:spcPts val="505"/>
              </a:spcBef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10">
                <a:latin typeface="Calibri"/>
                <a:cs typeface="Calibri"/>
              </a:rPr>
              <a:t>Heat</a:t>
            </a:r>
            <a:endParaRPr sz="2100">
              <a:latin typeface="Calibri"/>
              <a:cs typeface="Calibri"/>
            </a:endParaRPr>
          </a:p>
          <a:p>
            <a:pPr marL="401955" indent="-389890">
              <a:lnSpc>
                <a:spcPct val="100000"/>
              </a:lnSpc>
              <a:spcBef>
                <a:spcPts val="405"/>
              </a:spcBef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5">
                <a:latin typeface="Calibri"/>
                <a:cs typeface="Calibri"/>
              </a:rPr>
              <a:t>Electricity</a:t>
            </a:r>
            <a:endParaRPr sz="2100">
              <a:latin typeface="Calibri"/>
              <a:cs typeface="Calibri"/>
            </a:endParaRPr>
          </a:p>
          <a:p>
            <a:pPr marL="401955" indent="-389890">
              <a:lnSpc>
                <a:spcPct val="100000"/>
              </a:lnSpc>
              <a:spcBef>
                <a:spcPts val="405"/>
              </a:spcBef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30">
                <a:latin typeface="Calibri"/>
                <a:cs typeface="Calibri"/>
              </a:rPr>
              <a:t>Water</a:t>
            </a:r>
            <a:endParaRPr sz="2100">
              <a:latin typeface="Calibri"/>
              <a:cs typeface="Calibri"/>
            </a:endParaRPr>
          </a:p>
          <a:p>
            <a:pPr marL="401955" indent="-389890">
              <a:lnSpc>
                <a:spcPct val="100000"/>
              </a:lnSpc>
              <a:spcBef>
                <a:spcPts val="405"/>
              </a:spcBef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5">
                <a:latin typeface="Calibri"/>
                <a:cs typeface="Calibri"/>
              </a:rPr>
              <a:t>Gas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675" y="472645"/>
            <a:ext cx="1689100" cy="528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 spc="-10">
                <a:solidFill>
                  <a:srgbClr val="4C5C86"/>
                </a:solidFill>
              </a:rPr>
              <a:t>Overview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797445" y="1507572"/>
            <a:ext cx="3578860" cy="29203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4015" indent="-336550">
              <a:lnSpc>
                <a:spcPts val="2400"/>
              </a:lnSpc>
              <a:spcBef>
                <a:spcPts val="100"/>
              </a:spcBef>
              <a:buSzPct val="66666"/>
              <a:buFont typeface="Arial"/>
              <a:buChar char="●"/>
              <a:tabLst>
                <a:tab pos="374015" algn="l"/>
                <a:tab pos="374650" algn="l"/>
              </a:tabLst>
            </a:pPr>
            <a:r>
              <a:rPr dirty="0" sz="2100" spc="-5">
                <a:latin typeface="Calibri"/>
                <a:cs typeface="Calibri"/>
              </a:rPr>
              <a:t>Buildings</a:t>
            </a:r>
            <a:endParaRPr sz="2100">
              <a:latin typeface="Calibri"/>
              <a:cs typeface="Calibri"/>
            </a:endParaRPr>
          </a:p>
          <a:p>
            <a:pPr marL="374015" indent="-336550">
              <a:lnSpc>
                <a:spcPts val="2260"/>
              </a:lnSpc>
              <a:buSzPct val="66666"/>
              <a:buFont typeface="Arial"/>
              <a:buChar char="●"/>
              <a:tabLst>
                <a:tab pos="374015" algn="l"/>
                <a:tab pos="374650" algn="l"/>
              </a:tabLst>
            </a:pPr>
            <a:r>
              <a:rPr dirty="0" sz="2100" spc="-15">
                <a:latin typeface="Calibri"/>
                <a:cs typeface="Calibri"/>
              </a:rPr>
              <a:t>Staffing</a:t>
            </a:r>
            <a:endParaRPr sz="2100">
              <a:latin typeface="Calibri"/>
              <a:cs typeface="Calibri"/>
            </a:endParaRPr>
          </a:p>
          <a:p>
            <a:pPr marL="374015" indent="-336550">
              <a:lnSpc>
                <a:spcPts val="2250"/>
              </a:lnSpc>
              <a:buSzPct val="66666"/>
              <a:buFont typeface="Arial"/>
              <a:buChar char="●"/>
              <a:tabLst>
                <a:tab pos="374015" algn="l"/>
                <a:tab pos="374650" algn="l"/>
              </a:tabLst>
            </a:pPr>
            <a:r>
              <a:rPr dirty="0" sz="2100" spc="-10">
                <a:latin typeface="Calibri"/>
                <a:cs typeface="Calibri"/>
              </a:rPr>
              <a:t>Student Counts</a:t>
            </a:r>
            <a:endParaRPr sz="2100">
              <a:latin typeface="Calibri"/>
              <a:cs typeface="Calibri"/>
            </a:endParaRPr>
          </a:p>
          <a:p>
            <a:pPr marL="374015" indent="-361950">
              <a:lnSpc>
                <a:spcPts val="2250"/>
              </a:lnSpc>
              <a:buChar char="•"/>
              <a:tabLst>
                <a:tab pos="374015" algn="l"/>
                <a:tab pos="374650" algn="l"/>
              </a:tabLst>
            </a:pPr>
            <a:r>
              <a:rPr dirty="0" sz="2100" spc="-20">
                <a:latin typeface="Calibri"/>
                <a:cs typeface="Calibri"/>
              </a:rPr>
              <a:t>Transportation</a:t>
            </a:r>
            <a:endParaRPr sz="2100">
              <a:latin typeface="Calibri"/>
              <a:cs typeface="Calibri"/>
            </a:endParaRPr>
          </a:p>
          <a:p>
            <a:pPr marL="374015" indent="-361950">
              <a:lnSpc>
                <a:spcPts val="2250"/>
              </a:lnSpc>
              <a:buChar char="•"/>
              <a:tabLst>
                <a:tab pos="374015" algn="l"/>
                <a:tab pos="374650" algn="l"/>
              </a:tabLst>
            </a:pPr>
            <a:r>
              <a:rPr dirty="0" sz="2100" spc="-10">
                <a:latin typeface="Calibri"/>
                <a:cs typeface="Calibri"/>
              </a:rPr>
              <a:t>Student Management</a:t>
            </a:r>
            <a:r>
              <a:rPr dirty="0" sz="2100" spc="-45">
                <a:latin typeface="Calibri"/>
                <a:cs typeface="Calibri"/>
              </a:rPr>
              <a:t> </a:t>
            </a:r>
            <a:r>
              <a:rPr dirty="0" sz="2100" spc="-20">
                <a:latin typeface="Calibri"/>
                <a:cs typeface="Calibri"/>
              </a:rPr>
              <a:t>System</a:t>
            </a:r>
            <a:endParaRPr sz="2100">
              <a:latin typeface="Calibri"/>
              <a:cs typeface="Calibri"/>
            </a:endParaRPr>
          </a:p>
          <a:p>
            <a:pPr marL="374015" indent="-361950">
              <a:lnSpc>
                <a:spcPts val="2250"/>
              </a:lnSpc>
              <a:buChar char="•"/>
              <a:tabLst>
                <a:tab pos="374015" algn="l"/>
                <a:tab pos="374650" algn="l"/>
              </a:tabLst>
            </a:pPr>
            <a:r>
              <a:rPr dirty="0" sz="2100" spc="-25">
                <a:latin typeface="Calibri"/>
                <a:cs typeface="Calibri"/>
              </a:rPr>
              <a:t>Technology</a:t>
            </a:r>
            <a:endParaRPr sz="2100">
              <a:latin typeface="Calibri"/>
              <a:cs typeface="Calibri"/>
            </a:endParaRPr>
          </a:p>
          <a:p>
            <a:pPr marL="374015" indent="-361950">
              <a:lnSpc>
                <a:spcPts val="2250"/>
              </a:lnSpc>
              <a:buChar char="•"/>
              <a:tabLst>
                <a:tab pos="374015" algn="l"/>
                <a:tab pos="374650" algn="l"/>
              </a:tabLst>
            </a:pPr>
            <a:r>
              <a:rPr dirty="0" sz="2100" spc="-15">
                <a:latin typeface="Calibri"/>
                <a:cs typeface="Calibri"/>
              </a:rPr>
              <a:t>Attendance</a:t>
            </a:r>
            <a:endParaRPr sz="2100">
              <a:latin typeface="Calibri"/>
              <a:cs typeface="Calibri"/>
            </a:endParaRPr>
          </a:p>
          <a:p>
            <a:pPr marL="374015" indent="-361950">
              <a:lnSpc>
                <a:spcPts val="2250"/>
              </a:lnSpc>
              <a:buChar char="•"/>
              <a:tabLst>
                <a:tab pos="374015" algn="l"/>
                <a:tab pos="374650" algn="l"/>
              </a:tabLst>
            </a:pPr>
            <a:r>
              <a:rPr dirty="0" sz="2100" spc="-10">
                <a:latin typeface="Calibri"/>
                <a:cs typeface="Calibri"/>
              </a:rPr>
              <a:t>Budget</a:t>
            </a:r>
            <a:endParaRPr sz="2100">
              <a:latin typeface="Calibri"/>
              <a:cs typeface="Calibri"/>
            </a:endParaRPr>
          </a:p>
          <a:p>
            <a:pPr marL="374015" indent="-361950">
              <a:lnSpc>
                <a:spcPts val="2250"/>
              </a:lnSpc>
              <a:buChar char="•"/>
              <a:tabLst>
                <a:tab pos="374015" algn="l"/>
                <a:tab pos="374650" algn="l"/>
              </a:tabLst>
            </a:pPr>
            <a:r>
              <a:rPr dirty="0" sz="2100" spc="-15">
                <a:latin typeface="Calibri"/>
                <a:cs typeface="Calibri"/>
              </a:rPr>
              <a:t>Professional </a:t>
            </a:r>
            <a:r>
              <a:rPr dirty="0" sz="2100" spc="-10">
                <a:latin typeface="Calibri"/>
                <a:cs typeface="Calibri"/>
              </a:rPr>
              <a:t>Development</a:t>
            </a:r>
            <a:endParaRPr sz="2100">
              <a:latin typeface="Calibri"/>
              <a:cs typeface="Calibri"/>
            </a:endParaRPr>
          </a:p>
          <a:p>
            <a:pPr marL="374015" indent="-361950">
              <a:lnSpc>
                <a:spcPts val="2385"/>
              </a:lnSpc>
              <a:buChar char="•"/>
              <a:tabLst>
                <a:tab pos="374015" algn="l"/>
                <a:tab pos="374650" algn="l"/>
              </a:tabLst>
            </a:pPr>
            <a:r>
              <a:rPr dirty="0" sz="2100" spc="-10">
                <a:latin typeface="Calibri"/>
                <a:cs typeface="Calibri"/>
              </a:rPr>
              <a:t>Bright </a:t>
            </a:r>
            <a:r>
              <a:rPr dirty="0" sz="2100" spc="-5">
                <a:latin typeface="Calibri"/>
                <a:cs typeface="Calibri"/>
              </a:rPr>
              <a:t>Spots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675" y="472645"/>
            <a:ext cx="4591685" cy="528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 spc="-15">
                <a:solidFill>
                  <a:srgbClr val="4C5C86"/>
                </a:solidFill>
              </a:rPr>
              <a:t>Professional</a:t>
            </a:r>
            <a:r>
              <a:rPr dirty="0" sz="3300" spc="-30">
                <a:solidFill>
                  <a:srgbClr val="4C5C86"/>
                </a:solidFill>
              </a:rPr>
              <a:t> </a:t>
            </a:r>
            <a:r>
              <a:rPr dirty="0" sz="3300" spc="-15">
                <a:solidFill>
                  <a:srgbClr val="4C5C86"/>
                </a:solidFill>
              </a:rPr>
              <a:t>Development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769187" y="1380146"/>
            <a:ext cx="3649979" cy="1511300"/>
          </a:xfrm>
          <a:prstGeom prst="rect">
            <a:avLst/>
          </a:prstGeom>
        </p:spPr>
        <p:txBody>
          <a:bodyPr wrap="square" lIns="0" tIns="64135" rIns="0" bIns="0" rtlCol="0" vert="horz">
            <a:spAutoFit/>
          </a:bodyPr>
          <a:lstStyle/>
          <a:p>
            <a:pPr marL="401955" indent="-389890">
              <a:lnSpc>
                <a:spcPct val="100000"/>
              </a:lnSpc>
              <a:spcBef>
                <a:spcPts val="505"/>
              </a:spcBef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5">
                <a:latin typeface="Calibri"/>
                <a:cs typeface="Calibri"/>
              </a:rPr>
              <a:t>School-based </a:t>
            </a:r>
            <a:r>
              <a:rPr dirty="0" sz="2100" spc="-15">
                <a:latin typeface="Calibri"/>
                <a:cs typeface="Calibri"/>
              </a:rPr>
              <a:t>Data</a:t>
            </a:r>
            <a:r>
              <a:rPr dirty="0" sz="2100" spc="-25">
                <a:latin typeface="Calibri"/>
                <a:cs typeface="Calibri"/>
              </a:rPr>
              <a:t> </a:t>
            </a:r>
            <a:r>
              <a:rPr dirty="0" sz="2100" spc="-15">
                <a:latin typeface="Calibri"/>
                <a:cs typeface="Calibri"/>
              </a:rPr>
              <a:t>Review</a:t>
            </a:r>
            <a:endParaRPr sz="2100">
              <a:latin typeface="Calibri"/>
              <a:cs typeface="Calibri"/>
            </a:endParaRPr>
          </a:p>
          <a:p>
            <a:pPr marL="401955" indent="-389890">
              <a:lnSpc>
                <a:spcPct val="100000"/>
              </a:lnSpc>
              <a:spcBef>
                <a:spcPts val="405"/>
              </a:spcBef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10">
                <a:latin typeface="Calibri"/>
                <a:cs typeface="Calibri"/>
              </a:rPr>
              <a:t>District </a:t>
            </a:r>
            <a:r>
              <a:rPr dirty="0" sz="2100" spc="-30">
                <a:latin typeface="Calibri"/>
                <a:cs typeface="Calibri"/>
              </a:rPr>
              <a:t>Teaching </a:t>
            </a:r>
            <a:r>
              <a:rPr dirty="0" sz="2100">
                <a:latin typeface="Calibri"/>
                <a:cs typeface="Calibri"/>
              </a:rPr>
              <a:t>and</a:t>
            </a:r>
            <a:r>
              <a:rPr dirty="0" sz="2100" spc="-25">
                <a:latin typeface="Calibri"/>
                <a:cs typeface="Calibri"/>
              </a:rPr>
              <a:t> </a:t>
            </a:r>
            <a:r>
              <a:rPr dirty="0" sz="2100" spc="-5">
                <a:latin typeface="Calibri"/>
                <a:cs typeface="Calibri"/>
              </a:rPr>
              <a:t>Learning</a:t>
            </a:r>
            <a:endParaRPr sz="2100">
              <a:latin typeface="Calibri"/>
              <a:cs typeface="Calibri"/>
            </a:endParaRPr>
          </a:p>
          <a:p>
            <a:pPr marL="401955" indent="-389890">
              <a:lnSpc>
                <a:spcPct val="100000"/>
              </a:lnSpc>
              <a:spcBef>
                <a:spcPts val="405"/>
              </a:spcBef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5">
                <a:latin typeface="Calibri"/>
                <a:cs typeface="Calibri"/>
              </a:rPr>
              <a:t>School </a:t>
            </a:r>
            <a:r>
              <a:rPr dirty="0" sz="2100" spc="-10">
                <a:latin typeface="Calibri"/>
                <a:cs typeface="Calibri"/>
              </a:rPr>
              <a:t>Climate </a:t>
            </a:r>
            <a:r>
              <a:rPr dirty="0" sz="2100">
                <a:latin typeface="Calibri"/>
                <a:cs typeface="Calibri"/>
              </a:rPr>
              <a:t>and</a:t>
            </a:r>
            <a:r>
              <a:rPr dirty="0" sz="2100" spc="-30">
                <a:latin typeface="Calibri"/>
                <a:cs typeface="Calibri"/>
              </a:rPr>
              <a:t> </a:t>
            </a:r>
            <a:r>
              <a:rPr dirty="0" sz="2100" spc="-10">
                <a:latin typeface="Calibri"/>
                <a:cs typeface="Calibri"/>
              </a:rPr>
              <a:t>Culture</a:t>
            </a:r>
            <a:endParaRPr sz="2100">
              <a:latin typeface="Calibri"/>
              <a:cs typeface="Calibri"/>
            </a:endParaRPr>
          </a:p>
          <a:p>
            <a:pPr marL="401955" indent="-389890">
              <a:lnSpc>
                <a:spcPct val="100000"/>
              </a:lnSpc>
              <a:spcBef>
                <a:spcPts val="405"/>
              </a:spcBef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15">
                <a:latin typeface="Calibri"/>
                <a:cs typeface="Calibri"/>
              </a:rPr>
              <a:t>Convocation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475" y="997174"/>
            <a:ext cx="8839203" cy="37851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65389" y="332648"/>
            <a:ext cx="181102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Bright</a:t>
            </a:r>
            <a:r>
              <a:rPr dirty="0" spc="-80"/>
              <a:t> </a:t>
            </a:r>
            <a:r>
              <a:rPr dirty="0" spc="-5"/>
              <a:t>Spots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066713" y="4855896"/>
            <a:ext cx="133286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5">
                <a:solidFill>
                  <a:srgbClr val="595959"/>
                </a:solidFill>
                <a:latin typeface="Calibri"/>
                <a:cs typeface="Calibri"/>
              </a:rPr>
              <a:t>Illing Middle</a:t>
            </a:r>
            <a:r>
              <a:rPr dirty="0" sz="1300" spc="-8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sz="1300" spc="-5">
                <a:solidFill>
                  <a:srgbClr val="595959"/>
                </a:solidFill>
                <a:latin typeface="Calibri"/>
                <a:cs typeface="Calibri"/>
              </a:rPr>
              <a:t>School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65389" y="332648"/>
            <a:ext cx="181102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Bright</a:t>
            </a:r>
            <a:r>
              <a:rPr dirty="0" spc="-80"/>
              <a:t> </a:t>
            </a:r>
            <a:r>
              <a:rPr dirty="0" spc="-5"/>
              <a:t>Spots</a:t>
            </a:r>
          </a:p>
        </p:txBody>
      </p:sp>
      <p:sp>
        <p:nvSpPr>
          <p:cNvPr id="3" name="object 3"/>
          <p:cNvSpPr/>
          <p:nvPr/>
        </p:nvSpPr>
        <p:spPr>
          <a:xfrm>
            <a:off x="157750" y="1031262"/>
            <a:ext cx="4067500" cy="3218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792751" y="1042747"/>
            <a:ext cx="4122650" cy="31957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605707" y="4474896"/>
            <a:ext cx="1229360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10">
                <a:solidFill>
                  <a:srgbClr val="595959"/>
                </a:solidFill>
                <a:latin typeface="Calibri"/>
                <a:cs typeface="Calibri"/>
              </a:rPr>
              <a:t>Waddell </a:t>
            </a:r>
            <a:r>
              <a:rPr dirty="0" sz="1300">
                <a:solidFill>
                  <a:srgbClr val="595959"/>
                </a:solidFill>
                <a:latin typeface="Calibri"/>
                <a:cs typeface="Calibri"/>
              </a:rPr>
              <a:t>- </a:t>
            </a:r>
            <a:r>
              <a:rPr dirty="0" sz="1300" spc="-10">
                <a:solidFill>
                  <a:srgbClr val="595959"/>
                </a:solidFill>
                <a:latin typeface="Calibri"/>
                <a:cs typeface="Calibri"/>
              </a:rPr>
              <a:t>Grade</a:t>
            </a:r>
            <a:r>
              <a:rPr dirty="0" sz="1300" spc="-6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95959"/>
                </a:solidFill>
                <a:latin typeface="Calibri"/>
                <a:cs typeface="Calibri"/>
              </a:rPr>
              <a:t>3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72160" y="4474896"/>
            <a:ext cx="119189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5">
                <a:solidFill>
                  <a:srgbClr val="595959"/>
                </a:solidFill>
                <a:latin typeface="Calibri"/>
                <a:cs typeface="Calibri"/>
              </a:rPr>
              <a:t>Buckley </a:t>
            </a:r>
            <a:r>
              <a:rPr dirty="0" sz="1300">
                <a:solidFill>
                  <a:srgbClr val="595959"/>
                </a:solidFill>
                <a:latin typeface="Calibri"/>
                <a:cs typeface="Calibri"/>
              </a:rPr>
              <a:t>- </a:t>
            </a:r>
            <a:r>
              <a:rPr dirty="0" sz="1300" spc="-10">
                <a:solidFill>
                  <a:srgbClr val="595959"/>
                </a:solidFill>
                <a:latin typeface="Calibri"/>
                <a:cs typeface="Calibri"/>
              </a:rPr>
              <a:t>Grade</a:t>
            </a:r>
            <a:r>
              <a:rPr dirty="0" sz="1300" spc="-85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65389" y="332648"/>
            <a:ext cx="181102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Bright</a:t>
            </a:r>
            <a:r>
              <a:rPr dirty="0" spc="-80"/>
              <a:t> </a:t>
            </a:r>
            <a:r>
              <a:rPr dirty="0" spc="-5"/>
              <a:t>Spots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1042747"/>
            <a:ext cx="8102430" cy="39483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096" y="196267"/>
            <a:ext cx="4873317" cy="24427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419043" y="369283"/>
            <a:ext cx="3409150" cy="22369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2400" y="2774400"/>
            <a:ext cx="8654049" cy="22166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152400"/>
            <a:ext cx="8839203" cy="29348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01052" y="3239700"/>
            <a:ext cx="6133283" cy="17462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556400" y="3239699"/>
            <a:ext cx="2402044" cy="17445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93950" y="2608250"/>
            <a:ext cx="3923549" cy="2382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7400" y="152400"/>
            <a:ext cx="4592725" cy="2523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992525" y="152400"/>
            <a:ext cx="3883534" cy="23004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2400" y="2900725"/>
            <a:ext cx="4647658" cy="20877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9619" y="186839"/>
            <a:ext cx="4877443" cy="4787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281250" y="152400"/>
            <a:ext cx="3586374" cy="48024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609600"/>
            <a:ext cx="8839199" cy="41006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54950" y="134949"/>
            <a:ext cx="4131899" cy="1590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755850" y="3640441"/>
            <a:ext cx="4156224" cy="14408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754950" y="1882649"/>
            <a:ext cx="4131900" cy="1532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61499" y="134949"/>
            <a:ext cx="4347699" cy="15907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61500" y="3562799"/>
            <a:ext cx="4341049" cy="15327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61500" y="1846625"/>
            <a:ext cx="4347699" cy="1568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675" y="472645"/>
            <a:ext cx="3118485" cy="528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 spc="-5">
                <a:solidFill>
                  <a:srgbClr val="4C5C86"/>
                </a:solidFill>
              </a:rPr>
              <a:t>Buildings </a:t>
            </a:r>
            <a:r>
              <a:rPr dirty="0" sz="3300">
                <a:solidFill>
                  <a:srgbClr val="4C5C86"/>
                </a:solidFill>
              </a:rPr>
              <a:t>-</a:t>
            </a:r>
            <a:r>
              <a:rPr dirty="0" sz="3300" spc="-95">
                <a:solidFill>
                  <a:srgbClr val="4C5C86"/>
                </a:solidFill>
              </a:rPr>
              <a:t> </a:t>
            </a:r>
            <a:r>
              <a:rPr dirty="0" sz="3300" spc="-5">
                <a:solidFill>
                  <a:srgbClr val="4C5C86"/>
                </a:solidFill>
              </a:rPr>
              <a:t>Martin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836903" y="1507578"/>
            <a:ext cx="4832985" cy="29203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4645" indent="-322580">
              <a:lnSpc>
                <a:spcPts val="2400"/>
              </a:lnSpc>
              <a:spcBef>
                <a:spcPts val="100"/>
              </a:spcBef>
              <a:buFont typeface="Arial"/>
              <a:buChar char="•"/>
              <a:tabLst>
                <a:tab pos="334010" algn="l"/>
                <a:tab pos="335280" algn="l"/>
              </a:tabLst>
            </a:pPr>
            <a:r>
              <a:rPr dirty="0" sz="2100" spc="-5">
                <a:latin typeface="Calibri"/>
                <a:cs typeface="Calibri"/>
              </a:rPr>
              <a:t>11</a:t>
            </a:r>
            <a:r>
              <a:rPr dirty="0" sz="2100" spc="-10">
                <a:latin typeface="Calibri"/>
                <a:cs typeface="Calibri"/>
              </a:rPr>
              <a:t> </a:t>
            </a:r>
            <a:r>
              <a:rPr dirty="0" sz="2100" spc="-5">
                <a:latin typeface="Calibri"/>
                <a:cs typeface="Calibri"/>
              </a:rPr>
              <a:t>classes</a:t>
            </a:r>
            <a:endParaRPr sz="2100">
              <a:latin typeface="Calibri"/>
              <a:cs typeface="Calibri"/>
            </a:endParaRPr>
          </a:p>
          <a:p>
            <a:pPr marL="334645" marR="5080" indent="-322580">
              <a:lnSpc>
                <a:spcPts val="2250"/>
              </a:lnSpc>
              <a:spcBef>
                <a:spcPts val="175"/>
              </a:spcBef>
              <a:buFont typeface="Arial"/>
              <a:buChar char="•"/>
              <a:tabLst>
                <a:tab pos="334010" algn="l"/>
                <a:tab pos="335280" algn="l"/>
              </a:tabLst>
            </a:pPr>
            <a:r>
              <a:rPr dirty="0" sz="2100" spc="-5">
                <a:latin typeface="Calibri"/>
                <a:cs typeface="Calibri"/>
              </a:rPr>
              <a:t>10 </a:t>
            </a:r>
            <a:r>
              <a:rPr dirty="0" sz="2100" spc="-20">
                <a:latin typeface="Calibri"/>
                <a:cs typeface="Calibri"/>
              </a:rPr>
              <a:t>half-day </a:t>
            </a:r>
            <a:r>
              <a:rPr dirty="0" sz="2100" spc="-10">
                <a:latin typeface="Calibri"/>
                <a:cs typeface="Calibri"/>
              </a:rPr>
              <a:t>Grade </a:t>
            </a:r>
            <a:r>
              <a:rPr dirty="0" sz="2100">
                <a:latin typeface="Calibri"/>
                <a:cs typeface="Calibri"/>
              </a:rPr>
              <a:t>3 </a:t>
            </a:r>
            <a:r>
              <a:rPr dirty="0" sz="2100" spc="-10">
                <a:latin typeface="Calibri"/>
                <a:cs typeface="Calibri"/>
              </a:rPr>
              <a:t>preschool classrooms  </a:t>
            </a:r>
            <a:r>
              <a:rPr dirty="0" sz="2100" spc="-20">
                <a:latin typeface="Calibri"/>
                <a:cs typeface="Calibri"/>
              </a:rPr>
              <a:t>for </a:t>
            </a:r>
            <a:r>
              <a:rPr dirty="0" sz="2100" spc="-10">
                <a:latin typeface="Calibri"/>
                <a:cs typeface="Calibri"/>
              </a:rPr>
              <a:t>students </a:t>
            </a:r>
            <a:r>
              <a:rPr dirty="0" sz="2100" spc="-5">
                <a:latin typeface="Calibri"/>
                <a:cs typeface="Calibri"/>
              </a:rPr>
              <a:t>with</a:t>
            </a:r>
            <a:r>
              <a:rPr dirty="0" sz="2100" spc="5">
                <a:latin typeface="Calibri"/>
                <a:cs typeface="Calibri"/>
              </a:rPr>
              <a:t> </a:t>
            </a:r>
            <a:r>
              <a:rPr dirty="0" sz="2100" spc="-5">
                <a:latin typeface="Calibri"/>
                <a:cs typeface="Calibri"/>
              </a:rPr>
              <a:t>disabilities</a:t>
            </a:r>
            <a:endParaRPr sz="2100">
              <a:latin typeface="Calibri"/>
              <a:cs typeface="Calibri"/>
            </a:endParaRPr>
          </a:p>
          <a:p>
            <a:pPr marL="334645" marR="5080" indent="-322580">
              <a:lnSpc>
                <a:spcPts val="2250"/>
              </a:lnSpc>
              <a:buFont typeface="Arial"/>
              <a:buChar char="•"/>
              <a:tabLst>
                <a:tab pos="334010" algn="l"/>
                <a:tab pos="335280" algn="l"/>
              </a:tabLst>
            </a:pPr>
            <a:r>
              <a:rPr dirty="0" sz="2100" spc="-5">
                <a:latin typeface="Calibri"/>
                <a:cs typeface="Calibri"/>
              </a:rPr>
              <a:t>10 </a:t>
            </a:r>
            <a:r>
              <a:rPr dirty="0" sz="2100" spc="-20">
                <a:latin typeface="Calibri"/>
                <a:cs typeface="Calibri"/>
              </a:rPr>
              <a:t>half-day </a:t>
            </a:r>
            <a:r>
              <a:rPr dirty="0" sz="2100" spc="-10">
                <a:latin typeface="Calibri"/>
                <a:cs typeface="Calibri"/>
              </a:rPr>
              <a:t>Grade </a:t>
            </a:r>
            <a:r>
              <a:rPr dirty="0" sz="2100">
                <a:latin typeface="Calibri"/>
                <a:cs typeface="Calibri"/>
              </a:rPr>
              <a:t>4 </a:t>
            </a:r>
            <a:r>
              <a:rPr dirty="0" sz="2100" spc="-10">
                <a:latin typeface="Calibri"/>
                <a:cs typeface="Calibri"/>
              </a:rPr>
              <a:t>preschool classrooms  </a:t>
            </a:r>
            <a:r>
              <a:rPr dirty="0" sz="2100" spc="-20">
                <a:latin typeface="Calibri"/>
                <a:cs typeface="Calibri"/>
              </a:rPr>
              <a:t>for </a:t>
            </a:r>
            <a:r>
              <a:rPr dirty="0" sz="2100" spc="-10">
                <a:latin typeface="Calibri"/>
                <a:cs typeface="Calibri"/>
              </a:rPr>
              <a:t>students </a:t>
            </a:r>
            <a:r>
              <a:rPr dirty="0" sz="2100" spc="-5">
                <a:latin typeface="Calibri"/>
                <a:cs typeface="Calibri"/>
              </a:rPr>
              <a:t>with</a:t>
            </a:r>
            <a:r>
              <a:rPr dirty="0" sz="2100" spc="5">
                <a:latin typeface="Calibri"/>
                <a:cs typeface="Calibri"/>
              </a:rPr>
              <a:t> </a:t>
            </a:r>
            <a:r>
              <a:rPr dirty="0" sz="2100" spc="-5">
                <a:latin typeface="Calibri"/>
                <a:cs typeface="Calibri"/>
              </a:rPr>
              <a:t>disabilities</a:t>
            </a:r>
            <a:endParaRPr sz="2100">
              <a:latin typeface="Calibri"/>
              <a:cs typeface="Calibri"/>
            </a:endParaRPr>
          </a:p>
          <a:p>
            <a:pPr marL="334645" marR="473075" indent="-322580">
              <a:lnSpc>
                <a:spcPts val="2250"/>
              </a:lnSpc>
              <a:buFont typeface="Arial"/>
              <a:buChar char="•"/>
              <a:tabLst>
                <a:tab pos="334010" algn="l"/>
                <a:tab pos="335280" algn="l"/>
              </a:tabLst>
            </a:pPr>
            <a:r>
              <a:rPr dirty="0" sz="2100">
                <a:latin typeface="Calibri"/>
                <a:cs typeface="Calibri"/>
              </a:rPr>
              <a:t>1 </a:t>
            </a:r>
            <a:r>
              <a:rPr dirty="0" sz="2100" spc="-5">
                <a:latin typeface="Calibri"/>
                <a:cs typeface="Calibri"/>
              </a:rPr>
              <a:t>full </a:t>
            </a:r>
            <a:r>
              <a:rPr dirty="0" sz="2100" spc="-15">
                <a:latin typeface="Calibri"/>
                <a:cs typeface="Calibri"/>
              </a:rPr>
              <a:t>day Transitional </a:t>
            </a:r>
            <a:r>
              <a:rPr dirty="0" sz="2100">
                <a:latin typeface="Calibri"/>
                <a:cs typeface="Calibri"/>
              </a:rPr>
              <a:t>K </a:t>
            </a:r>
            <a:r>
              <a:rPr dirty="0" sz="2100" spc="-10">
                <a:latin typeface="Calibri"/>
                <a:cs typeface="Calibri"/>
              </a:rPr>
              <a:t>classroom </a:t>
            </a:r>
            <a:r>
              <a:rPr dirty="0" sz="2100" spc="-20">
                <a:latin typeface="Calibri"/>
                <a:cs typeface="Calibri"/>
              </a:rPr>
              <a:t>for  </a:t>
            </a:r>
            <a:r>
              <a:rPr dirty="0" sz="2100" spc="-10">
                <a:latin typeface="Calibri"/>
                <a:cs typeface="Calibri"/>
              </a:rPr>
              <a:t>students </a:t>
            </a:r>
            <a:r>
              <a:rPr dirty="0" sz="2100" spc="-5">
                <a:latin typeface="Calibri"/>
                <a:cs typeface="Calibri"/>
              </a:rPr>
              <a:t>with</a:t>
            </a:r>
            <a:r>
              <a:rPr dirty="0" sz="2100" spc="-10">
                <a:latin typeface="Calibri"/>
                <a:cs typeface="Calibri"/>
              </a:rPr>
              <a:t> </a:t>
            </a:r>
            <a:r>
              <a:rPr dirty="0" sz="2100" spc="-5">
                <a:latin typeface="Calibri"/>
                <a:cs typeface="Calibri"/>
              </a:rPr>
              <a:t>disabilities</a:t>
            </a:r>
            <a:endParaRPr sz="2100">
              <a:latin typeface="Calibri"/>
              <a:cs typeface="Calibri"/>
            </a:endParaRPr>
          </a:p>
          <a:p>
            <a:pPr marL="334645" indent="-322580">
              <a:lnSpc>
                <a:spcPts val="2085"/>
              </a:lnSpc>
              <a:buFont typeface="Arial"/>
              <a:buChar char="•"/>
              <a:tabLst>
                <a:tab pos="334010" algn="l"/>
                <a:tab pos="335280" algn="l"/>
              </a:tabLst>
            </a:pPr>
            <a:r>
              <a:rPr dirty="0" sz="2100" spc="-5">
                <a:latin typeface="Calibri"/>
                <a:cs typeface="Calibri"/>
              </a:rPr>
              <a:t>165</a:t>
            </a:r>
            <a:r>
              <a:rPr dirty="0" sz="2100" spc="-10">
                <a:latin typeface="Calibri"/>
                <a:cs typeface="Calibri"/>
              </a:rPr>
              <a:t> students</a:t>
            </a:r>
            <a:endParaRPr sz="2100">
              <a:latin typeface="Calibri"/>
              <a:cs typeface="Calibri"/>
            </a:endParaRPr>
          </a:p>
          <a:p>
            <a:pPr marL="334645" marR="142240" indent="-322580">
              <a:lnSpc>
                <a:spcPts val="2250"/>
              </a:lnSpc>
              <a:spcBef>
                <a:spcPts val="165"/>
              </a:spcBef>
              <a:buFont typeface="Arial"/>
              <a:buChar char="•"/>
              <a:tabLst>
                <a:tab pos="334010" algn="l"/>
                <a:tab pos="335280" algn="l"/>
              </a:tabLst>
            </a:pPr>
            <a:r>
              <a:rPr dirty="0" sz="2100">
                <a:latin typeface="Calibri"/>
                <a:cs typeface="Calibri"/>
              </a:rPr>
              <a:t>1 </a:t>
            </a:r>
            <a:r>
              <a:rPr dirty="0" sz="2100" spc="-10">
                <a:latin typeface="Calibri"/>
                <a:cs typeface="Calibri"/>
              </a:rPr>
              <a:t>administrator; </a:t>
            </a:r>
            <a:r>
              <a:rPr dirty="0" sz="2100">
                <a:latin typeface="Calibri"/>
                <a:cs typeface="Calibri"/>
              </a:rPr>
              <a:t>1 </a:t>
            </a:r>
            <a:r>
              <a:rPr dirty="0" sz="2100" spc="-10">
                <a:latin typeface="Calibri"/>
                <a:cs typeface="Calibri"/>
              </a:rPr>
              <a:t>secretary; </a:t>
            </a:r>
            <a:r>
              <a:rPr dirty="0" sz="2100" spc="-5">
                <a:latin typeface="Calibri"/>
                <a:cs typeface="Calibri"/>
              </a:rPr>
              <a:t>11 certified  </a:t>
            </a:r>
            <a:r>
              <a:rPr dirty="0" sz="2100" spc="-15">
                <a:latin typeface="Calibri"/>
                <a:cs typeface="Calibri"/>
              </a:rPr>
              <a:t>teachers; </a:t>
            </a:r>
            <a:r>
              <a:rPr dirty="0" sz="2100" spc="-5">
                <a:latin typeface="Calibri"/>
                <a:cs typeface="Calibri"/>
              </a:rPr>
              <a:t>22</a:t>
            </a:r>
            <a:r>
              <a:rPr dirty="0" sz="2100" spc="5">
                <a:latin typeface="Calibri"/>
                <a:cs typeface="Calibri"/>
              </a:rPr>
              <a:t> </a:t>
            </a:r>
            <a:r>
              <a:rPr dirty="0" sz="2100" spc="-15">
                <a:latin typeface="Calibri"/>
                <a:cs typeface="Calibri"/>
              </a:rPr>
              <a:t>paraprofessionals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80225" y="390324"/>
            <a:ext cx="1895324" cy="1278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680224" y="1924199"/>
            <a:ext cx="1895322" cy="12545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705139" y="3434250"/>
            <a:ext cx="1891560" cy="13948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675" y="472645"/>
            <a:ext cx="1360170" cy="528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 spc="-15">
                <a:solidFill>
                  <a:srgbClr val="4C5C86"/>
                </a:solidFill>
              </a:rPr>
              <a:t>Staffing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836903" y="1507572"/>
            <a:ext cx="5841365" cy="177736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4645" indent="-322580">
              <a:lnSpc>
                <a:spcPts val="2400"/>
              </a:lnSpc>
              <a:spcBef>
                <a:spcPts val="100"/>
              </a:spcBef>
              <a:buFont typeface="Arial"/>
              <a:buChar char="•"/>
              <a:tabLst>
                <a:tab pos="334010" algn="l"/>
                <a:tab pos="335280" algn="l"/>
              </a:tabLst>
            </a:pPr>
            <a:r>
              <a:rPr dirty="0" sz="2100" spc="-10">
                <a:latin typeface="Calibri"/>
                <a:cs typeface="Calibri"/>
              </a:rPr>
              <a:t>Math </a:t>
            </a:r>
            <a:r>
              <a:rPr dirty="0" sz="2100" spc="-50">
                <a:latin typeface="Calibri"/>
                <a:cs typeface="Calibri"/>
              </a:rPr>
              <a:t>Teacher,</a:t>
            </a:r>
            <a:r>
              <a:rPr dirty="0" sz="2100" spc="-5">
                <a:latin typeface="Calibri"/>
                <a:cs typeface="Calibri"/>
              </a:rPr>
              <a:t> MHS</a:t>
            </a:r>
            <a:endParaRPr sz="2100">
              <a:latin typeface="Calibri"/>
              <a:cs typeface="Calibri"/>
            </a:endParaRPr>
          </a:p>
          <a:p>
            <a:pPr marL="334645" indent="-322580">
              <a:lnSpc>
                <a:spcPts val="2260"/>
              </a:lnSpc>
              <a:buFont typeface="Arial"/>
              <a:buChar char="•"/>
              <a:tabLst>
                <a:tab pos="334010" algn="l"/>
                <a:tab pos="335280" algn="l"/>
              </a:tabLst>
            </a:pPr>
            <a:r>
              <a:rPr dirty="0" sz="2100">
                <a:latin typeface="Calibri"/>
                <a:cs typeface="Calibri"/>
              </a:rPr>
              <a:t>ELA,</a:t>
            </a:r>
            <a:r>
              <a:rPr dirty="0" sz="2100" spc="-10">
                <a:latin typeface="Calibri"/>
                <a:cs typeface="Calibri"/>
              </a:rPr>
              <a:t> </a:t>
            </a:r>
            <a:r>
              <a:rPr dirty="0" sz="2100" spc="-5">
                <a:latin typeface="Calibri"/>
                <a:cs typeface="Calibri"/>
              </a:rPr>
              <a:t>Illing</a:t>
            </a:r>
            <a:endParaRPr sz="2100">
              <a:latin typeface="Calibri"/>
              <a:cs typeface="Calibri"/>
            </a:endParaRPr>
          </a:p>
          <a:p>
            <a:pPr marL="334645" indent="-322580">
              <a:lnSpc>
                <a:spcPts val="2250"/>
              </a:lnSpc>
              <a:buFont typeface="Arial"/>
              <a:buChar char="•"/>
              <a:tabLst>
                <a:tab pos="334010" algn="l"/>
                <a:tab pos="335280" algn="l"/>
              </a:tabLst>
            </a:pPr>
            <a:r>
              <a:rPr dirty="0" sz="2100" spc="-5">
                <a:latin typeface="Calibri"/>
                <a:cs typeface="Calibri"/>
              </a:rPr>
              <a:t>Special </a:t>
            </a:r>
            <a:r>
              <a:rPr dirty="0" sz="2100" spc="-15">
                <a:latin typeface="Calibri"/>
                <a:cs typeface="Calibri"/>
              </a:rPr>
              <a:t>Education </a:t>
            </a:r>
            <a:r>
              <a:rPr dirty="0" sz="2100" spc="-50">
                <a:latin typeface="Calibri"/>
                <a:cs typeface="Calibri"/>
              </a:rPr>
              <a:t>Teacher, </a:t>
            </a:r>
            <a:r>
              <a:rPr dirty="0" sz="2100" spc="-5">
                <a:latin typeface="Calibri"/>
                <a:cs typeface="Calibri"/>
              </a:rPr>
              <a:t>Learning </a:t>
            </a:r>
            <a:r>
              <a:rPr dirty="0" sz="2100" spc="-35">
                <a:latin typeface="Calibri"/>
                <a:cs typeface="Calibri"/>
              </a:rPr>
              <a:t>Center,</a:t>
            </a:r>
            <a:r>
              <a:rPr dirty="0" sz="2100" spc="35">
                <a:latin typeface="Calibri"/>
                <a:cs typeface="Calibri"/>
              </a:rPr>
              <a:t> </a:t>
            </a:r>
            <a:r>
              <a:rPr dirty="0" sz="2100" spc="-10">
                <a:latin typeface="Calibri"/>
                <a:cs typeface="Calibri"/>
              </a:rPr>
              <a:t>Bennet</a:t>
            </a:r>
            <a:endParaRPr sz="2100">
              <a:latin typeface="Calibri"/>
              <a:cs typeface="Calibri"/>
            </a:endParaRPr>
          </a:p>
          <a:p>
            <a:pPr marL="334645" indent="-322580">
              <a:lnSpc>
                <a:spcPts val="2250"/>
              </a:lnSpc>
              <a:buFont typeface="Arial"/>
              <a:buChar char="•"/>
              <a:tabLst>
                <a:tab pos="334010" algn="l"/>
                <a:tab pos="335280" algn="l"/>
              </a:tabLst>
            </a:pPr>
            <a:r>
              <a:rPr dirty="0" sz="2100" spc="-5">
                <a:latin typeface="Calibri"/>
                <a:cs typeface="Calibri"/>
              </a:rPr>
              <a:t>Speech </a:t>
            </a:r>
            <a:r>
              <a:rPr dirty="0" sz="2100">
                <a:latin typeface="Calibri"/>
                <a:cs typeface="Calibri"/>
              </a:rPr>
              <a:t>and </a:t>
            </a:r>
            <a:r>
              <a:rPr dirty="0" sz="2100" spc="-10">
                <a:latin typeface="Calibri"/>
                <a:cs typeface="Calibri"/>
              </a:rPr>
              <a:t>Language,</a:t>
            </a:r>
            <a:r>
              <a:rPr dirty="0" sz="2100" spc="-15">
                <a:latin typeface="Calibri"/>
                <a:cs typeface="Calibri"/>
              </a:rPr>
              <a:t> District-wide</a:t>
            </a:r>
            <a:endParaRPr sz="2100">
              <a:latin typeface="Calibri"/>
              <a:cs typeface="Calibri"/>
            </a:endParaRPr>
          </a:p>
          <a:p>
            <a:pPr marL="334645" indent="-322580">
              <a:lnSpc>
                <a:spcPts val="2250"/>
              </a:lnSpc>
              <a:buFont typeface="Arial"/>
              <a:buChar char="•"/>
              <a:tabLst>
                <a:tab pos="334010" algn="l"/>
                <a:tab pos="335280" algn="l"/>
              </a:tabLst>
            </a:pPr>
            <a:r>
              <a:rPr dirty="0" sz="2100" spc="-15">
                <a:latin typeface="Calibri"/>
                <a:cs typeface="Calibri"/>
              </a:rPr>
              <a:t>Psychologist,</a:t>
            </a:r>
            <a:r>
              <a:rPr dirty="0" sz="2100" spc="-10">
                <a:latin typeface="Calibri"/>
                <a:cs typeface="Calibri"/>
              </a:rPr>
              <a:t> </a:t>
            </a:r>
            <a:r>
              <a:rPr dirty="0" sz="2100" spc="-15">
                <a:latin typeface="Calibri"/>
                <a:cs typeface="Calibri"/>
              </a:rPr>
              <a:t>District-wide</a:t>
            </a:r>
            <a:endParaRPr sz="2100">
              <a:latin typeface="Calibri"/>
              <a:cs typeface="Calibri"/>
            </a:endParaRPr>
          </a:p>
          <a:p>
            <a:pPr marL="334645" indent="-322580">
              <a:lnSpc>
                <a:spcPts val="2385"/>
              </a:lnSpc>
              <a:buFont typeface="Arial"/>
              <a:buChar char="•"/>
              <a:tabLst>
                <a:tab pos="334010" algn="l"/>
                <a:tab pos="335280" algn="l"/>
              </a:tabLst>
            </a:pPr>
            <a:r>
              <a:rPr dirty="0" sz="2100" spc="-20">
                <a:latin typeface="Calibri"/>
                <a:cs typeface="Calibri"/>
              </a:rPr>
              <a:t>Various </a:t>
            </a:r>
            <a:r>
              <a:rPr dirty="0" sz="2100" spc="-15">
                <a:latin typeface="Calibri"/>
                <a:cs typeface="Calibri"/>
              </a:rPr>
              <a:t>Paraeducator </a:t>
            </a:r>
            <a:r>
              <a:rPr dirty="0" sz="2100" spc="-5">
                <a:latin typeface="Calibri"/>
                <a:cs typeface="Calibri"/>
              </a:rPr>
              <a:t>positions,</a:t>
            </a:r>
            <a:r>
              <a:rPr dirty="0" sz="2100" spc="15">
                <a:latin typeface="Calibri"/>
                <a:cs typeface="Calibri"/>
              </a:rPr>
              <a:t> </a:t>
            </a:r>
            <a:r>
              <a:rPr dirty="0" sz="2100" spc="-15">
                <a:latin typeface="Calibri"/>
                <a:cs typeface="Calibri"/>
              </a:rPr>
              <a:t>District-wide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461052"/>
            <a:ext cx="2693670" cy="528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 spc="-10">
                <a:solidFill>
                  <a:srgbClr val="4C5C86"/>
                </a:solidFill>
              </a:rPr>
              <a:t>Student</a:t>
            </a:r>
            <a:r>
              <a:rPr dirty="0" sz="3300" spc="-85">
                <a:solidFill>
                  <a:srgbClr val="4C5C86"/>
                </a:solidFill>
              </a:rPr>
              <a:t> </a:t>
            </a:r>
            <a:r>
              <a:rPr dirty="0" sz="3300" spc="-10">
                <a:solidFill>
                  <a:srgbClr val="4C5C86"/>
                </a:solidFill>
              </a:rPr>
              <a:t>Counts</a:t>
            </a:r>
            <a:endParaRPr sz="33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596625" y="1139425"/>
          <a:ext cx="5792470" cy="33864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05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790575"/>
              </a:tblGrid>
              <a:tr h="373349">
                <a:tc>
                  <a:txBody>
                    <a:bodyPr/>
                    <a:lstStyle/>
                    <a:p>
                      <a:pPr marL="20320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School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PK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TK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KF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b="1">
                          <a:latin typeface="Calibri"/>
                          <a:cs typeface="Calibri"/>
                        </a:rPr>
                        <a:t>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b="1">
                          <a:latin typeface="Calibri"/>
                          <a:cs typeface="Calibri"/>
                        </a:rPr>
                        <a:t>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b="1">
                          <a:latin typeface="Calibri"/>
                          <a:cs typeface="Calibri"/>
                        </a:rPr>
                        <a:t>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b="1">
                          <a:latin typeface="Calibri"/>
                          <a:cs typeface="Calibri"/>
                        </a:rPr>
                        <a:t>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5334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10" b="1">
                          <a:latin typeface="Calibri"/>
                          <a:cs typeface="Calibri"/>
                        </a:rPr>
                        <a:t>Grand</a:t>
                      </a:r>
                      <a:r>
                        <a:rPr dirty="0" sz="1100" spc="-9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100" spc="-25" b="1">
                          <a:latin typeface="Calibri"/>
                          <a:cs typeface="Calibri"/>
                        </a:rPr>
                        <a:t>Total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3349"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Bowers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12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58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62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68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91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76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367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3349"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Buckley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16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41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52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55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61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53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278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3349"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Highland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12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37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49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70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72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59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299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3349"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Keeney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15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44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77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80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66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81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363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3349"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Martin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142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151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3349"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15">
                          <a:latin typeface="Calibri"/>
                          <a:cs typeface="Calibri"/>
                        </a:rPr>
                        <a:t>Verplanck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14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69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103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86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91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96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459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3349"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10">
                          <a:latin typeface="Calibri"/>
                          <a:cs typeface="Calibri"/>
                        </a:rPr>
                        <a:t>Waddell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>
                          <a:latin typeface="Calibri"/>
                          <a:cs typeface="Calibri"/>
                        </a:rPr>
                        <a:t>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17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72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99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96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112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81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477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914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23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142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10489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95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10489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321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10489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442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10489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455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10489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493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10489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dirty="0" sz="1100" spc="-5">
                          <a:latin typeface="Calibri"/>
                          <a:cs typeface="Calibri"/>
                        </a:rPr>
                        <a:t>446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10489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dirty="0" sz="1100" spc="-5" b="1">
                          <a:latin typeface="Calibri"/>
                          <a:cs typeface="Calibri"/>
                        </a:rPr>
                        <a:t>2394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B="0" marT="110489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5" y="461052"/>
            <a:ext cx="2693670" cy="528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 spc="-10">
                <a:solidFill>
                  <a:srgbClr val="4C5C86"/>
                </a:solidFill>
              </a:rPr>
              <a:t>Student</a:t>
            </a:r>
            <a:r>
              <a:rPr dirty="0" sz="3300" spc="-85">
                <a:solidFill>
                  <a:srgbClr val="4C5C86"/>
                </a:solidFill>
              </a:rPr>
              <a:t> </a:t>
            </a:r>
            <a:r>
              <a:rPr dirty="0" sz="3300" spc="-10">
                <a:solidFill>
                  <a:srgbClr val="4C5C86"/>
                </a:solidFill>
              </a:rPr>
              <a:t>Counts</a:t>
            </a:r>
            <a:endParaRPr sz="33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832912" y="1213912"/>
          <a:ext cx="7493000" cy="3504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14525"/>
                <a:gridCol w="600075"/>
                <a:gridCol w="600075"/>
                <a:gridCol w="590550"/>
                <a:gridCol w="600075"/>
                <a:gridCol w="600075"/>
                <a:gridCol w="590550"/>
                <a:gridCol w="600075"/>
                <a:gridCol w="600075"/>
                <a:gridCol w="781050"/>
              </a:tblGrid>
              <a:tr h="430499"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dirty="0" sz="1300" spc="-5" b="1">
                          <a:latin typeface="Calibri"/>
                          <a:cs typeface="Calibri"/>
                        </a:rPr>
                        <a:t>School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1377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5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1377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6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1377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7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1377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8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1377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9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1377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dirty="0" sz="1300" spc="-5">
                          <a:latin typeface="Calibri"/>
                          <a:cs typeface="Calibri"/>
                        </a:rPr>
                        <a:t>10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1377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dirty="0" sz="1300" spc="-5">
                          <a:latin typeface="Calibri"/>
                          <a:cs typeface="Calibri"/>
                        </a:rPr>
                        <a:t>11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1377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dirty="0" sz="1300" spc="-5">
                          <a:latin typeface="Calibri"/>
                          <a:cs typeface="Calibri"/>
                        </a:rPr>
                        <a:t>12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1377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2874"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>
                          <a:latin typeface="Calibri"/>
                          <a:cs typeface="Calibri"/>
                        </a:rPr>
                        <a:t>Manch Middle</a:t>
                      </a:r>
                      <a:r>
                        <a:rPr dirty="0" sz="13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10">
                          <a:latin typeface="Calibri"/>
                          <a:cs typeface="Calibri"/>
                        </a:rPr>
                        <a:t>Academy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3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>
                          <a:latin typeface="Calibri"/>
                          <a:cs typeface="Calibri"/>
                        </a:rPr>
                        <a:t>10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9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>
                          <a:latin typeface="Calibri"/>
                          <a:cs typeface="Calibri"/>
                        </a:rPr>
                        <a:t>11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 b="1">
                          <a:latin typeface="Calibri"/>
                          <a:cs typeface="Calibri"/>
                        </a:rPr>
                        <a:t>33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2874"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>
                          <a:latin typeface="Calibri"/>
                          <a:cs typeface="Calibri"/>
                        </a:rPr>
                        <a:t>Bennet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>
                          <a:latin typeface="Calibri"/>
                          <a:cs typeface="Calibri"/>
                        </a:rPr>
                        <a:t>454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>
                          <a:latin typeface="Calibri"/>
                          <a:cs typeface="Calibri"/>
                        </a:rPr>
                        <a:t>414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 b="1">
                          <a:latin typeface="Calibri"/>
                          <a:cs typeface="Calibri"/>
                        </a:rPr>
                        <a:t>868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2874"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>
                          <a:latin typeface="Calibri"/>
                          <a:cs typeface="Calibri"/>
                        </a:rPr>
                        <a:t>Illing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>
                          <a:latin typeface="Calibri"/>
                          <a:cs typeface="Calibri"/>
                        </a:rPr>
                        <a:t>389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>
                          <a:latin typeface="Calibri"/>
                          <a:cs typeface="Calibri"/>
                        </a:rPr>
                        <a:t>379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 b="1">
                          <a:latin typeface="Calibri"/>
                          <a:cs typeface="Calibri"/>
                        </a:rPr>
                        <a:t>768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2874"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10">
                          <a:latin typeface="Calibri"/>
                          <a:cs typeface="Calibri"/>
                        </a:rPr>
                        <a:t>Bentley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>
                          <a:latin typeface="Calibri"/>
                          <a:cs typeface="Calibri"/>
                        </a:rPr>
                        <a:t>19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>
                          <a:latin typeface="Calibri"/>
                          <a:cs typeface="Calibri"/>
                        </a:rPr>
                        <a:t>10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>
                          <a:latin typeface="Calibri"/>
                          <a:cs typeface="Calibri"/>
                        </a:rPr>
                        <a:t>16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>
                          <a:latin typeface="Calibri"/>
                          <a:cs typeface="Calibri"/>
                        </a:rPr>
                        <a:t>11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 b="1">
                          <a:latin typeface="Calibri"/>
                          <a:cs typeface="Calibri"/>
                        </a:rPr>
                        <a:t>56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2874"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10">
                          <a:latin typeface="Calibri"/>
                          <a:cs typeface="Calibri"/>
                        </a:rPr>
                        <a:t>Manchester </a:t>
                      </a:r>
                      <a:r>
                        <a:rPr dirty="0" sz="1300" spc="-5">
                          <a:latin typeface="Calibri"/>
                          <a:cs typeface="Calibri"/>
                        </a:rPr>
                        <a:t>High</a:t>
                      </a:r>
                      <a:r>
                        <a:rPr dirty="0" sz="13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5">
                          <a:latin typeface="Calibri"/>
                          <a:cs typeface="Calibri"/>
                        </a:rPr>
                        <a:t>School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>
                          <a:latin typeface="Calibri"/>
                          <a:cs typeface="Calibri"/>
                        </a:rPr>
                        <a:t>440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>
                          <a:latin typeface="Calibri"/>
                          <a:cs typeface="Calibri"/>
                        </a:rPr>
                        <a:t>450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>
                          <a:latin typeface="Calibri"/>
                          <a:cs typeface="Calibri"/>
                        </a:rPr>
                        <a:t>434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>
                          <a:latin typeface="Calibri"/>
                          <a:cs typeface="Calibri"/>
                        </a:rPr>
                        <a:t>384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 b="1">
                          <a:latin typeface="Calibri"/>
                          <a:cs typeface="Calibri"/>
                        </a:rPr>
                        <a:t>1708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2874"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>
                          <a:latin typeface="Calibri"/>
                          <a:cs typeface="Calibri"/>
                        </a:rPr>
                        <a:t>New</a:t>
                      </a:r>
                      <a:r>
                        <a:rPr dirty="0" sz="1300" spc="-10">
                          <a:latin typeface="Calibri"/>
                          <a:cs typeface="Calibri"/>
                        </a:rPr>
                        <a:t> Horizons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9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4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7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5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 b="1">
                          <a:latin typeface="Calibri"/>
                          <a:cs typeface="Calibri"/>
                        </a:rPr>
                        <a:t>25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2874"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>
                          <a:latin typeface="Calibri"/>
                          <a:cs typeface="Calibri"/>
                        </a:rPr>
                        <a:t>Manch </a:t>
                      </a:r>
                      <a:r>
                        <a:rPr dirty="0" sz="1300" spc="-10">
                          <a:latin typeface="Calibri"/>
                          <a:cs typeface="Calibri"/>
                        </a:rPr>
                        <a:t>Regional</a:t>
                      </a:r>
                      <a:r>
                        <a:rPr dirty="0" sz="13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10">
                          <a:latin typeface="Calibri"/>
                          <a:cs typeface="Calibri"/>
                        </a:rPr>
                        <a:t>Academy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3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7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>
                          <a:latin typeface="Calibri"/>
                          <a:cs typeface="Calibri"/>
                        </a:rPr>
                        <a:t>20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>
                          <a:latin typeface="Calibri"/>
                          <a:cs typeface="Calibri"/>
                        </a:rPr>
                        <a:t>13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>
                          <a:latin typeface="Calibri"/>
                          <a:cs typeface="Calibri"/>
                        </a:rPr>
                        <a:t>12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>
                          <a:latin typeface="Calibri"/>
                          <a:cs typeface="Calibri"/>
                        </a:rPr>
                        <a:t>11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 b="1">
                          <a:latin typeface="Calibri"/>
                          <a:cs typeface="Calibri"/>
                        </a:rPr>
                        <a:t>66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2874"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>
                          <a:latin typeface="Calibri"/>
                          <a:cs typeface="Calibri"/>
                        </a:rPr>
                        <a:t>Manch </a:t>
                      </a:r>
                      <a:r>
                        <a:rPr dirty="0" sz="1300" spc="-15">
                          <a:latin typeface="Calibri"/>
                          <a:cs typeface="Calibri"/>
                        </a:rPr>
                        <a:t>Transition</a:t>
                      </a:r>
                      <a:r>
                        <a:rPr dirty="0" sz="13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300" spc="-10">
                          <a:latin typeface="Calibri"/>
                          <a:cs typeface="Calibri"/>
                        </a:rPr>
                        <a:t>Center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32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>
                          <a:latin typeface="Calibri"/>
                          <a:cs typeface="Calibri"/>
                        </a:rPr>
                        <a:t>26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09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sz="1300" spc="-5" b="1">
                          <a:latin typeface="Calibri"/>
                          <a:cs typeface="Calibri"/>
                        </a:rPr>
                        <a:t>26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B="0" marT="901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675" y="472652"/>
            <a:ext cx="2589530" cy="528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 spc="-30">
                <a:solidFill>
                  <a:srgbClr val="4C5C86"/>
                </a:solidFill>
              </a:rPr>
              <a:t>Transportation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769187" y="1278978"/>
            <a:ext cx="4658360" cy="2634615"/>
          </a:xfrm>
          <a:prstGeom prst="rect">
            <a:avLst/>
          </a:prstGeom>
        </p:spPr>
        <p:txBody>
          <a:bodyPr wrap="square" lIns="0" tIns="45085" rIns="0" bIns="0" rtlCol="0" vert="horz">
            <a:spAutoFit/>
          </a:bodyPr>
          <a:lstStyle/>
          <a:p>
            <a:pPr marL="401955" marR="233679" indent="-389890">
              <a:lnSpc>
                <a:spcPct val="89800"/>
              </a:lnSpc>
              <a:spcBef>
                <a:spcPts val="355"/>
              </a:spcBef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10">
                <a:latin typeface="Calibri"/>
                <a:cs typeface="Calibri"/>
              </a:rPr>
              <a:t>Adjustments </a:t>
            </a:r>
            <a:r>
              <a:rPr dirty="0" sz="2100" spc="-15">
                <a:latin typeface="Calibri"/>
                <a:cs typeface="Calibri"/>
              </a:rPr>
              <a:t>to </a:t>
            </a:r>
            <a:r>
              <a:rPr dirty="0" sz="2100" spc="-5">
                <a:latin typeface="Calibri"/>
                <a:cs typeface="Calibri"/>
              </a:rPr>
              <a:t>bus </a:t>
            </a:r>
            <a:r>
              <a:rPr dirty="0" sz="2100" spc="-15">
                <a:latin typeface="Calibri"/>
                <a:cs typeface="Calibri"/>
              </a:rPr>
              <a:t>routes </a:t>
            </a:r>
            <a:r>
              <a:rPr dirty="0" sz="2100" spc="-5">
                <a:latin typeface="Calibri"/>
                <a:cs typeface="Calibri"/>
              </a:rPr>
              <a:t>based on  </a:t>
            </a:r>
            <a:r>
              <a:rPr dirty="0" sz="2100">
                <a:latin typeface="Calibri"/>
                <a:cs typeface="Calibri"/>
              </a:rPr>
              <a:t>additional </a:t>
            </a:r>
            <a:r>
              <a:rPr dirty="0" sz="2100" spc="-15">
                <a:latin typeface="Calibri"/>
                <a:cs typeface="Calibri"/>
              </a:rPr>
              <a:t>stops </a:t>
            </a:r>
            <a:r>
              <a:rPr dirty="0" sz="2100">
                <a:latin typeface="Calibri"/>
                <a:cs typeface="Calibri"/>
              </a:rPr>
              <a:t>and </a:t>
            </a:r>
            <a:r>
              <a:rPr dirty="0" sz="2100" spc="-10">
                <a:latin typeface="Calibri"/>
                <a:cs typeface="Calibri"/>
              </a:rPr>
              <a:t>change </a:t>
            </a:r>
            <a:r>
              <a:rPr dirty="0" sz="2100" spc="-15">
                <a:latin typeface="Calibri"/>
                <a:cs typeface="Calibri"/>
              </a:rPr>
              <a:t>requests  </a:t>
            </a:r>
            <a:r>
              <a:rPr dirty="0" sz="2100" spc="-10">
                <a:latin typeface="Calibri"/>
                <a:cs typeface="Calibri"/>
              </a:rPr>
              <a:t>are </a:t>
            </a:r>
            <a:r>
              <a:rPr dirty="0" sz="2100" spc="-5">
                <a:latin typeface="Calibri"/>
                <a:cs typeface="Calibri"/>
              </a:rPr>
              <a:t>in the </a:t>
            </a:r>
            <a:r>
              <a:rPr dirty="0" sz="2100" spc="-10">
                <a:latin typeface="Calibri"/>
                <a:cs typeface="Calibri"/>
              </a:rPr>
              <a:t>process </a:t>
            </a:r>
            <a:r>
              <a:rPr dirty="0" sz="2100" spc="-5">
                <a:latin typeface="Calibri"/>
                <a:cs typeface="Calibri"/>
              </a:rPr>
              <a:t>of being</a:t>
            </a:r>
            <a:r>
              <a:rPr dirty="0" sz="2100" spc="-25">
                <a:latin typeface="Calibri"/>
                <a:cs typeface="Calibri"/>
              </a:rPr>
              <a:t> </a:t>
            </a:r>
            <a:r>
              <a:rPr dirty="0" sz="2100" spc="-5">
                <a:latin typeface="Calibri"/>
                <a:cs typeface="Calibri"/>
              </a:rPr>
              <a:t>made</a:t>
            </a:r>
            <a:endParaRPr sz="2100">
              <a:latin typeface="Calibri"/>
              <a:cs typeface="Calibri"/>
            </a:endParaRPr>
          </a:p>
          <a:p>
            <a:pPr marL="401955" marR="20320" indent="-389890">
              <a:lnSpc>
                <a:spcPts val="2250"/>
              </a:lnSpc>
              <a:spcBef>
                <a:spcPts val="30"/>
              </a:spcBef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20">
                <a:latin typeface="Calibri"/>
                <a:cs typeface="Calibri"/>
              </a:rPr>
              <a:t>Transportation </a:t>
            </a:r>
            <a:r>
              <a:rPr dirty="0" sz="2100" spc="-10">
                <a:latin typeface="Calibri"/>
                <a:cs typeface="Calibri"/>
              </a:rPr>
              <a:t>Department monitoring  </a:t>
            </a:r>
            <a:r>
              <a:rPr dirty="0" sz="2100" spc="-5">
                <a:latin typeface="Calibri"/>
                <a:cs typeface="Calibri"/>
              </a:rPr>
              <a:t>pick up </a:t>
            </a:r>
            <a:r>
              <a:rPr dirty="0" sz="2100">
                <a:latin typeface="Calibri"/>
                <a:cs typeface="Calibri"/>
              </a:rPr>
              <a:t>and </a:t>
            </a:r>
            <a:r>
              <a:rPr dirty="0" sz="2100" spc="-15">
                <a:latin typeface="Calibri"/>
                <a:cs typeface="Calibri"/>
              </a:rPr>
              <a:t>drop </a:t>
            </a:r>
            <a:r>
              <a:rPr dirty="0" sz="2100" spc="-10">
                <a:latin typeface="Calibri"/>
                <a:cs typeface="Calibri"/>
              </a:rPr>
              <a:t>off </a:t>
            </a:r>
            <a:r>
              <a:rPr dirty="0" sz="2100" spc="-5">
                <a:latin typeface="Calibri"/>
                <a:cs typeface="Calibri"/>
              </a:rPr>
              <a:t>times of each bus  </a:t>
            </a:r>
            <a:r>
              <a:rPr dirty="0" sz="2100">
                <a:latin typeface="Calibri"/>
                <a:cs typeface="Calibri"/>
              </a:rPr>
              <a:t>and </a:t>
            </a:r>
            <a:r>
              <a:rPr dirty="0" sz="2100" spc="-5">
                <a:latin typeface="Calibri"/>
                <a:cs typeface="Calibri"/>
              </a:rPr>
              <a:t>will adjust </a:t>
            </a:r>
            <a:r>
              <a:rPr dirty="0" sz="2100">
                <a:latin typeface="Calibri"/>
                <a:cs typeface="Calibri"/>
              </a:rPr>
              <a:t>as</a:t>
            </a:r>
            <a:r>
              <a:rPr dirty="0" sz="2100" spc="-25">
                <a:latin typeface="Calibri"/>
                <a:cs typeface="Calibri"/>
              </a:rPr>
              <a:t> </a:t>
            </a:r>
            <a:r>
              <a:rPr dirty="0" sz="2100" spc="-5">
                <a:latin typeface="Calibri"/>
                <a:cs typeface="Calibri"/>
              </a:rPr>
              <a:t>needed</a:t>
            </a:r>
            <a:endParaRPr sz="2100">
              <a:latin typeface="Calibri"/>
              <a:cs typeface="Calibri"/>
            </a:endParaRPr>
          </a:p>
          <a:p>
            <a:pPr marL="401955" marR="5080" indent="-389890">
              <a:lnSpc>
                <a:spcPts val="2250"/>
              </a:lnSpc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15">
                <a:latin typeface="Calibri"/>
                <a:cs typeface="Calibri"/>
              </a:rPr>
              <a:t>First </a:t>
            </a:r>
            <a:r>
              <a:rPr dirty="0" sz="2100" spc="-5">
                <a:latin typeface="Calibri"/>
                <a:cs typeface="Calibri"/>
              </a:rPr>
              <a:t>View Bus </a:t>
            </a:r>
            <a:r>
              <a:rPr dirty="0" sz="2100" spc="-25">
                <a:latin typeface="Calibri"/>
                <a:cs typeface="Calibri"/>
              </a:rPr>
              <a:t>Tracking </a:t>
            </a:r>
            <a:r>
              <a:rPr dirty="0" sz="2100">
                <a:latin typeface="Calibri"/>
                <a:cs typeface="Calibri"/>
              </a:rPr>
              <a:t>app </a:t>
            </a:r>
            <a:r>
              <a:rPr dirty="0" sz="2100" spc="-10">
                <a:latin typeface="Calibri"/>
                <a:cs typeface="Calibri"/>
              </a:rPr>
              <a:t>available </a:t>
            </a:r>
            <a:r>
              <a:rPr dirty="0" sz="2100" spc="-5">
                <a:latin typeface="Calibri"/>
                <a:cs typeface="Calibri"/>
              </a:rPr>
              <a:t>so  </a:t>
            </a:r>
            <a:r>
              <a:rPr dirty="0" sz="2100" spc="-10">
                <a:latin typeface="Calibri"/>
                <a:cs typeface="Calibri"/>
              </a:rPr>
              <a:t>that </a:t>
            </a:r>
            <a:r>
              <a:rPr dirty="0" sz="2100" spc="-15">
                <a:latin typeface="Calibri"/>
                <a:cs typeface="Calibri"/>
              </a:rPr>
              <a:t>parents </a:t>
            </a:r>
            <a:r>
              <a:rPr dirty="0" sz="2100">
                <a:latin typeface="Calibri"/>
                <a:cs typeface="Calibri"/>
              </a:rPr>
              <a:t>and </a:t>
            </a:r>
            <a:r>
              <a:rPr dirty="0" sz="2100" spc="-10">
                <a:latin typeface="Calibri"/>
                <a:cs typeface="Calibri"/>
              </a:rPr>
              <a:t>families can track  where </a:t>
            </a:r>
            <a:r>
              <a:rPr dirty="0" sz="2100" spc="-5">
                <a:latin typeface="Calibri"/>
                <a:cs typeface="Calibri"/>
              </a:rPr>
              <a:t>the bus is on the</a:t>
            </a:r>
            <a:r>
              <a:rPr dirty="0" sz="2100" spc="-20">
                <a:latin typeface="Calibri"/>
                <a:cs typeface="Calibri"/>
              </a:rPr>
              <a:t> </a:t>
            </a:r>
            <a:r>
              <a:rPr dirty="0" sz="2100" spc="-15">
                <a:latin typeface="Calibri"/>
                <a:cs typeface="Calibri"/>
              </a:rPr>
              <a:t>route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63725" y="1185725"/>
            <a:ext cx="2653650" cy="3515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27324" y="3991450"/>
            <a:ext cx="573405" cy="149860"/>
          </a:xfrm>
          <a:custGeom>
            <a:avLst/>
            <a:gdLst/>
            <a:ahLst/>
            <a:cxnLst/>
            <a:rect l="l" t="t" r="r" b="b"/>
            <a:pathLst>
              <a:path w="573404" h="149860">
                <a:moveTo>
                  <a:pt x="573299" y="149699"/>
                </a:moveTo>
                <a:lnTo>
                  <a:pt x="0" y="149699"/>
                </a:lnTo>
                <a:lnTo>
                  <a:pt x="0" y="0"/>
                </a:lnTo>
                <a:lnTo>
                  <a:pt x="573299" y="0"/>
                </a:lnTo>
                <a:lnTo>
                  <a:pt x="573299" y="149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27324" y="3991450"/>
            <a:ext cx="573405" cy="149860"/>
          </a:xfrm>
          <a:custGeom>
            <a:avLst/>
            <a:gdLst/>
            <a:ahLst/>
            <a:cxnLst/>
            <a:rect l="l" t="t" r="r" b="b"/>
            <a:pathLst>
              <a:path w="573404" h="149860">
                <a:moveTo>
                  <a:pt x="0" y="0"/>
                </a:moveTo>
                <a:lnTo>
                  <a:pt x="573299" y="0"/>
                </a:lnTo>
                <a:lnTo>
                  <a:pt x="573299" y="149699"/>
                </a:lnTo>
                <a:lnTo>
                  <a:pt x="0" y="1496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1675" y="472652"/>
            <a:ext cx="2589530" cy="528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 spc="-30">
                <a:solidFill>
                  <a:srgbClr val="4C5C86"/>
                </a:solidFill>
              </a:rPr>
              <a:t>Transportation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769187" y="1278978"/>
            <a:ext cx="7581900" cy="3491865"/>
          </a:xfrm>
          <a:prstGeom prst="rect">
            <a:avLst/>
          </a:prstGeom>
        </p:spPr>
        <p:txBody>
          <a:bodyPr wrap="square" lIns="0" tIns="45085" rIns="0" bIns="0" rtlCol="0" vert="horz">
            <a:spAutoFit/>
          </a:bodyPr>
          <a:lstStyle/>
          <a:p>
            <a:pPr marL="401955" marR="5080" indent="-389890">
              <a:lnSpc>
                <a:spcPct val="89800"/>
              </a:lnSpc>
              <a:spcBef>
                <a:spcPts val="355"/>
              </a:spcBef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5">
                <a:latin typeface="Calibri"/>
                <a:cs typeface="Calibri"/>
              </a:rPr>
              <a:t>MPS </a:t>
            </a:r>
            <a:r>
              <a:rPr dirty="0" sz="2100" spc="-10">
                <a:latin typeface="Calibri"/>
                <a:cs typeface="Calibri"/>
              </a:rPr>
              <a:t>provides transportation </a:t>
            </a:r>
            <a:r>
              <a:rPr dirty="0" sz="2100" spc="-15">
                <a:latin typeface="Calibri"/>
                <a:cs typeface="Calibri"/>
              </a:rPr>
              <a:t>to </a:t>
            </a:r>
            <a:r>
              <a:rPr dirty="0" sz="2100">
                <a:latin typeface="Calibri"/>
                <a:cs typeface="Calibri"/>
              </a:rPr>
              <a:t>all </a:t>
            </a:r>
            <a:r>
              <a:rPr dirty="0" sz="2100" spc="-10">
                <a:latin typeface="Calibri"/>
                <a:cs typeface="Calibri"/>
              </a:rPr>
              <a:t>students </a:t>
            </a:r>
            <a:r>
              <a:rPr dirty="0" sz="2100" spc="-5">
                <a:latin typeface="Calibri"/>
                <a:cs typeface="Calibri"/>
              </a:rPr>
              <a:t>living in </a:t>
            </a:r>
            <a:r>
              <a:rPr dirty="0" sz="2100" spc="-10">
                <a:latin typeface="Calibri"/>
                <a:cs typeface="Calibri"/>
              </a:rPr>
              <a:t>Manchester  </a:t>
            </a:r>
            <a:r>
              <a:rPr dirty="0" sz="2100">
                <a:latin typeface="Calibri"/>
                <a:cs typeface="Calibri"/>
              </a:rPr>
              <a:t>and </a:t>
            </a:r>
            <a:r>
              <a:rPr dirty="0" sz="2100" spc="-15">
                <a:latin typeface="Calibri"/>
                <a:cs typeface="Calibri"/>
              </a:rPr>
              <a:t>attending </a:t>
            </a:r>
            <a:r>
              <a:rPr dirty="0" sz="2100">
                <a:latin typeface="Calibri"/>
                <a:cs typeface="Calibri"/>
              </a:rPr>
              <a:t>a </a:t>
            </a:r>
            <a:r>
              <a:rPr dirty="0" sz="2100" spc="-10">
                <a:latin typeface="Calibri"/>
                <a:cs typeface="Calibri"/>
              </a:rPr>
              <a:t>Manchester </a:t>
            </a:r>
            <a:r>
              <a:rPr dirty="0" sz="2100" spc="-5">
                <a:latin typeface="Calibri"/>
                <a:cs typeface="Calibri"/>
              </a:rPr>
              <a:t>school (including </a:t>
            </a:r>
            <a:r>
              <a:rPr dirty="0" sz="2100" spc="-10">
                <a:latin typeface="Calibri"/>
                <a:cs typeface="Calibri"/>
              </a:rPr>
              <a:t>Magnet, </a:t>
            </a:r>
            <a:r>
              <a:rPr dirty="0" sz="2100" spc="-25">
                <a:latin typeface="Calibri"/>
                <a:cs typeface="Calibri"/>
              </a:rPr>
              <a:t>Technical,  </a:t>
            </a:r>
            <a:r>
              <a:rPr dirty="0" sz="2100" spc="-10">
                <a:latin typeface="Calibri"/>
                <a:cs typeface="Calibri"/>
              </a:rPr>
              <a:t>Charter </a:t>
            </a:r>
            <a:r>
              <a:rPr dirty="0" sz="2100">
                <a:latin typeface="Calibri"/>
                <a:cs typeface="Calibri"/>
              </a:rPr>
              <a:t>and </a:t>
            </a:r>
            <a:r>
              <a:rPr dirty="0" sz="2100" spc="-15">
                <a:latin typeface="Calibri"/>
                <a:cs typeface="Calibri"/>
              </a:rPr>
              <a:t>Parochial </a:t>
            </a:r>
            <a:r>
              <a:rPr dirty="0" sz="2100">
                <a:latin typeface="Calibri"/>
                <a:cs typeface="Calibri"/>
              </a:rPr>
              <a:t>as </a:t>
            </a:r>
            <a:r>
              <a:rPr dirty="0" sz="2100" spc="-10">
                <a:latin typeface="Calibri"/>
                <a:cs typeface="Calibri"/>
              </a:rPr>
              <a:t>well </a:t>
            </a:r>
            <a:r>
              <a:rPr dirty="0" sz="2100">
                <a:latin typeface="Calibri"/>
                <a:cs typeface="Calibri"/>
              </a:rPr>
              <a:t>as </a:t>
            </a:r>
            <a:r>
              <a:rPr dirty="0" sz="2100" spc="-10">
                <a:latin typeface="Calibri"/>
                <a:cs typeface="Calibri"/>
              </a:rPr>
              <a:t>Glastonbury </a:t>
            </a:r>
            <a:r>
              <a:rPr dirty="0" sz="2100">
                <a:latin typeface="Calibri"/>
                <a:cs typeface="Calibri"/>
              </a:rPr>
              <a:t>and </a:t>
            </a:r>
            <a:r>
              <a:rPr dirty="0" sz="2100" spc="-10">
                <a:latin typeface="Calibri"/>
                <a:cs typeface="Calibri"/>
              </a:rPr>
              <a:t>Rockville</a:t>
            </a:r>
            <a:r>
              <a:rPr dirty="0" sz="2100" spc="10">
                <a:latin typeface="Calibri"/>
                <a:cs typeface="Calibri"/>
              </a:rPr>
              <a:t> </a:t>
            </a:r>
            <a:r>
              <a:rPr dirty="0" sz="2100" spc="-20">
                <a:latin typeface="Calibri"/>
                <a:cs typeface="Calibri"/>
              </a:rPr>
              <a:t>Vo-Ags)</a:t>
            </a:r>
            <a:endParaRPr sz="2100">
              <a:latin typeface="Calibri"/>
              <a:cs typeface="Calibri"/>
            </a:endParaRPr>
          </a:p>
          <a:p>
            <a:pPr marL="401955" indent="-389890">
              <a:lnSpc>
                <a:spcPts val="2115"/>
              </a:lnSpc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5">
                <a:latin typeface="Calibri"/>
                <a:cs typeface="Calibri"/>
              </a:rPr>
              <a:t>Bus </a:t>
            </a:r>
            <a:r>
              <a:rPr dirty="0" sz="2100" spc="-15">
                <a:latin typeface="Calibri"/>
                <a:cs typeface="Calibri"/>
              </a:rPr>
              <a:t>routes </a:t>
            </a:r>
            <a:r>
              <a:rPr dirty="0" sz="2100" spc="-10">
                <a:latin typeface="Calibri"/>
                <a:cs typeface="Calibri"/>
              </a:rPr>
              <a:t>developed </a:t>
            </a:r>
            <a:r>
              <a:rPr dirty="0" sz="2100" spc="-5">
                <a:latin typeface="Calibri"/>
                <a:cs typeface="Calibri"/>
              </a:rPr>
              <a:t>by </a:t>
            </a:r>
            <a:r>
              <a:rPr dirty="0" sz="2100" spc="-15">
                <a:latin typeface="Calibri"/>
                <a:cs typeface="Calibri"/>
              </a:rPr>
              <a:t>First </a:t>
            </a:r>
            <a:r>
              <a:rPr dirty="0" sz="2100" spc="-10">
                <a:latin typeface="Calibri"/>
                <a:cs typeface="Calibri"/>
              </a:rPr>
              <a:t>Student following Board</a:t>
            </a:r>
            <a:r>
              <a:rPr dirty="0" sz="2100" spc="30">
                <a:latin typeface="Calibri"/>
                <a:cs typeface="Calibri"/>
              </a:rPr>
              <a:t> </a:t>
            </a:r>
            <a:r>
              <a:rPr dirty="0" sz="2100" spc="-15">
                <a:latin typeface="Calibri"/>
                <a:cs typeface="Calibri"/>
              </a:rPr>
              <a:t>Policy</a:t>
            </a:r>
            <a:endParaRPr sz="2100">
              <a:latin typeface="Calibri"/>
              <a:cs typeface="Calibri"/>
            </a:endParaRPr>
          </a:p>
          <a:p>
            <a:pPr marL="401955" marR="304165" indent="-389890">
              <a:lnSpc>
                <a:spcPts val="2250"/>
              </a:lnSpc>
              <a:spcBef>
                <a:spcPts val="165"/>
              </a:spcBef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5">
                <a:latin typeface="Calibri"/>
                <a:cs typeface="Calibri"/>
              </a:rPr>
              <a:t>Buses </a:t>
            </a:r>
            <a:r>
              <a:rPr dirty="0" sz="2100" spc="-10">
                <a:latin typeface="Calibri"/>
                <a:cs typeface="Calibri"/>
              </a:rPr>
              <a:t>are provided </a:t>
            </a:r>
            <a:r>
              <a:rPr dirty="0" sz="2100" spc="-20">
                <a:latin typeface="Calibri"/>
                <a:cs typeface="Calibri"/>
              </a:rPr>
              <a:t>for </a:t>
            </a:r>
            <a:r>
              <a:rPr dirty="0" sz="2100" spc="-10">
                <a:latin typeface="Calibri"/>
                <a:cs typeface="Calibri"/>
              </a:rPr>
              <a:t>students </a:t>
            </a:r>
            <a:r>
              <a:rPr dirty="0" sz="2100" spc="-5">
                <a:latin typeface="Calibri"/>
                <a:cs typeface="Calibri"/>
              </a:rPr>
              <a:t>in </a:t>
            </a:r>
            <a:r>
              <a:rPr dirty="0" sz="2100" spc="-10">
                <a:latin typeface="Calibri"/>
                <a:cs typeface="Calibri"/>
              </a:rPr>
              <a:t>grades </a:t>
            </a:r>
            <a:r>
              <a:rPr dirty="0" sz="2100" spc="-5">
                <a:latin typeface="Calibri"/>
                <a:cs typeface="Calibri"/>
              </a:rPr>
              <a:t>TK </a:t>
            </a:r>
            <a:r>
              <a:rPr dirty="0" sz="2100" spc="-10">
                <a:latin typeface="Calibri"/>
                <a:cs typeface="Calibri"/>
              </a:rPr>
              <a:t>through </a:t>
            </a:r>
            <a:r>
              <a:rPr dirty="0" sz="2100">
                <a:latin typeface="Calibri"/>
                <a:cs typeface="Calibri"/>
              </a:rPr>
              <a:t>6 </a:t>
            </a:r>
            <a:r>
              <a:rPr dirty="0" sz="2100" spc="-5">
                <a:latin typeface="Calibri"/>
                <a:cs typeface="Calibri"/>
              </a:rPr>
              <a:t>who </a:t>
            </a:r>
            <a:r>
              <a:rPr dirty="0" sz="2100" spc="-10">
                <a:latin typeface="Calibri"/>
                <a:cs typeface="Calibri"/>
              </a:rPr>
              <a:t>live  </a:t>
            </a:r>
            <a:r>
              <a:rPr dirty="0" sz="2100" spc="-15">
                <a:latin typeface="Calibri"/>
                <a:cs typeface="Calibri"/>
              </a:rPr>
              <a:t>greater </a:t>
            </a:r>
            <a:r>
              <a:rPr dirty="0" sz="2100" spc="-5">
                <a:latin typeface="Calibri"/>
                <a:cs typeface="Calibri"/>
              </a:rPr>
              <a:t>than </a:t>
            </a:r>
            <a:r>
              <a:rPr dirty="0" sz="2100">
                <a:latin typeface="Calibri"/>
                <a:cs typeface="Calibri"/>
              </a:rPr>
              <a:t>1 </a:t>
            </a:r>
            <a:r>
              <a:rPr dirty="0" sz="2100" spc="-5">
                <a:latin typeface="Calibri"/>
                <a:cs typeface="Calibri"/>
              </a:rPr>
              <a:t>mile </a:t>
            </a:r>
            <a:r>
              <a:rPr dirty="0" sz="2100" spc="-15">
                <a:latin typeface="Calibri"/>
                <a:cs typeface="Calibri"/>
              </a:rPr>
              <a:t>from </a:t>
            </a:r>
            <a:r>
              <a:rPr dirty="0" sz="2100" spc="-5">
                <a:latin typeface="Calibri"/>
                <a:cs typeface="Calibri"/>
              </a:rPr>
              <a:t>school; </a:t>
            </a:r>
            <a:r>
              <a:rPr dirty="0" sz="2100" spc="-15">
                <a:latin typeface="Calibri"/>
                <a:cs typeface="Calibri"/>
              </a:rPr>
              <a:t>greater </a:t>
            </a:r>
            <a:r>
              <a:rPr dirty="0" sz="2100" spc="-5">
                <a:latin typeface="Calibri"/>
                <a:cs typeface="Calibri"/>
              </a:rPr>
              <a:t>than 1.5 miles </a:t>
            </a:r>
            <a:r>
              <a:rPr dirty="0" sz="2100" spc="-15">
                <a:latin typeface="Calibri"/>
                <a:cs typeface="Calibri"/>
              </a:rPr>
              <a:t>from  </a:t>
            </a:r>
            <a:r>
              <a:rPr dirty="0" sz="2100" spc="-5">
                <a:latin typeface="Calibri"/>
                <a:cs typeface="Calibri"/>
              </a:rPr>
              <a:t>middle school; </a:t>
            </a:r>
            <a:r>
              <a:rPr dirty="0" sz="2100">
                <a:latin typeface="Calibri"/>
                <a:cs typeface="Calibri"/>
              </a:rPr>
              <a:t>and </a:t>
            </a:r>
            <a:r>
              <a:rPr dirty="0" sz="2100" spc="-15">
                <a:latin typeface="Calibri"/>
                <a:cs typeface="Calibri"/>
              </a:rPr>
              <a:t>greater </a:t>
            </a:r>
            <a:r>
              <a:rPr dirty="0" sz="2100" spc="-5">
                <a:latin typeface="Calibri"/>
                <a:cs typeface="Calibri"/>
              </a:rPr>
              <a:t>than </a:t>
            </a:r>
            <a:r>
              <a:rPr dirty="0" sz="2100">
                <a:latin typeface="Calibri"/>
                <a:cs typeface="Calibri"/>
              </a:rPr>
              <a:t>2 </a:t>
            </a:r>
            <a:r>
              <a:rPr dirty="0" sz="2100" spc="-5">
                <a:latin typeface="Calibri"/>
                <a:cs typeface="Calibri"/>
              </a:rPr>
              <a:t>miles </a:t>
            </a:r>
            <a:r>
              <a:rPr dirty="0" sz="2100" spc="-15">
                <a:latin typeface="Calibri"/>
                <a:cs typeface="Calibri"/>
              </a:rPr>
              <a:t>from </a:t>
            </a:r>
            <a:r>
              <a:rPr dirty="0" sz="2100" spc="-5">
                <a:latin typeface="Calibri"/>
                <a:cs typeface="Calibri"/>
              </a:rPr>
              <a:t>high</a:t>
            </a:r>
            <a:r>
              <a:rPr dirty="0" sz="2100" spc="-20">
                <a:latin typeface="Calibri"/>
                <a:cs typeface="Calibri"/>
              </a:rPr>
              <a:t> </a:t>
            </a:r>
            <a:r>
              <a:rPr dirty="0" sz="2100" spc="-5">
                <a:latin typeface="Calibri"/>
                <a:cs typeface="Calibri"/>
              </a:rPr>
              <a:t>school</a:t>
            </a:r>
            <a:endParaRPr sz="2100">
              <a:latin typeface="Calibri"/>
              <a:cs typeface="Calibri"/>
            </a:endParaRPr>
          </a:p>
          <a:p>
            <a:pPr marL="401955" marR="264160" indent="-389890">
              <a:lnSpc>
                <a:spcPts val="2250"/>
              </a:lnSpc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10">
                <a:latin typeface="Calibri"/>
                <a:cs typeface="Calibri"/>
              </a:rPr>
              <a:t>Exceptions </a:t>
            </a:r>
            <a:r>
              <a:rPr dirty="0" sz="2100" spc="-15">
                <a:latin typeface="Calibri"/>
                <a:cs typeface="Calibri"/>
              </a:rPr>
              <a:t>to </a:t>
            </a:r>
            <a:r>
              <a:rPr dirty="0" sz="2100" spc="-5">
                <a:latin typeface="Calibri"/>
                <a:cs typeface="Calibri"/>
              </a:rPr>
              <a:t>the policy occur when the </a:t>
            </a:r>
            <a:r>
              <a:rPr dirty="0" sz="2100" spc="-10">
                <a:latin typeface="Calibri"/>
                <a:cs typeface="Calibri"/>
              </a:rPr>
              <a:t>path </a:t>
            </a:r>
            <a:r>
              <a:rPr dirty="0" sz="2100" spc="-15">
                <a:latin typeface="Calibri"/>
                <a:cs typeface="Calibri"/>
              </a:rPr>
              <a:t>to </a:t>
            </a:r>
            <a:r>
              <a:rPr dirty="0" sz="2100" spc="-5">
                <a:latin typeface="Calibri"/>
                <a:cs typeface="Calibri"/>
              </a:rPr>
              <a:t>school is </a:t>
            </a:r>
            <a:r>
              <a:rPr dirty="0" sz="2100" spc="-15">
                <a:latin typeface="Calibri"/>
                <a:cs typeface="Calibri"/>
              </a:rPr>
              <a:t>unsafe  </a:t>
            </a:r>
            <a:r>
              <a:rPr dirty="0" sz="2100" spc="-5">
                <a:latin typeface="Calibri"/>
                <a:cs typeface="Calibri"/>
              </a:rPr>
              <a:t>(no </a:t>
            </a:r>
            <a:r>
              <a:rPr dirty="0" sz="2100" spc="-10">
                <a:latin typeface="Calibri"/>
                <a:cs typeface="Calibri"/>
              </a:rPr>
              <a:t>sidewalks, </a:t>
            </a:r>
            <a:r>
              <a:rPr dirty="0" sz="2100" spc="-5">
                <a:latin typeface="Calibri"/>
                <a:cs typeface="Calibri"/>
              </a:rPr>
              <a:t>no </a:t>
            </a:r>
            <a:r>
              <a:rPr dirty="0" sz="2100" spc="-15">
                <a:latin typeface="Calibri"/>
                <a:cs typeface="Calibri"/>
              </a:rPr>
              <a:t>cross streets etc.) </a:t>
            </a:r>
            <a:r>
              <a:rPr dirty="0" sz="2100" spc="-5">
                <a:latin typeface="Calibri"/>
                <a:cs typeface="Calibri"/>
              </a:rPr>
              <a:t>or </a:t>
            </a:r>
            <a:r>
              <a:rPr dirty="0" sz="2100" spc="-10">
                <a:latin typeface="Calibri"/>
                <a:cs typeface="Calibri"/>
              </a:rPr>
              <a:t>there </a:t>
            </a:r>
            <a:r>
              <a:rPr dirty="0" sz="2100" spc="-5">
                <a:latin typeface="Calibri"/>
                <a:cs typeface="Calibri"/>
              </a:rPr>
              <a:t>is </a:t>
            </a:r>
            <a:r>
              <a:rPr dirty="0" sz="2100">
                <a:latin typeface="Calibri"/>
                <a:cs typeface="Calibri"/>
              </a:rPr>
              <a:t>an </a:t>
            </a:r>
            <a:r>
              <a:rPr dirty="0" sz="2100" spc="-15">
                <a:latin typeface="Calibri"/>
                <a:cs typeface="Calibri"/>
              </a:rPr>
              <a:t>extenuating  </a:t>
            </a:r>
            <a:r>
              <a:rPr dirty="0" sz="2100" spc="-10">
                <a:latin typeface="Calibri"/>
                <a:cs typeface="Calibri"/>
              </a:rPr>
              <a:t>circumstance</a:t>
            </a:r>
            <a:endParaRPr sz="2100">
              <a:latin typeface="Calibri"/>
              <a:cs typeface="Calibri"/>
            </a:endParaRPr>
          </a:p>
          <a:p>
            <a:pPr marL="401955" marR="144780" indent="-389890">
              <a:lnSpc>
                <a:spcPts val="2250"/>
              </a:lnSpc>
              <a:buFont typeface="Arial"/>
              <a:buChar char="●"/>
              <a:tabLst>
                <a:tab pos="401955" algn="l"/>
                <a:tab pos="402590" algn="l"/>
              </a:tabLst>
            </a:pPr>
            <a:r>
              <a:rPr dirty="0" sz="2100" spc="-5">
                <a:latin typeface="Calibri"/>
                <a:cs typeface="Calibri"/>
              </a:rPr>
              <a:t>Special </a:t>
            </a:r>
            <a:r>
              <a:rPr dirty="0" sz="2100" spc="-10">
                <a:latin typeface="Calibri"/>
                <a:cs typeface="Calibri"/>
              </a:rPr>
              <a:t>education transportation </a:t>
            </a:r>
            <a:r>
              <a:rPr dirty="0" sz="2100" spc="-5">
                <a:latin typeface="Calibri"/>
                <a:cs typeface="Calibri"/>
              </a:rPr>
              <a:t>is </a:t>
            </a:r>
            <a:r>
              <a:rPr dirty="0" sz="2100" spc="-10">
                <a:latin typeface="Calibri"/>
                <a:cs typeface="Calibri"/>
              </a:rPr>
              <a:t>determined </a:t>
            </a:r>
            <a:r>
              <a:rPr dirty="0" sz="2100" spc="-5">
                <a:latin typeface="Calibri"/>
                <a:cs typeface="Calibri"/>
              </a:rPr>
              <a:t>by </a:t>
            </a:r>
            <a:r>
              <a:rPr dirty="0" sz="2100">
                <a:latin typeface="Calibri"/>
                <a:cs typeface="Calibri"/>
              </a:rPr>
              <a:t>a </a:t>
            </a:r>
            <a:r>
              <a:rPr dirty="0" sz="2100" spc="-15">
                <a:latin typeface="Calibri"/>
                <a:cs typeface="Calibri"/>
              </a:rPr>
              <a:t>student’s </a:t>
            </a:r>
            <a:r>
              <a:rPr dirty="0" sz="2100" spc="-5">
                <a:latin typeface="Calibri"/>
                <a:cs typeface="Calibri"/>
              </a:rPr>
              <a:t>IEP  </a:t>
            </a:r>
            <a:r>
              <a:rPr dirty="0" sz="2100">
                <a:latin typeface="Calibri"/>
                <a:cs typeface="Calibri"/>
              </a:rPr>
              <a:t>and </a:t>
            </a:r>
            <a:r>
              <a:rPr dirty="0" sz="2100" spc="-5">
                <a:latin typeface="Calibri"/>
                <a:cs typeface="Calibri"/>
              </a:rPr>
              <a:t>is </a:t>
            </a:r>
            <a:r>
              <a:rPr dirty="0" sz="2100" spc="-10">
                <a:latin typeface="Calibri"/>
                <a:cs typeface="Calibri"/>
              </a:rPr>
              <a:t>provided </a:t>
            </a:r>
            <a:r>
              <a:rPr dirty="0" sz="2100" spc="-5">
                <a:latin typeface="Calibri"/>
                <a:cs typeface="Calibri"/>
              </a:rPr>
              <a:t>by </a:t>
            </a:r>
            <a:r>
              <a:rPr dirty="0" sz="2100" spc="-15">
                <a:latin typeface="Calibri"/>
                <a:cs typeface="Calibri"/>
              </a:rPr>
              <a:t>First </a:t>
            </a:r>
            <a:r>
              <a:rPr dirty="0" sz="2100" spc="-10">
                <a:latin typeface="Calibri"/>
                <a:cs typeface="Calibri"/>
              </a:rPr>
              <a:t>Student, </a:t>
            </a:r>
            <a:r>
              <a:rPr dirty="0" sz="2100" spc="-5">
                <a:latin typeface="Calibri"/>
                <a:cs typeface="Calibri"/>
              </a:rPr>
              <a:t>Access </a:t>
            </a:r>
            <a:r>
              <a:rPr dirty="0" sz="2100">
                <a:latin typeface="Calibri"/>
                <a:cs typeface="Calibri"/>
              </a:rPr>
              <a:t>and </a:t>
            </a:r>
            <a:r>
              <a:rPr dirty="0" sz="2100" spc="-10">
                <a:latin typeface="Calibri"/>
                <a:cs typeface="Calibri"/>
              </a:rPr>
              <a:t>CREC </a:t>
            </a:r>
            <a:r>
              <a:rPr dirty="0" sz="2100" spc="-20">
                <a:latin typeface="Calibri"/>
                <a:cs typeface="Calibri"/>
              </a:rPr>
              <a:t>Transportation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BOD Opening of School Update 24-25 </dc:title>
  <dcterms:created xsi:type="dcterms:W3CDTF">2024-09-30T16:26:05Z</dcterms:created>
  <dcterms:modified xsi:type="dcterms:W3CDTF">2024-09-30T16:26:05Z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2024-09-30T00:00:00Z</vt:filetime>
  </property>
  <property fmtid="{D5CDD505-2E9C-101B-9397-08002B2CF9AE}" pid="3" name="Creator">
    <vt:lpwstr>Google</vt:lpwstr>
  </property>
  <property fmtid="{D5CDD505-2E9C-101B-9397-08002B2CF9AE}" pid="4" name="LastSaved">
    <vt:filetime>2024-09-30T00:00:00Z</vt:filetime>
  </property>
</Properties>
</file>