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6" r:id="rId2"/>
    <p:sldId id="258" r:id="rId3"/>
    <p:sldId id="297" r:id="rId4"/>
    <p:sldId id="298" r:id="rId5"/>
    <p:sldId id="299" r:id="rId6"/>
    <p:sldId id="260" r:id="rId7"/>
    <p:sldId id="286" r:id="rId8"/>
    <p:sldId id="290" r:id="rId9"/>
    <p:sldId id="287" r:id="rId10"/>
    <p:sldId id="288" r:id="rId11"/>
    <p:sldId id="289" r:id="rId12"/>
    <p:sldId id="266" r:id="rId13"/>
    <p:sldId id="267" r:id="rId14"/>
    <p:sldId id="294" r:id="rId15"/>
    <p:sldId id="295" r:id="rId16"/>
    <p:sldId id="285" r:id="rId17"/>
    <p:sldId id="291" r:id="rId18"/>
    <p:sldId id="292" r:id="rId19"/>
    <p:sldId id="30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52" autoAdjust="0"/>
    <p:restoredTop sz="87424" autoAdjust="0"/>
  </p:normalViewPr>
  <p:slideViewPr>
    <p:cSldViewPr>
      <p:cViewPr varScale="1">
        <p:scale>
          <a:sx n="100" d="100"/>
          <a:sy n="100" d="100"/>
        </p:scale>
        <p:origin x="19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06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/>
              <a:t>Poverty Rate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E23-4C86-B0E3-51D373CF0F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(Data!$B$1,Data!$E$1,Data!$H$1)</c:f>
              <c:strCache>
                <c:ptCount val="3"/>
                <c:pt idx="0">
                  <c:v>Connecticut</c:v>
                </c:pt>
                <c:pt idx="1">
                  <c:v>Hartford County</c:v>
                </c:pt>
                <c:pt idx="2">
                  <c:v>Manchester</c:v>
                </c:pt>
              </c:strCache>
            </c:strRef>
          </c:cat>
          <c:val>
            <c:numRef>
              <c:f>(Data!$D$4,Data!$G$4,Data!$J$4)</c:f>
              <c:numCache>
                <c:formatCode>0.0%</c:formatCode>
                <c:ptCount val="3"/>
                <c:pt idx="0">
                  <c:v>9.9000000000000005E-2</c:v>
                </c:pt>
                <c:pt idx="1">
                  <c:v>0.108</c:v>
                </c:pt>
                <c:pt idx="2">
                  <c:v>9.6000000000000002E-2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23-4C86-B0E3-51D373CF0F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5166856"/>
        <c:axId val="295165544"/>
      </c:barChart>
      <c:catAx>
        <c:axId val="295166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95165544"/>
        <c:crosses val="autoZero"/>
        <c:auto val="1"/>
        <c:lblAlgn val="ctr"/>
        <c:lblOffset val="100"/>
        <c:noMultiLvlLbl val="0"/>
      </c:catAx>
      <c:valAx>
        <c:axId val="29516554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295166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/>
              <a:t>Renter Occupied Housing by Year Built</a:t>
            </a:r>
          </a:p>
          <a:p>
            <a:pPr>
              <a:defRPr/>
            </a:pPr>
            <a:r>
              <a:rPr lang="en-US"/>
              <a:t>Manchester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Data!$A$14:$A$20</c:f>
              <c:strCache>
                <c:ptCount val="7"/>
                <c:pt idx="0">
                  <c:v>2014 or later</c:v>
                </c:pt>
                <c:pt idx="1">
                  <c:v>2010 to 2013</c:v>
                </c:pt>
                <c:pt idx="2">
                  <c:v>2000 to 2009</c:v>
                </c:pt>
                <c:pt idx="3">
                  <c:v>1980 to 1999</c:v>
                </c:pt>
                <c:pt idx="4">
                  <c:v>1960 to 1979</c:v>
                </c:pt>
                <c:pt idx="5">
                  <c:v>1940 to 1959</c:v>
                </c:pt>
                <c:pt idx="6">
                  <c:v>1939 or earlier</c:v>
                </c:pt>
              </c:strCache>
            </c:strRef>
          </c:cat>
          <c:val>
            <c:numRef>
              <c:f>Data!$S$14:$S$20</c:f>
              <c:numCache>
                <c:formatCode>0.0%</c:formatCode>
                <c:ptCount val="7"/>
                <c:pt idx="0">
                  <c:v>1.4999999999999999E-2</c:v>
                </c:pt>
                <c:pt idx="1">
                  <c:v>1.7000000000000001E-2</c:v>
                </c:pt>
                <c:pt idx="2">
                  <c:v>0.10199999999999999</c:v>
                </c:pt>
                <c:pt idx="3">
                  <c:v>0.24199999999999999</c:v>
                </c:pt>
                <c:pt idx="4">
                  <c:v>0.24299999999999999</c:v>
                </c:pt>
                <c:pt idx="5">
                  <c:v>0.16900000000000001</c:v>
                </c:pt>
                <c:pt idx="6">
                  <c:v>0.21299999999999999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106-4E63-9447-78F6058A7E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3863576"/>
        <c:axId val="333862264"/>
      </c:barChart>
      <c:catAx>
        <c:axId val="333863576"/>
        <c:scaling>
          <c:orientation val="maxMin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33862264"/>
        <c:crosses val="autoZero"/>
        <c:auto val="1"/>
        <c:lblAlgn val="ctr"/>
        <c:lblOffset val="100"/>
        <c:noMultiLvlLbl val="0"/>
      </c:catAx>
      <c:valAx>
        <c:axId val="333862264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33863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r>
              <a:rPr lang="en-US"/>
              <a:t>Renters Paying More than 30% of their Income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(Data!$B$1,Data!$D$1,Data!$F$1)</c:f>
              <c:strCache>
                <c:ptCount val="3"/>
                <c:pt idx="0">
                  <c:v>Connecticut</c:v>
                </c:pt>
                <c:pt idx="1">
                  <c:v>Hartford County</c:v>
                </c:pt>
                <c:pt idx="2">
                  <c:v>Manchester</c:v>
                </c:pt>
              </c:strCache>
            </c:strRef>
          </c:cat>
          <c:val>
            <c:numRef>
              <c:f>(Data!$C$165,Data!$E$165,Data!$G$165)</c:f>
              <c:numCache>
                <c:formatCode>0.0%</c:formatCode>
                <c:ptCount val="3"/>
                <c:pt idx="0">
                  <c:v>0.51500000000000001</c:v>
                </c:pt>
                <c:pt idx="1">
                  <c:v>0.497</c:v>
                </c:pt>
                <c:pt idx="2">
                  <c:v>0.42799999999999999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C6-4DBF-9269-FD6B2BB6DF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90100592"/>
        <c:axId val="390101248"/>
      </c:barChart>
      <c:catAx>
        <c:axId val="39010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90101248"/>
        <c:crosses val="autoZero"/>
        <c:auto val="1"/>
        <c:lblAlgn val="ctr"/>
        <c:lblOffset val="100"/>
        <c:noMultiLvlLbl val="0"/>
      </c:catAx>
      <c:valAx>
        <c:axId val="390101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390100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56989845966223"/>
          <c:y val="3.5080351798130495E-2"/>
          <c:w val="0.67674646729764842"/>
          <c:h val="0.8773028042547312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 Bedroom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Sheet1!$B$2:$B$6</c:f>
              <c:numCache>
                <c:formatCode>"$"#,##0</c:formatCode>
                <c:ptCount val="5"/>
                <c:pt idx="0">
                  <c:v>1674</c:v>
                </c:pt>
                <c:pt idx="1">
                  <c:v>1757</c:v>
                </c:pt>
                <c:pt idx="2">
                  <c:v>1958</c:v>
                </c:pt>
                <c:pt idx="3">
                  <c:v>1907</c:v>
                </c:pt>
                <c:pt idx="4">
                  <c:v>2226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A3-4081-8106-B2AE75CA33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3 Bedroom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Sheet1!$C$2:$C$6</c:f>
              <c:numCache>
                <c:formatCode>"$"#,##0</c:formatCode>
                <c:ptCount val="5"/>
                <c:pt idx="0">
                  <c:v>1496</c:v>
                </c:pt>
                <c:pt idx="1">
                  <c:v>1533</c:v>
                </c:pt>
                <c:pt idx="2">
                  <c:v>1675</c:v>
                </c:pt>
                <c:pt idx="3">
                  <c:v>1609</c:v>
                </c:pt>
                <c:pt idx="4">
                  <c:v>1824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A3-4081-8106-B2AE75CA33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 Bedroom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Sheet1!$D$2:$D$6</c:f>
              <c:numCache>
                <c:formatCode>"$"#,##0</c:formatCode>
                <c:ptCount val="5"/>
                <c:pt idx="0">
                  <c:v>1194</c:v>
                </c:pt>
                <c:pt idx="1">
                  <c:v>1230</c:v>
                </c:pt>
                <c:pt idx="2">
                  <c:v>1347</c:v>
                </c:pt>
                <c:pt idx="3">
                  <c:v>1302</c:v>
                </c:pt>
                <c:pt idx="4">
                  <c:v>1499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DA3-4081-8106-B2AE75CA331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1 Bedroom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Sheet1!$E$2:$E$6</c:f>
              <c:numCache>
                <c:formatCode>"$"#,##0</c:formatCode>
                <c:ptCount val="5"/>
                <c:pt idx="0">
                  <c:v>960</c:v>
                </c:pt>
                <c:pt idx="1">
                  <c:v>993</c:v>
                </c:pt>
                <c:pt idx="2">
                  <c:v>1091</c:v>
                </c:pt>
                <c:pt idx="3">
                  <c:v>1054</c:v>
                </c:pt>
                <c:pt idx="4">
                  <c:v>1207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DA3-4081-8106-B2AE75CA331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Efficiency</c:v>
                </c:pt>
              </c:strCache>
            </c:strRef>
          </c:tx>
          <c:cat>
            <c:strRef>
              <c:f>Sheet1!$A$2:$A$6</c:f>
              <c:strCache>
                <c:ptCount val="5"/>
                <c:pt idx="0">
                  <c:v>FY 2019</c:v>
                </c:pt>
                <c:pt idx="1">
                  <c:v>FY 2020</c:v>
                </c:pt>
                <c:pt idx="2">
                  <c:v>FY 2021</c:v>
                </c:pt>
                <c:pt idx="3">
                  <c:v>FY 2022</c:v>
                </c:pt>
                <c:pt idx="4">
                  <c:v>FY 2023</c:v>
                </c:pt>
              </c:strCache>
            </c:strRef>
          </c:cat>
          <c:val>
            <c:numRef>
              <c:f>Sheet1!$F$2:$F$6</c:f>
              <c:numCache>
                <c:formatCode>"$"#,##0</c:formatCode>
                <c:ptCount val="5"/>
                <c:pt idx="0">
                  <c:v>768</c:v>
                </c:pt>
                <c:pt idx="1">
                  <c:v>801</c:v>
                </c:pt>
                <c:pt idx="2">
                  <c:v>889</c:v>
                </c:pt>
                <c:pt idx="3">
                  <c:v>865</c:v>
                </c:pt>
                <c:pt idx="4">
                  <c:v>1002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DA3-4081-8106-B2AE75CA33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0330752"/>
        <c:axId val="150340736"/>
      </c:lineChart>
      <c:catAx>
        <c:axId val="150330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0340736"/>
        <c:crosses val="autoZero"/>
        <c:auto val="1"/>
        <c:lblAlgn val="ctr"/>
        <c:lblOffset val="100"/>
        <c:noMultiLvlLbl val="0"/>
      </c:catAx>
      <c:valAx>
        <c:axId val="150340736"/>
        <c:scaling>
          <c:orientation val="minMax"/>
          <c:max val="2250"/>
          <c:min val="750"/>
        </c:scaling>
        <c:delete val="0"/>
        <c:axPos val="l"/>
        <c:majorGridlines/>
        <c:numFmt formatCode="&quot;$&quot;#,##0" sourceLinked="1"/>
        <c:majorTickMark val="out"/>
        <c:minorTickMark val="none"/>
        <c:tickLblPos val="nextTo"/>
        <c:crossAx val="150330752"/>
        <c:crosses val="autoZero"/>
        <c:crossBetween val="between"/>
        <c:majorUnit val="200"/>
        <c:minorUnit val="40"/>
      </c:valAx>
    </c:plotArea>
    <c:legend>
      <c:legendPos val="r"/>
      <c:layout>
        <c:manualLayout>
          <c:xMode val="edge"/>
          <c:yMode val="edge"/>
          <c:x val="0.78074246833276273"/>
          <c:y val="0.28179864309414154"/>
          <c:w val="0.21382274905854159"/>
          <c:h val="0.4741383152577625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FC436-0306-4911-A7F0-5C0AFCA65EE2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66B80-91FD-4DE7-8F23-6B78871A2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06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FDA228-468C-449D-A5FD-A102131191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95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FMRs significantly increased for every </a:t>
            </a:r>
            <a:r>
              <a:rPr lang="en-US"/>
              <a:t>unit size this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972C-D715-4E9F-BD3E-903D2BA3EF7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346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HUD FMRs</a:t>
            </a:r>
            <a:r>
              <a:rPr lang="en-US" baseline="0" dirty="0"/>
              <a:t> dropped across the board this year, though the reductions were small.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C972C-D715-4E9F-BD3E-903D2BA3EF7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013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66B80-91FD-4DE7-8F23-6B78871A26A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12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166B80-91FD-4DE7-8F23-6B78871A26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973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59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867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331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5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75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3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06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0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80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8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60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62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76778f2b-a5a4-4b7e-adf9-a4ebd830ce81@namprd09.prod.outlook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cid:00a44b0c-b96d-43d0-bac0-8b3b650f571c@namprd09.prod.outlook.com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F069829E-80AC-C898-9B9C-0E244C4BD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3" r="21247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FFFFFF"/>
                </a:solidFill>
              </a:rPr>
              <a:t>Manchester, CT</a:t>
            </a: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500" dirty="0">
                <a:solidFill>
                  <a:srgbClr val="FFFFFF"/>
                </a:solidFill>
              </a:rPr>
              <a:t>Board of Directors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December 6, 2022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DC48F2-2AAB-491E-A1D7-6A1388E2DC29}"/>
              </a:ext>
            </a:extLst>
          </p:cNvPr>
          <p:cNvSpPr txBox="1">
            <a:spLocks/>
          </p:cNvSpPr>
          <p:nvPr/>
        </p:nvSpPr>
        <p:spPr>
          <a:xfrm>
            <a:off x="775162" y="50292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Affordable Housing Plan</a:t>
            </a:r>
          </a:p>
        </p:txBody>
      </p:sp>
    </p:spTree>
    <p:extLst>
      <p:ext uri="{BB962C8B-B14F-4D97-AF65-F5344CB8AC3E}">
        <p14:creationId xmlns:p14="http://schemas.microsoft.com/office/powerpoint/2010/main" val="775160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0" y="609600"/>
            <a:ext cx="22860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Race and Ethnicity </a:t>
            </a:r>
            <a:br>
              <a:rPr lang="en-US" dirty="0"/>
            </a:br>
            <a:endParaRPr lang="en-US" sz="3100" i="1" dirty="0"/>
          </a:p>
        </p:txBody>
      </p:sp>
      <p:pic>
        <p:nvPicPr>
          <p:cNvPr id="3" name="Picture 2" descr="Diagram&#10;&#10;Description automatically generated with medium confidence">
            <a:extLst>
              <a:ext uri="{FF2B5EF4-FFF2-40B4-BE49-F238E27FC236}">
                <a16:creationId xmlns:a16="http://schemas.microsoft.com/office/drawing/2014/main" id="{0E6EC862-6EEC-62A8-CF3C-3447B4D4E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63"/>
            <a:ext cx="5105400" cy="66038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0818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F17ADE2-60D9-DF16-8AB7-ACB7BE491F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780" y="152399"/>
            <a:ext cx="5135020" cy="664269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C21CF11-6605-4447-BEA4-E73D6D1F34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1207052"/>
              </p:ext>
            </p:extLst>
          </p:nvPr>
        </p:nvGraphicFramePr>
        <p:xfrm>
          <a:off x="0" y="3352800"/>
          <a:ext cx="4038600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EB91A4FF-5343-44DC-F607-7DC4C189B8F2}"/>
              </a:ext>
            </a:extLst>
          </p:cNvPr>
          <p:cNvSpPr txBox="1">
            <a:spLocks/>
          </p:cNvSpPr>
          <p:nvPr/>
        </p:nvSpPr>
        <p:spPr>
          <a:xfrm>
            <a:off x="685800" y="1162050"/>
            <a:ext cx="2286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Housing Insecurity</a:t>
            </a:r>
            <a:endParaRPr lang="en-US" sz="3100" i="1" dirty="0"/>
          </a:p>
        </p:txBody>
      </p:sp>
    </p:spTree>
    <p:extLst>
      <p:ext uri="{BB962C8B-B14F-4D97-AF65-F5344CB8AC3E}">
        <p14:creationId xmlns:p14="http://schemas.microsoft.com/office/powerpoint/2010/main" val="1452468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HUD Fair Market Rents</a:t>
            </a:r>
            <a:endParaRPr lang="en-US" sz="3400" b="1" dirty="0">
              <a:solidFill>
                <a:schemeClr val="accent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472875"/>
              </p:ext>
            </p:extLst>
          </p:nvPr>
        </p:nvGraphicFramePr>
        <p:xfrm>
          <a:off x="228600" y="1066800"/>
          <a:ext cx="8686799" cy="541020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9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5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93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153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50441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Type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FY 2021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FY 2022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 Change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/>
                        <a:t>FY 2023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% Change</a:t>
                      </a:r>
                      <a:endParaRPr kumimoji="0" lang="en-US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99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Efficiency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$889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$865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-2.7%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$1,002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15.8%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0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1  Bedroom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$1,091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$1,054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/>
                        <a:t>-3.4%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$1,207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14.5%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0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Bedrooms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$1,347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$1,302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/>
                        <a:t>-3.3%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$1,499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15.1%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0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3 Bedrooms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$1,675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$1,609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/>
                        <a:t>-3.9%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$1,824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13.4%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04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 Bedrooms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$1,958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$1,907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/>
                        <a:t>-2.6%</a:t>
                      </a:r>
                      <a:endParaRPr lang="en-US" sz="1800" b="1" kern="1200" dirty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$2,226</a:t>
                      </a:r>
                      <a:endParaRPr 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tx1"/>
                          </a:solidFill>
                        </a:rPr>
                        <a:t>16.7%</a:t>
                      </a:r>
                      <a:endParaRPr lang="en-US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44" marR="7144" marT="7144" marB="0" anchor="ctr"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738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HUD Fair Market Rents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062980"/>
              </p:ext>
            </p:extLst>
          </p:nvPr>
        </p:nvGraphicFramePr>
        <p:xfrm>
          <a:off x="1447800" y="1066800"/>
          <a:ext cx="6391759" cy="13800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18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840">
                  <a:extLst>
                    <a:ext uri="{9D8B030D-6E8A-4147-A177-3AD203B41FA5}">
                      <a16:colId xmlns:a16="http://schemas.microsoft.com/office/drawing/2014/main" val="3704251938"/>
                    </a:ext>
                  </a:extLst>
                </a:gridCol>
                <a:gridCol w="1075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5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9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59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07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Efficiency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BR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r>
                        <a:rPr lang="en-US" sz="1400" baseline="0" dirty="0"/>
                        <a:t> BR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  <a:r>
                        <a:rPr lang="en-US" sz="1400" baseline="0" dirty="0"/>
                        <a:t> BR</a:t>
                      </a:r>
                      <a:endParaRPr lang="en-US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BR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1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FY 2023 FMR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$1,002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$1,207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$1,499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$1,824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$2,226</a:t>
                      </a:r>
                      <a:endParaRPr lang="en-US" sz="14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54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400" kern="1200" dirty="0"/>
                        <a:t>Increase from </a:t>
                      </a:r>
                      <a:br>
                        <a:rPr lang="en-US" sz="1400" kern="1200" dirty="0"/>
                      </a:br>
                      <a:r>
                        <a:rPr lang="en-US" sz="1400" kern="1200" dirty="0"/>
                        <a:t>previous year</a:t>
                      </a:r>
                      <a:endParaRPr lang="en-US" sz="140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i="0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$137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$153</a:t>
                      </a:r>
                      <a:endParaRPr lang="en-US" sz="110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$197</a:t>
                      </a:r>
                      <a:endParaRPr lang="en-US" sz="110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$215</a:t>
                      </a:r>
                      <a:endParaRPr lang="en-US" sz="110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100" kern="1200" dirty="0"/>
                        <a:t>$319</a:t>
                      </a:r>
                      <a:endParaRPr lang="en-US" sz="1100" i="1" kern="1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C3EE13F8-B05D-8A41-8C1B-877A885AF5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1304431"/>
              </p:ext>
            </p:extLst>
          </p:nvPr>
        </p:nvGraphicFramePr>
        <p:xfrm>
          <a:off x="838199" y="2609850"/>
          <a:ext cx="7315199" cy="3973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804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Current/Recent Housing Developments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Promise House*- 13 units </a:t>
            </a:r>
          </a:p>
          <a:p>
            <a:r>
              <a:rPr lang="en-US" sz="2800" dirty="0"/>
              <a:t>Spencer’s Landing- 130 age-restricted units </a:t>
            </a:r>
          </a:p>
          <a:p>
            <a:r>
              <a:rPr lang="en-US" sz="2800" dirty="0"/>
              <a:t>Planned Residence Districts- 53 total units </a:t>
            </a:r>
            <a:endParaRPr lang="en-US" sz="2400" dirty="0"/>
          </a:p>
          <a:p>
            <a:r>
              <a:rPr lang="en-US" sz="2800" dirty="0"/>
              <a:t>Bayberry Crossing- 44 single family homes </a:t>
            </a:r>
          </a:p>
          <a:p>
            <a:r>
              <a:rPr lang="en-US" sz="2800" dirty="0"/>
              <a:t>Downtown Projects </a:t>
            </a:r>
          </a:p>
          <a:p>
            <a:pPr lvl="1"/>
            <a:r>
              <a:rPr lang="en-US" sz="2400" dirty="0"/>
              <a:t>2-4 Pearl- 8 units</a:t>
            </a:r>
          </a:p>
          <a:p>
            <a:pPr lvl="1"/>
            <a:r>
              <a:rPr lang="en-US" sz="2400" dirty="0"/>
              <a:t>893 Main – 6 units 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sz="2400" dirty="0"/>
              <a:t>*Deed-restricted affordable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8773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Current/Recent Developments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0567A-E16B-4319-2B58-038F5D38D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3615055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ky, outdoor, road, day&#10;&#10;Description automatically generated">
            <a:extLst>
              <a:ext uri="{FF2B5EF4-FFF2-40B4-BE49-F238E27FC236}">
                <a16:creationId xmlns:a16="http://schemas.microsoft.com/office/drawing/2014/main" id="{DB143DCC-D8C2-81F4-C499-A6B99095EC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076325"/>
            <a:ext cx="4591050" cy="237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45C608-6EEA-EB07-73F4-52B555F3A5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733800"/>
            <a:ext cx="3495675" cy="2621280"/>
          </a:xfrm>
          <a:prstGeom prst="rect">
            <a:avLst/>
          </a:prstGeom>
        </p:spPr>
      </p:pic>
      <p:pic>
        <p:nvPicPr>
          <p:cNvPr id="8" name="Picture 7" descr="A brick building with a fire hydrant in front&#10;&#10;Description automatically generated with medium confidence">
            <a:extLst>
              <a:ext uri="{FF2B5EF4-FFF2-40B4-BE49-F238E27FC236}">
                <a16:creationId xmlns:a16="http://schemas.microsoft.com/office/drawing/2014/main" id="{85A2C306-3BEC-AB65-48D1-90AE5A9465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3" t="-3150" r="-9194" b="16536"/>
          <a:stretch/>
        </p:blipFill>
        <p:spPr>
          <a:xfrm>
            <a:off x="990600" y="3429000"/>
            <a:ext cx="2731135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5601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Goals- Production</a:t>
            </a:r>
            <a:br>
              <a:rPr lang="en-US" dirty="0"/>
            </a:br>
            <a:endParaRPr lang="en-US" sz="3100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BB15D1-1058-0FA7-FEAF-7C55BEF8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0939741"/>
              </p:ext>
            </p:extLst>
          </p:nvPr>
        </p:nvGraphicFramePr>
        <p:xfrm>
          <a:off x="228600" y="1417638"/>
          <a:ext cx="8686800" cy="5423030"/>
        </p:xfrm>
        <a:graphic>
          <a:graphicData uri="http://schemas.openxmlformats.org/drawingml/2006/table">
            <a:tbl>
              <a:tblPr firstRow="1" firstCol="1" bandRow="1"/>
              <a:tblGrid>
                <a:gridCol w="2592294">
                  <a:extLst>
                    <a:ext uri="{9D8B030D-6E8A-4147-A177-3AD203B41FA5}">
                      <a16:colId xmlns:a16="http://schemas.microsoft.com/office/drawing/2014/main" val="3114427001"/>
                    </a:ext>
                  </a:extLst>
                </a:gridCol>
                <a:gridCol w="2592294">
                  <a:extLst>
                    <a:ext uri="{9D8B030D-6E8A-4147-A177-3AD203B41FA5}">
                      <a16:colId xmlns:a16="http://schemas.microsoft.com/office/drawing/2014/main" val="2157913845"/>
                    </a:ext>
                  </a:extLst>
                </a:gridCol>
                <a:gridCol w="1751106">
                  <a:extLst>
                    <a:ext uri="{9D8B030D-6E8A-4147-A177-3AD203B41FA5}">
                      <a16:colId xmlns:a16="http://schemas.microsoft.com/office/drawing/2014/main" val="2643408301"/>
                    </a:ext>
                  </a:extLst>
                </a:gridCol>
                <a:gridCol w="1751106">
                  <a:extLst>
                    <a:ext uri="{9D8B030D-6E8A-4147-A177-3AD203B41FA5}">
                      <a16:colId xmlns:a16="http://schemas.microsoft.com/office/drawing/2014/main" val="2194152832"/>
                    </a:ext>
                  </a:extLst>
                </a:gridCol>
              </a:tblGrid>
              <a:tr h="59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Strategy/Action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Party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093260"/>
                  </a:ext>
                </a:extLst>
              </a:tr>
              <a:tr h="1180847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Production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Prioritize housing as a tool for redeveloping underutilized or vacant properties and Downtown revitalization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Department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Zoning Commission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 of Directors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2876356"/>
                  </a:ext>
                </a:extLst>
              </a:tr>
              <a:tr h="702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incentives for affordable accessory apartments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 of Directors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and Fair Rent Commission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201209"/>
                  </a:ext>
                </a:extLst>
              </a:tr>
              <a:tr h="46308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Consider density bonuses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Zoning Commission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9842564"/>
                  </a:ext>
                </a:extLst>
              </a:tr>
              <a:tr h="702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Pursue and cultivate partnerships to support affordable home construction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Department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87508"/>
                  </a:ext>
                </a:extLst>
              </a:tr>
              <a:tr h="941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Explore the viability of a Community Land Trust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Department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09286"/>
                  </a:ext>
                </a:extLst>
              </a:tr>
              <a:tr h="702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Review parking requirements for new proposed affordable housing development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Lower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&amp; Zoning Commission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3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0321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Goals- Preservation</a:t>
            </a:r>
            <a:endParaRPr lang="en-US" sz="3100" i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8BB15D1-1058-0FA7-FEAF-7C55BEF82F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2285795"/>
              </p:ext>
            </p:extLst>
          </p:nvPr>
        </p:nvGraphicFramePr>
        <p:xfrm>
          <a:off x="228600" y="1825950"/>
          <a:ext cx="8686800" cy="3206099"/>
        </p:xfrm>
        <a:graphic>
          <a:graphicData uri="http://schemas.openxmlformats.org/drawingml/2006/table">
            <a:tbl>
              <a:tblPr firstRow="1" firstCol="1" bandRow="1"/>
              <a:tblGrid>
                <a:gridCol w="2592294">
                  <a:extLst>
                    <a:ext uri="{9D8B030D-6E8A-4147-A177-3AD203B41FA5}">
                      <a16:colId xmlns:a16="http://schemas.microsoft.com/office/drawing/2014/main" val="3114427001"/>
                    </a:ext>
                  </a:extLst>
                </a:gridCol>
                <a:gridCol w="2592294">
                  <a:extLst>
                    <a:ext uri="{9D8B030D-6E8A-4147-A177-3AD203B41FA5}">
                      <a16:colId xmlns:a16="http://schemas.microsoft.com/office/drawing/2014/main" val="2157913845"/>
                    </a:ext>
                  </a:extLst>
                </a:gridCol>
                <a:gridCol w="1751106">
                  <a:extLst>
                    <a:ext uri="{9D8B030D-6E8A-4147-A177-3AD203B41FA5}">
                      <a16:colId xmlns:a16="http://schemas.microsoft.com/office/drawing/2014/main" val="2643408301"/>
                    </a:ext>
                  </a:extLst>
                </a:gridCol>
                <a:gridCol w="1751106">
                  <a:extLst>
                    <a:ext uri="{9D8B030D-6E8A-4147-A177-3AD203B41FA5}">
                      <a16:colId xmlns:a16="http://schemas.microsoft.com/office/drawing/2014/main" val="2194152832"/>
                    </a:ext>
                  </a:extLst>
                </a:gridCol>
              </a:tblGrid>
              <a:tr h="595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Goal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Strategy/Action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Priority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Responsible Party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3093260"/>
                  </a:ext>
                </a:extLst>
              </a:tr>
              <a:tr h="702341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Preservation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deed-restricted units at risk of expiration and incentivize their extension 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1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Department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 of Directors </a:t>
                      </a:r>
                      <a:endParaRPr lang="en-US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4487508"/>
                  </a:ext>
                </a:extLst>
              </a:tr>
              <a:tr h="94159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 the Town’s existing Housing Rehabilitation Program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 Department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 of Directors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7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909286"/>
                  </a:ext>
                </a:extLst>
              </a:tr>
              <a:tr h="7023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existing public housing – Work with the Manchester Housing Authority on capital repairs, improvements, and redevelopment for the long-term preservation of local affordable housing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Board of Directors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mbria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Housing and Fair Rent Commission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635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7930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Plan Adoption Timeline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Approval by Housing Commission</a:t>
            </a:r>
          </a:p>
          <a:p>
            <a:pPr lvl="1"/>
            <a:r>
              <a:rPr lang="en-US" sz="2400" dirty="0"/>
              <a:t>November 16, 2022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Adoption of Board of Directors</a:t>
            </a:r>
          </a:p>
          <a:p>
            <a:pPr lvl="1"/>
            <a:r>
              <a:rPr lang="en-US" sz="2400" dirty="0"/>
              <a:t>December 6, 2022</a:t>
            </a:r>
          </a:p>
          <a:p>
            <a:pPr marL="457200" lvl="1" indent="0">
              <a:buNone/>
            </a:pPr>
            <a:endParaRPr lang="en-US" sz="2400" dirty="0"/>
          </a:p>
          <a:p>
            <a:r>
              <a:rPr lang="en-US" sz="2800" dirty="0"/>
              <a:t>Plan is Effective for a Five Year Period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161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ures of houses in different position and sizes">
            <a:extLst>
              <a:ext uri="{FF2B5EF4-FFF2-40B4-BE49-F238E27FC236}">
                <a16:creationId xmlns:a16="http://schemas.microsoft.com/office/drawing/2014/main" id="{F069829E-80AC-C898-9B9C-0E244C4BD6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3" r="21247"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325550"/>
            <a:ext cx="75438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4500" dirty="0">
                <a:solidFill>
                  <a:srgbClr val="FFFFFF"/>
                </a:solidFill>
              </a:rPr>
              <a:t>Manchester, CT</a:t>
            </a:r>
            <a:br>
              <a:rPr lang="en-US" sz="4500" dirty="0">
                <a:solidFill>
                  <a:srgbClr val="FFFFFF"/>
                </a:solidFill>
              </a:rPr>
            </a:br>
            <a:r>
              <a:rPr lang="en-US" sz="4500" dirty="0">
                <a:solidFill>
                  <a:srgbClr val="FFFFFF"/>
                </a:solidFill>
              </a:rPr>
              <a:t>Board of Directors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072043"/>
            <a:ext cx="75438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December 6, 2022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7DC48F2-2AAB-491E-A1D7-6A1388E2DC29}"/>
              </a:ext>
            </a:extLst>
          </p:cNvPr>
          <p:cNvSpPr txBox="1">
            <a:spLocks/>
          </p:cNvSpPr>
          <p:nvPr/>
        </p:nvSpPr>
        <p:spPr>
          <a:xfrm>
            <a:off x="775162" y="5029200"/>
            <a:ext cx="7772400" cy="136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1"/>
                </a:solidFill>
              </a:rPr>
              <a:t>Affordable Housing Plan</a:t>
            </a:r>
          </a:p>
        </p:txBody>
      </p:sp>
    </p:spTree>
    <p:extLst>
      <p:ext uri="{BB962C8B-B14F-4D97-AF65-F5344CB8AC3E}">
        <p14:creationId xmlns:p14="http://schemas.microsoft.com/office/powerpoint/2010/main" val="2104153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Affordable Housing Plan (8-30j)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Public Act 17-170 established requirement that Connecticut municipalities adopt Affordable Housing Plans.</a:t>
            </a:r>
          </a:p>
          <a:p>
            <a:r>
              <a:rPr lang="en-US" sz="2800" dirty="0"/>
              <a:t>Manchester:</a:t>
            </a:r>
          </a:p>
          <a:p>
            <a:pPr lvl="1"/>
            <a:r>
              <a:rPr lang="en-US" sz="2400" dirty="0"/>
              <a:t>Meets the 10% minimum requirement for Affordable Housing for CT Municipalities</a:t>
            </a:r>
          </a:p>
          <a:p>
            <a:pPr lvl="1"/>
            <a:r>
              <a:rPr lang="en-US" sz="2400" dirty="0"/>
              <a:t>Completes various planning documents for affordable housing production- Comprehensive Plan, Analysis of Impediments to Affordable Housing, Plan of Conservation and Development, etc. </a:t>
            </a:r>
          </a:p>
          <a:p>
            <a:pPr lvl="1"/>
            <a:r>
              <a:rPr lang="en-US" sz="2400" dirty="0"/>
              <a:t>Still required to produce an Affordable Housing Plan every 5 years.  </a:t>
            </a:r>
          </a:p>
          <a:p>
            <a:pPr marL="457200" lvl="1" indent="0">
              <a:buNone/>
            </a:pPr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2068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Public Engagement Process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sz="2400" dirty="0"/>
          </a:p>
          <a:p>
            <a:r>
              <a:rPr lang="en-US" sz="2800" dirty="0"/>
              <a:t>Annual Action Plan</a:t>
            </a:r>
          </a:p>
          <a:p>
            <a:r>
              <a:rPr lang="en-US" sz="2800" dirty="0"/>
              <a:t>5 Year Consolidated Plan </a:t>
            </a:r>
          </a:p>
          <a:p>
            <a:r>
              <a:rPr lang="en-US" sz="2800" dirty="0"/>
              <a:t>Analysis of Impediments to Fair Housing Choice </a:t>
            </a:r>
          </a:p>
          <a:p>
            <a:r>
              <a:rPr lang="en-US" sz="2800" dirty="0"/>
              <a:t>Plan of Conservation and Development (POCD)</a:t>
            </a:r>
          </a:p>
          <a:p>
            <a:r>
              <a:rPr lang="en-US" sz="2800" dirty="0"/>
              <a:t>Sustainable Connecticut</a:t>
            </a:r>
          </a:p>
          <a:p>
            <a:pPr lvl="1"/>
            <a:r>
              <a:rPr lang="en-US" sz="2400" dirty="0"/>
              <a:t>Municipal Learning Collaborative Affordable Housing Pilot</a:t>
            </a:r>
          </a:p>
          <a:p>
            <a:r>
              <a:rPr lang="en-US" sz="2800" dirty="0"/>
              <a:t>Housing and Fair Rent Commission Review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9841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Public Engagement Process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12C7F30-4933-0F02-A76F-C8CE9BE4AEF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68598" y="808034"/>
            <a:ext cx="19535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279F80-12C8-EB11-2FB9-BC105AF70A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07200" y="1447799"/>
            <a:ext cx="4800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B5BEA490-0A8E-C5AD-2716-E122CF73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3342641" cy="250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>
            <a:extLst>
              <a:ext uri="{FF2B5EF4-FFF2-40B4-BE49-F238E27FC236}">
                <a16:creationId xmlns:a16="http://schemas.microsoft.com/office/drawing/2014/main" id="{5B1A8273-5CE9-EBD0-2756-1FCA34524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42" y="2895600"/>
            <a:ext cx="2779157" cy="370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5E4D50-6C48-2AA6-6B3D-FD43E7179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8918" y="1531617"/>
            <a:ext cx="3365197" cy="438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25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Public Engagement Process 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812C7F30-4933-0F02-A76F-C8CE9BE4AEF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668598" y="808034"/>
            <a:ext cx="195352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279F80-12C8-EB11-2FB9-BC105AF70A9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6807200" y="1447799"/>
            <a:ext cx="480060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5CF5A-B2B2-779A-3AD6-9194CAE9A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636" y="1417638"/>
            <a:ext cx="4276330" cy="5048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8900E-1898-37D4-C192-18F8C5AA3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908" y="1417638"/>
            <a:ext cx="4496583" cy="518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71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Value Statement  </a:t>
            </a:r>
            <a:br>
              <a:rPr lang="en-US" dirty="0"/>
            </a:br>
            <a:endParaRPr lang="en-US" sz="31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lvl="1"/>
            <a:endParaRPr lang="en-US" sz="1400" dirty="0"/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Manchester has long been a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regional leader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in supplying diverse housing stock, in order to create a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welcoming community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that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meets the needs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of existing and new residents regardless of age, ability, race or ethnicity, income, or household type. As a dynamic, evolving community Manchester will continue to support housing policies that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foster inclusivity, affordability, and innovation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.  Our housing stock will continue to provide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housing choices for all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people within the community and provide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affordable housing choices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for all residents and the Town’s workforce.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effectLst/>
              <a:latin typeface="Cambria" panose="02040503050406030204" pitchFamily="18" charset="0"/>
              <a:ea typeface="Calibri" panose="020F0502020204030204" pitchFamily="34" charset="0"/>
              <a:cs typeface="Arial-BoldMT"/>
            </a:endParaRP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Manchester will pursue policies and strategies that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support reinvestment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in existing housing,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promote new development and redevelopment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of underutilized properties, pathways to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affordable home ownership 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and affordable housing choice through </a:t>
            </a:r>
            <a:r>
              <a:rPr lang="en-US" sz="1600" dirty="0">
                <a:effectLst/>
                <a:highlight>
                  <a:srgbClr val="FFFF00"/>
                </a:highlight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diverse available housing stock</a:t>
            </a:r>
            <a:r>
              <a:rPr lang="en-US" sz="16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Arial-BoldMT"/>
              </a:rPr>
              <a:t>. Promoting a diverse Manchester will improve the quality of life for Manchester’s existing and new residents.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6253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5" y="1143000"/>
            <a:ext cx="3505200" cy="9906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Data</a:t>
            </a:r>
            <a:br>
              <a:rPr lang="en-US" dirty="0"/>
            </a:br>
            <a:endParaRPr lang="en-US" sz="3100" i="1" dirty="0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DD449944-8AF8-B3E9-F88A-0DAEF79E02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0378"/>
            <a:ext cx="5254776" cy="6797147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C219804-0C15-7447-1076-D113E5E10A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5095045"/>
              </p:ext>
            </p:extLst>
          </p:nvPr>
        </p:nvGraphicFramePr>
        <p:xfrm>
          <a:off x="219075" y="4038600"/>
          <a:ext cx="3352800" cy="8018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17600">
                  <a:extLst>
                    <a:ext uri="{9D8B030D-6E8A-4147-A177-3AD203B41FA5}">
                      <a16:colId xmlns:a16="http://schemas.microsoft.com/office/drawing/2014/main" val="89888788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1972665444"/>
                    </a:ext>
                  </a:extLst>
                </a:gridCol>
                <a:gridCol w="1117600">
                  <a:extLst>
                    <a:ext uri="{9D8B030D-6E8A-4147-A177-3AD203B41FA5}">
                      <a16:colId xmlns:a16="http://schemas.microsoft.com/office/drawing/2014/main" val="45606304"/>
                    </a:ext>
                  </a:extLst>
                </a:gridCol>
              </a:tblGrid>
              <a:tr h="120968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Median Household Income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901780"/>
                  </a:ext>
                </a:extLst>
              </a:tr>
              <a:tr h="120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Connecticut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Hartford County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Manchester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9650762"/>
                  </a:ext>
                </a:extLst>
              </a:tr>
              <a:tr h="12096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$78,444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$75,148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$74,503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77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0445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274638"/>
            <a:ext cx="22860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Poverty</a:t>
            </a:r>
            <a:br>
              <a:rPr lang="en-US" dirty="0"/>
            </a:br>
            <a:endParaRPr lang="en-US" sz="3100" i="1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36E2775-3104-4F86-9F10-A1588221F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4601662"/>
              </p:ext>
            </p:extLst>
          </p:nvPr>
        </p:nvGraphicFramePr>
        <p:xfrm>
          <a:off x="5048250" y="2552700"/>
          <a:ext cx="41148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9F04A90-1B9C-D665-F2F6-B8A6048BED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0" y="265113"/>
            <a:ext cx="494858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3041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274638"/>
            <a:ext cx="2971800" cy="1143000"/>
          </a:xfrm>
        </p:spPr>
        <p:txBody>
          <a:bodyPr>
            <a:normAutofit fontScale="90000"/>
          </a:bodyPr>
          <a:lstStyle/>
          <a:p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Housing Age</a:t>
            </a:r>
            <a:br>
              <a:rPr lang="en-US" dirty="0"/>
            </a:br>
            <a:endParaRPr lang="en-US" sz="3100" i="1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FF04C32A-6959-B42B-2DFB-8F094366FD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64150" cy="680951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B2F7BFF-B3EC-4A73-90A8-6AE0621F3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75683634"/>
              </p:ext>
            </p:extLst>
          </p:nvPr>
        </p:nvGraphicFramePr>
        <p:xfrm>
          <a:off x="5222081" y="1981200"/>
          <a:ext cx="3921919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334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3648</TotalTime>
  <Words>743</Words>
  <Application>Microsoft Office PowerPoint</Application>
  <PresentationFormat>On-screen Show (4:3)</PresentationFormat>
  <Paragraphs>173</Paragraphs>
  <Slides>19</Slides>
  <Notes>5</Notes>
  <HiddenSlides>7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Cambria</vt:lpstr>
      <vt:lpstr>Gill Sans MT</vt:lpstr>
      <vt:lpstr>Tw Cen MT</vt:lpstr>
      <vt:lpstr>Office Theme</vt:lpstr>
      <vt:lpstr>Manchester, CT Board of Directors </vt:lpstr>
      <vt:lpstr>Affordable Housing Plan (8-30j)</vt:lpstr>
      <vt:lpstr>Public Engagement Process  </vt:lpstr>
      <vt:lpstr>Public Engagement Process  </vt:lpstr>
      <vt:lpstr>Public Engagement Process  </vt:lpstr>
      <vt:lpstr> Value Statement   </vt:lpstr>
      <vt:lpstr> Data </vt:lpstr>
      <vt:lpstr> Poverty </vt:lpstr>
      <vt:lpstr> Housing Age </vt:lpstr>
      <vt:lpstr> Race and Ethnicity  </vt:lpstr>
      <vt:lpstr>PowerPoint Presentation</vt:lpstr>
      <vt:lpstr>HUD Fair Market Rents</vt:lpstr>
      <vt:lpstr>HUD Fair Market Rents</vt:lpstr>
      <vt:lpstr>Current/Recent Housing Developments</vt:lpstr>
      <vt:lpstr>Current/Recent Developments</vt:lpstr>
      <vt:lpstr> Goals- Production </vt:lpstr>
      <vt:lpstr> Goals- Preservation</vt:lpstr>
      <vt:lpstr>Plan Adoption Timeline </vt:lpstr>
      <vt:lpstr>Manchester, CT Board of Directors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&amp; Fair Rent Commission</dc:title>
  <dc:creator>Kyle Shiel</dc:creator>
  <cp:lastModifiedBy>Gary Anderson</cp:lastModifiedBy>
  <cp:revision>52</cp:revision>
  <dcterms:created xsi:type="dcterms:W3CDTF">2006-08-16T00:00:00Z</dcterms:created>
  <dcterms:modified xsi:type="dcterms:W3CDTF">2022-12-06T20:14:13Z</dcterms:modified>
</cp:coreProperties>
</file>