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4" r:id="rId3"/>
    <p:sldId id="257" r:id="rId4"/>
    <p:sldId id="258" r:id="rId5"/>
    <p:sldId id="259" r:id="rId6"/>
    <p:sldId id="260" r:id="rId7"/>
    <p:sldId id="261" r:id="rId8"/>
    <p:sldId id="262" r:id="rId9"/>
    <p:sldId id="267" r:id="rId10"/>
    <p:sldId id="265" r:id="rId11"/>
    <p:sldId id="26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84"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4C9469-3AEE-4121-9F58-3C4ECA3E7B26}"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22317546-F3DC-4CF1-9A62-D805B65FE00A}">
      <dgm:prSet/>
      <dgm:spPr/>
      <dgm:t>
        <a:bodyPr/>
        <a:lstStyle/>
        <a:p>
          <a:r>
            <a:rPr lang="en-US" dirty="0"/>
            <a:t>There was a problem we identified: we lacked a formal framework within the department that allowed us to engage outward. We recognized that we needed to intuitively develop a framework that integrates the core values of Health Equity within our everyday programming. Specifically, addressing the social determinants of health in programming, policy development, and establishing a standard set of equity analysis during our day-to-day processes. </a:t>
          </a:r>
        </a:p>
      </dgm:t>
    </dgm:pt>
    <dgm:pt modelId="{BC2A97D5-C10F-488A-999E-36D15F101DA2}" type="parTrans" cxnId="{FBAF3730-C022-4B78-8684-E0DCA5F266A0}">
      <dgm:prSet/>
      <dgm:spPr/>
      <dgm:t>
        <a:bodyPr/>
        <a:lstStyle/>
        <a:p>
          <a:endParaRPr lang="en-US"/>
        </a:p>
      </dgm:t>
    </dgm:pt>
    <dgm:pt modelId="{058FCC9F-356E-4656-82B0-CE01243968E5}" type="sibTrans" cxnId="{FBAF3730-C022-4B78-8684-E0DCA5F266A0}">
      <dgm:prSet/>
      <dgm:spPr/>
      <dgm:t>
        <a:bodyPr/>
        <a:lstStyle/>
        <a:p>
          <a:endParaRPr lang="en-US"/>
        </a:p>
      </dgm:t>
    </dgm:pt>
    <dgm:pt modelId="{16618064-7B90-41C9-9B96-6FB2478F75C3}">
      <dgm:prSet/>
      <dgm:spPr/>
      <dgm:t>
        <a:bodyPr/>
        <a:lstStyle/>
        <a:p>
          <a:r>
            <a:rPr lang="en-US" dirty="0"/>
            <a:t>Achieving Health Equity is a marathon and a team effort. Every department employee should have the opportunity to be involved in the process of framework development – as we all engage with residents in different ways AND function as our own stakeholders. We then decided to create an internal Health Equity Skills Assessment to gather important feedback. </a:t>
          </a:r>
        </a:p>
      </dgm:t>
    </dgm:pt>
    <dgm:pt modelId="{1B8BEDB3-9CE1-4B84-BFF9-A7AA24D74070}" type="parTrans" cxnId="{AD6FA8E0-646E-480F-A94A-1BE157B29496}">
      <dgm:prSet/>
      <dgm:spPr/>
      <dgm:t>
        <a:bodyPr/>
        <a:lstStyle/>
        <a:p>
          <a:endParaRPr lang="en-US"/>
        </a:p>
      </dgm:t>
    </dgm:pt>
    <dgm:pt modelId="{59A2D85E-D036-45F8-93C5-059914AB1D97}" type="sibTrans" cxnId="{AD6FA8E0-646E-480F-A94A-1BE157B29496}">
      <dgm:prSet/>
      <dgm:spPr/>
      <dgm:t>
        <a:bodyPr/>
        <a:lstStyle/>
        <a:p>
          <a:endParaRPr lang="en-US"/>
        </a:p>
      </dgm:t>
    </dgm:pt>
    <dgm:pt modelId="{EA944BBD-3BBA-42A6-8C9D-09ECB51DA670}" type="pres">
      <dgm:prSet presAssocID="{674C9469-3AEE-4121-9F58-3C4ECA3E7B26}" presName="hierChild1" presStyleCnt="0">
        <dgm:presLayoutVars>
          <dgm:chPref val="1"/>
          <dgm:dir/>
          <dgm:animOne val="branch"/>
          <dgm:animLvl val="lvl"/>
          <dgm:resizeHandles/>
        </dgm:presLayoutVars>
      </dgm:prSet>
      <dgm:spPr/>
    </dgm:pt>
    <dgm:pt modelId="{5B72A8D1-C4DC-4C53-8C1F-A670D15805CC}" type="pres">
      <dgm:prSet presAssocID="{22317546-F3DC-4CF1-9A62-D805B65FE00A}" presName="hierRoot1" presStyleCnt="0"/>
      <dgm:spPr/>
    </dgm:pt>
    <dgm:pt modelId="{A121467B-9636-462F-8B16-ED8941EA04AA}" type="pres">
      <dgm:prSet presAssocID="{22317546-F3DC-4CF1-9A62-D805B65FE00A}" presName="composite" presStyleCnt="0"/>
      <dgm:spPr/>
    </dgm:pt>
    <dgm:pt modelId="{0A709EE1-DE98-401A-B549-B09EF67A1A0D}" type="pres">
      <dgm:prSet presAssocID="{22317546-F3DC-4CF1-9A62-D805B65FE00A}" presName="background" presStyleLbl="node0" presStyleIdx="0" presStyleCnt="2"/>
      <dgm:spPr/>
    </dgm:pt>
    <dgm:pt modelId="{1397C9BC-4C2D-46B1-9C04-21E956215CE0}" type="pres">
      <dgm:prSet presAssocID="{22317546-F3DC-4CF1-9A62-D805B65FE00A}" presName="text" presStyleLbl="fgAcc0" presStyleIdx="0" presStyleCnt="2">
        <dgm:presLayoutVars>
          <dgm:chPref val="3"/>
        </dgm:presLayoutVars>
      </dgm:prSet>
      <dgm:spPr/>
    </dgm:pt>
    <dgm:pt modelId="{46ABD4D2-F25F-485C-8CC8-A4AE05B15E12}" type="pres">
      <dgm:prSet presAssocID="{22317546-F3DC-4CF1-9A62-D805B65FE00A}" presName="hierChild2" presStyleCnt="0"/>
      <dgm:spPr/>
    </dgm:pt>
    <dgm:pt modelId="{C7EBEFAB-86CD-48E5-9482-DF775DF37106}" type="pres">
      <dgm:prSet presAssocID="{16618064-7B90-41C9-9B96-6FB2478F75C3}" presName="hierRoot1" presStyleCnt="0"/>
      <dgm:spPr/>
    </dgm:pt>
    <dgm:pt modelId="{12D404BF-BEFC-4DBC-B378-20D678D69236}" type="pres">
      <dgm:prSet presAssocID="{16618064-7B90-41C9-9B96-6FB2478F75C3}" presName="composite" presStyleCnt="0"/>
      <dgm:spPr/>
    </dgm:pt>
    <dgm:pt modelId="{BDF316D4-3BE8-482B-BCC9-D2E1E099FE5D}" type="pres">
      <dgm:prSet presAssocID="{16618064-7B90-41C9-9B96-6FB2478F75C3}" presName="background" presStyleLbl="node0" presStyleIdx="1" presStyleCnt="2"/>
      <dgm:spPr/>
    </dgm:pt>
    <dgm:pt modelId="{6CF39FA1-E996-4E22-BB06-F8DFB448A5CA}" type="pres">
      <dgm:prSet presAssocID="{16618064-7B90-41C9-9B96-6FB2478F75C3}" presName="text" presStyleLbl="fgAcc0" presStyleIdx="1" presStyleCnt="2">
        <dgm:presLayoutVars>
          <dgm:chPref val="3"/>
        </dgm:presLayoutVars>
      </dgm:prSet>
      <dgm:spPr/>
    </dgm:pt>
    <dgm:pt modelId="{3F58FCBC-1910-4460-BEC6-AA8EF0490DE3}" type="pres">
      <dgm:prSet presAssocID="{16618064-7B90-41C9-9B96-6FB2478F75C3}" presName="hierChild2" presStyleCnt="0"/>
      <dgm:spPr/>
    </dgm:pt>
  </dgm:ptLst>
  <dgm:cxnLst>
    <dgm:cxn modelId="{FBAF3730-C022-4B78-8684-E0DCA5F266A0}" srcId="{674C9469-3AEE-4121-9F58-3C4ECA3E7B26}" destId="{22317546-F3DC-4CF1-9A62-D805B65FE00A}" srcOrd="0" destOrd="0" parTransId="{BC2A97D5-C10F-488A-999E-36D15F101DA2}" sibTransId="{058FCC9F-356E-4656-82B0-CE01243968E5}"/>
    <dgm:cxn modelId="{193E4F68-DDB1-484C-A5CB-9CF2296B6331}" type="presOf" srcId="{674C9469-3AEE-4121-9F58-3C4ECA3E7B26}" destId="{EA944BBD-3BBA-42A6-8C9D-09ECB51DA670}" srcOrd="0" destOrd="0" presId="urn:microsoft.com/office/officeart/2005/8/layout/hierarchy1"/>
    <dgm:cxn modelId="{40915753-DD47-4414-941B-EF941686C379}" type="presOf" srcId="{16618064-7B90-41C9-9B96-6FB2478F75C3}" destId="{6CF39FA1-E996-4E22-BB06-F8DFB448A5CA}" srcOrd="0" destOrd="0" presId="urn:microsoft.com/office/officeart/2005/8/layout/hierarchy1"/>
    <dgm:cxn modelId="{108939A1-3802-4146-91B2-629A65EC7976}" type="presOf" srcId="{22317546-F3DC-4CF1-9A62-D805B65FE00A}" destId="{1397C9BC-4C2D-46B1-9C04-21E956215CE0}" srcOrd="0" destOrd="0" presId="urn:microsoft.com/office/officeart/2005/8/layout/hierarchy1"/>
    <dgm:cxn modelId="{AD6FA8E0-646E-480F-A94A-1BE157B29496}" srcId="{674C9469-3AEE-4121-9F58-3C4ECA3E7B26}" destId="{16618064-7B90-41C9-9B96-6FB2478F75C3}" srcOrd="1" destOrd="0" parTransId="{1B8BEDB3-9CE1-4B84-BFF9-A7AA24D74070}" sibTransId="{59A2D85E-D036-45F8-93C5-059914AB1D97}"/>
    <dgm:cxn modelId="{D341A43C-4F42-489B-AAFB-628DFAAB827D}" type="presParOf" srcId="{EA944BBD-3BBA-42A6-8C9D-09ECB51DA670}" destId="{5B72A8D1-C4DC-4C53-8C1F-A670D15805CC}" srcOrd="0" destOrd="0" presId="urn:microsoft.com/office/officeart/2005/8/layout/hierarchy1"/>
    <dgm:cxn modelId="{6D14B95B-612D-46E7-A07F-7327CEF69EC2}" type="presParOf" srcId="{5B72A8D1-C4DC-4C53-8C1F-A670D15805CC}" destId="{A121467B-9636-462F-8B16-ED8941EA04AA}" srcOrd="0" destOrd="0" presId="urn:microsoft.com/office/officeart/2005/8/layout/hierarchy1"/>
    <dgm:cxn modelId="{FA0C79D3-1B5A-44C8-993A-56199E750EC7}" type="presParOf" srcId="{A121467B-9636-462F-8B16-ED8941EA04AA}" destId="{0A709EE1-DE98-401A-B549-B09EF67A1A0D}" srcOrd="0" destOrd="0" presId="urn:microsoft.com/office/officeart/2005/8/layout/hierarchy1"/>
    <dgm:cxn modelId="{37942BFA-41E1-46F7-9DD3-610073ADF1BC}" type="presParOf" srcId="{A121467B-9636-462F-8B16-ED8941EA04AA}" destId="{1397C9BC-4C2D-46B1-9C04-21E956215CE0}" srcOrd="1" destOrd="0" presId="urn:microsoft.com/office/officeart/2005/8/layout/hierarchy1"/>
    <dgm:cxn modelId="{DEB2543E-7A79-40E1-A3B2-ECC2A9C1C67D}" type="presParOf" srcId="{5B72A8D1-C4DC-4C53-8C1F-A670D15805CC}" destId="{46ABD4D2-F25F-485C-8CC8-A4AE05B15E12}" srcOrd="1" destOrd="0" presId="urn:microsoft.com/office/officeart/2005/8/layout/hierarchy1"/>
    <dgm:cxn modelId="{17319C64-1D2B-45F8-9231-2D3D080E6E61}" type="presParOf" srcId="{EA944BBD-3BBA-42A6-8C9D-09ECB51DA670}" destId="{C7EBEFAB-86CD-48E5-9482-DF775DF37106}" srcOrd="1" destOrd="0" presId="urn:microsoft.com/office/officeart/2005/8/layout/hierarchy1"/>
    <dgm:cxn modelId="{54770EDE-DE5E-405E-95F2-564F622C4AED}" type="presParOf" srcId="{C7EBEFAB-86CD-48E5-9482-DF775DF37106}" destId="{12D404BF-BEFC-4DBC-B378-20D678D69236}" srcOrd="0" destOrd="0" presId="urn:microsoft.com/office/officeart/2005/8/layout/hierarchy1"/>
    <dgm:cxn modelId="{9C6E1A1E-BFEC-45CF-B784-57172B925C55}" type="presParOf" srcId="{12D404BF-BEFC-4DBC-B378-20D678D69236}" destId="{BDF316D4-3BE8-482B-BCC9-D2E1E099FE5D}" srcOrd="0" destOrd="0" presId="urn:microsoft.com/office/officeart/2005/8/layout/hierarchy1"/>
    <dgm:cxn modelId="{E582594E-1DB8-4557-9125-56B8B2000BB4}" type="presParOf" srcId="{12D404BF-BEFC-4DBC-B378-20D678D69236}" destId="{6CF39FA1-E996-4E22-BB06-F8DFB448A5CA}" srcOrd="1" destOrd="0" presId="urn:microsoft.com/office/officeart/2005/8/layout/hierarchy1"/>
    <dgm:cxn modelId="{95E08B66-07BA-4CB9-AE99-E20374D47A3A}" type="presParOf" srcId="{C7EBEFAB-86CD-48E5-9482-DF775DF37106}" destId="{3F58FCBC-1910-4460-BEC6-AA8EF0490DE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1451FF-42B5-42D7-9290-83C393612CF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048785AC-C722-47B8-9A41-3457AA545BDB}">
      <dgm:prSet/>
      <dgm:spPr/>
      <dgm:t>
        <a:bodyPr/>
        <a:lstStyle/>
        <a:p>
          <a:r>
            <a:rPr lang="en-US"/>
            <a:t>Health Equity Team act as facilitators and lead of the project</a:t>
          </a:r>
        </a:p>
      </dgm:t>
    </dgm:pt>
    <dgm:pt modelId="{369D1243-8EE5-4707-9717-D5691840771B}" type="parTrans" cxnId="{43FA2529-B1ED-46E4-9B84-6A8E4D03A279}">
      <dgm:prSet/>
      <dgm:spPr/>
      <dgm:t>
        <a:bodyPr/>
        <a:lstStyle/>
        <a:p>
          <a:endParaRPr lang="en-US"/>
        </a:p>
      </dgm:t>
    </dgm:pt>
    <dgm:pt modelId="{17D7E811-CD21-4719-8BEB-8E0377DE2FAB}" type="sibTrans" cxnId="{43FA2529-B1ED-46E4-9B84-6A8E4D03A279}">
      <dgm:prSet/>
      <dgm:spPr/>
      <dgm:t>
        <a:bodyPr/>
        <a:lstStyle/>
        <a:p>
          <a:endParaRPr lang="en-US"/>
        </a:p>
      </dgm:t>
    </dgm:pt>
    <dgm:pt modelId="{348112B9-4949-411B-B99F-9CCA91906E70}">
      <dgm:prSet/>
      <dgm:spPr/>
      <dgm:t>
        <a:bodyPr/>
        <a:lstStyle/>
        <a:p>
          <a:r>
            <a:rPr lang="en-US"/>
            <a:t>Designing of framework, planning and development of the project is centered in Health Equity</a:t>
          </a:r>
        </a:p>
      </dgm:t>
    </dgm:pt>
    <dgm:pt modelId="{5AA2374B-6803-465D-8477-F8E7A59B63E4}" type="parTrans" cxnId="{32353D84-0FB5-4713-9DE7-D56112F1B9F2}">
      <dgm:prSet/>
      <dgm:spPr/>
      <dgm:t>
        <a:bodyPr/>
        <a:lstStyle/>
        <a:p>
          <a:endParaRPr lang="en-US"/>
        </a:p>
      </dgm:t>
    </dgm:pt>
    <dgm:pt modelId="{DC55A8B3-B4FF-4676-BE7C-C5AE7642C0A3}" type="sibTrans" cxnId="{32353D84-0FB5-4713-9DE7-D56112F1B9F2}">
      <dgm:prSet/>
      <dgm:spPr/>
      <dgm:t>
        <a:bodyPr/>
        <a:lstStyle/>
        <a:p>
          <a:endParaRPr lang="en-US"/>
        </a:p>
      </dgm:t>
    </dgm:pt>
    <dgm:pt modelId="{4D04FCD4-8C67-402B-BA7A-A9C21FDD22C8}">
      <dgm:prSet/>
      <dgm:spPr/>
      <dgm:t>
        <a:bodyPr/>
        <a:lstStyle/>
        <a:p>
          <a:r>
            <a:rPr lang="en-US"/>
            <a:t>Maternal Health Workgroup</a:t>
          </a:r>
        </a:p>
      </dgm:t>
    </dgm:pt>
    <dgm:pt modelId="{4AB02E4C-ACE4-49E3-8137-DB055A3BD21B}" type="parTrans" cxnId="{C7E954FE-5EAF-47D1-A3A7-EE0596A6B9F0}">
      <dgm:prSet/>
      <dgm:spPr/>
      <dgm:t>
        <a:bodyPr/>
        <a:lstStyle/>
        <a:p>
          <a:endParaRPr lang="en-US"/>
        </a:p>
      </dgm:t>
    </dgm:pt>
    <dgm:pt modelId="{1BB93D14-AA77-4790-AF2E-5E5A4842F38B}" type="sibTrans" cxnId="{C7E954FE-5EAF-47D1-A3A7-EE0596A6B9F0}">
      <dgm:prSet/>
      <dgm:spPr/>
      <dgm:t>
        <a:bodyPr/>
        <a:lstStyle/>
        <a:p>
          <a:endParaRPr lang="en-US"/>
        </a:p>
      </dgm:t>
    </dgm:pt>
    <dgm:pt modelId="{8319C220-6108-4209-8610-07B1BDEAC2FB}">
      <dgm:prSet/>
      <dgm:spPr/>
      <dgm:t>
        <a:bodyPr/>
        <a:lstStyle/>
        <a:p>
          <a:r>
            <a:rPr lang="en-US"/>
            <a:t>Involvement from multiple stakeholders (</a:t>
          </a:r>
          <a:r>
            <a:rPr lang="en-US" b="0" i="0" baseline="0"/>
            <a:t>Providers, parents, healthcare, leadership)</a:t>
          </a:r>
          <a:endParaRPr lang="en-US"/>
        </a:p>
      </dgm:t>
    </dgm:pt>
    <dgm:pt modelId="{0D4D23C5-698B-49F7-A95B-1E6CE621BFFF}" type="parTrans" cxnId="{4BAADC12-4A46-4ABE-9077-1927E363B335}">
      <dgm:prSet/>
      <dgm:spPr/>
      <dgm:t>
        <a:bodyPr/>
        <a:lstStyle/>
        <a:p>
          <a:endParaRPr lang="en-US"/>
        </a:p>
      </dgm:t>
    </dgm:pt>
    <dgm:pt modelId="{470806F7-118A-4D53-9BFE-4D5273F76E78}" type="sibTrans" cxnId="{4BAADC12-4A46-4ABE-9077-1927E363B335}">
      <dgm:prSet/>
      <dgm:spPr/>
      <dgm:t>
        <a:bodyPr/>
        <a:lstStyle/>
        <a:p>
          <a:endParaRPr lang="en-US"/>
        </a:p>
      </dgm:t>
    </dgm:pt>
    <dgm:pt modelId="{623E6381-C6E5-43A1-92AC-E34D53A059B1}">
      <dgm:prSet/>
      <dgm:spPr/>
      <dgm:t>
        <a:bodyPr/>
        <a:lstStyle/>
        <a:p>
          <a:r>
            <a:rPr lang="en-US" dirty="0"/>
            <a:t>Collaborative process (participants will also be involved with planning and development)</a:t>
          </a:r>
        </a:p>
      </dgm:t>
    </dgm:pt>
    <dgm:pt modelId="{1F03D1BD-111D-4B82-8313-8350E16CFB22}" type="parTrans" cxnId="{9B70C209-E139-40B9-A575-9070B73B1456}">
      <dgm:prSet/>
      <dgm:spPr/>
      <dgm:t>
        <a:bodyPr/>
        <a:lstStyle/>
        <a:p>
          <a:endParaRPr lang="en-US"/>
        </a:p>
      </dgm:t>
    </dgm:pt>
    <dgm:pt modelId="{817B6D1F-A6E7-4169-87BD-A04CBB622BF0}" type="sibTrans" cxnId="{9B70C209-E139-40B9-A575-9070B73B1456}">
      <dgm:prSet/>
      <dgm:spPr/>
      <dgm:t>
        <a:bodyPr/>
        <a:lstStyle/>
        <a:p>
          <a:endParaRPr lang="en-US"/>
        </a:p>
      </dgm:t>
    </dgm:pt>
    <dgm:pt modelId="{01AAE573-F6FC-4BB9-96F1-83EB08059D0A}">
      <dgm:prSet/>
      <dgm:spPr/>
      <dgm:t>
        <a:bodyPr/>
        <a:lstStyle/>
        <a:p>
          <a:r>
            <a:rPr lang="en-US" dirty="0"/>
            <a:t>Sign-up is currently ongoing – hoping to establish a meeting date within the next 2-3 weeks. </a:t>
          </a:r>
        </a:p>
      </dgm:t>
    </dgm:pt>
    <dgm:pt modelId="{DD7B70B4-CEA0-4B68-906B-4F073DF85BD0}" type="parTrans" cxnId="{B4AAC035-20C4-4821-9974-7CB1B7D49232}">
      <dgm:prSet/>
      <dgm:spPr/>
      <dgm:t>
        <a:bodyPr/>
        <a:lstStyle/>
        <a:p>
          <a:endParaRPr lang="en-US"/>
        </a:p>
      </dgm:t>
    </dgm:pt>
    <dgm:pt modelId="{E425EE18-C329-46D3-AA75-BEFC155EE854}" type="sibTrans" cxnId="{B4AAC035-20C4-4821-9974-7CB1B7D49232}">
      <dgm:prSet/>
      <dgm:spPr/>
      <dgm:t>
        <a:bodyPr/>
        <a:lstStyle/>
        <a:p>
          <a:endParaRPr lang="en-US"/>
        </a:p>
      </dgm:t>
    </dgm:pt>
    <dgm:pt modelId="{C81C2CA9-8B5F-4C28-80F8-D3864CC350DB}" type="pres">
      <dgm:prSet presAssocID="{221451FF-42B5-42D7-9290-83C393612CFD}" presName="linear" presStyleCnt="0">
        <dgm:presLayoutVars>
          <dgm:dir/>
          <dgm:animLvl val="lvl"/>
          <dgm:resizeHandles val="exact"/>
        </dgm:presLayoutVars>
      </dgm:prSet>
      <dgm:spPr/>
    </dgm:pt>
    <dgm:pt modelId="{9042A68D-2031-45FB-BADB-C097B1768C89}" type="pres">
      <dgm:prSet presAssocID="{048785AC-C722-47B8-9A41-3457AA545BDB}" presName="parentLin" presStyleCnt="0"/>
      <dgm:spPr/>
    </dgm:pt>
    <dgm:pt modelId="{9ACB22BD-A002-4C8D-A4AE-FFC074ECE778}" type="pres">
      <dgm:prSet presAssocID="{048785AC-C722-47B8-9A41-3457AA545BDB}" presName="parentLeftMargin" presStyleLbl="node1" presStyleIdx="0" presStyleCnt="2"/>
      <dgm:spPr/>
    </dgm:pt>
    <dgm:pt modelId="{5F3528DD-435B-4F1F-9CDF-1DDAA983A8AF}" type="pres">
      <dgm:prSet presAssocID="{048785AC-C722-47B8-9A41-3457AA545BDB}" presName="parentText" presStyleLbl="node1" presStyleIdx="0" presStyleCnt="2">
        <dgm:presLayoutVars>
          <dgm:chMax val="0"/>
          <dgm:bulletEnabled val="1"/>
        </dgm:presLayoutVars>
      </dgm:prSet>
      <dgm:spPr/>
    </dgm:pt>
    <dgm:pt modelId="{4E6D4604-1CAE-4D57-8E87-2D7A08CFC15D}" type="pres">
      <dgm:prSet presAssocID="{048785AC-C722-47B8-9A41-3457AA545BDB}" presName="negativeSpace" presStyleCnt="0"/>
      <dgm:spPr/>
    </dgm:pt>
    <dgm:pt modelId="{1F86638E-A5EC-4F11-9F5E-AF4E7B43D990}" type="pres">
      <dgm:prSet presAssocID="{048785AC-C722-47B8-9A41-3457AA545BDB}" presName="childText" presStyleLbl="conFgAcc1" presStyleIdx="0" presStyleCnt="2">
        <dgm:presLayoutVars>
          <dgm:bulletEnabled val="1"/>
        </dgm:presLayoutVars>
      </dgm:prSet>
      <dgm:spPr/>
    </dgm:pt>
    <dgm:pt modelId="{5F081111-BCEE-4EBE-B5F9-3E7607449E38}" type="pres">
      <dgm:prSet presAssocID="{17D7E811-CD21-4719-8BEB-8E0377DE2FAB}" presName="spaceBetweenRectangles" presStyleCnt="0"/>
      <dgm:spPr/>
    </dgm:pt>
    <dgm:pt modelId="{BD68EFAF-521F-4942-B0CE-7A8B220038EC}" type="pres">
      <dgm:prSet presAssocID="{4D04FCD4-8C67-402B-BA7A-A9C21FDD22C8}" presName="parentLin" presStyleCnt="0"/>
      <dgm:spPr/>
    </dgm:pt>
    <dgm:pt modelId="{7C371591-DBC9-404A-B474-B9F0382E81E5}" type="pres">
      <dgm:prSet presAssocID="{4D04FCD4-8C67-402B-BA7A-A9C21FDD22C8}" presName="parentLeftMargin" presStyleLbl="node1" presStyleIdx="0" presStyleCnt="2"/>
      <dgm:spPr/>
    </dgm:pt>
    <dgm:pt modelId="{54468F20-E8E9-4DE1-B018-3EB9C2B5E6A6}" type="pres">
      <dgm:prSet presAssocID="{4D04FCD4-8C67-402B-BA7A-A9C21FDD22C8}" presName="parentText" presStyleLbl="node1" presStyleIdx="1" presStyleCnt="2">
        <dgm:presLayoutVars>
          <dgm:chMax val="0"/>
          <dgm:bulletEnabled val="1"/>
        </dgm:presLayoutVars>
      </dgm:prSet>
      <dgm:spPr/>
    </dgm:pt>
    <dgm:pt modelId="{ED00FA1A-1855-4D42-8ADE-BCE7AB201617}" type="pres">
      <dgm:prSet presAssocID="{4D04FCD4-8C67-402B-BA7A-A9C21FDD22C8}" presName="negativeSpace" presStyleCnt="0"/>
      <dgm:spPr/>
    </dgm:pt>
    <dgm:pt modelId="{BB51E494-0F23-4C6E-85EB-FCD8F1ED5DBD}" type="pres">
      <dgm:prSet presAssocID="{4D04FCD4-8C67-402B-BA7A-A9C21FDD22C8}" presName="childText" presStyleLbl="conFgAcc1" presStyleIdx="1" presStyleCnt="2">
        <dgm:presLayoutVars>
          <dgm:bulletEnabled val="1"/>
        </dgm:presLayoutVars>
      </dgm:prSet>
      <dgm:spPr/>
    </dgm:pt>
  </dgm:ptLst>
  <dgm:cxnLst>
    <dgm:cxn modelId="{9B70C209-E139-40B9-A575-9070B73B1456}" srcId="{4D04FCD4-8C67-402B-BA7A-A9C21FDD22C8}" destId="{623E6381-C6E5-43A1-92AC-E34D53A059B1}" srcOrd="1" destOrd="0" parTransId="{1F03D1BD-111D-4B82-8313-8350E16CFB22}" sibTransId="{817B6D1F-A6E7-4169-87BD-A04CBB622BF0}"/>
    <dgm:cxn modelId="{D5B5810C-DA7D-419F-A743-54E51969EDAE}" type="presOf" srcId="{221451FF-42B5-42D7-9290-83C393612CFD}" destId="{C81C2CA9-8B5F-4C28-80F8-D3864CC350DB}" srcOrd="0" destOrd="0" presId="urn:microsoft.com/office/officeart/2005/8/layout/list1"/>
    <dgm:cxn modelId="{4BAADC12-4A46-4ABE-9077-1927E363B335}" srcId="{4D04FCD4-8C67-402B-BA7A-A9C21FDD22C8}" destId="{8319C220-6108-4209-8610-07B1BDEAC2FB}" srcOrd="0" destOrd="0" parTransId="{0D4D23C5-698B-49F7-A95B-1E6CE621BFFF}" sibTransId="{470806F7-118A-4D53-9BFE-4D5273F76E78}"/>
    <dgm:cxn modelId="{1F3B8227-96C5-4136-B00A-3BD6C6074239}" type="presOf" srcId="{4D04FCD4-8C67-402B-BA7A-A9C21FDD22C8}" destId="{7C371591-DBC9-404A-B474-B9F0382E81E5}" srcOrd="0" destOrd="0" presId="urn:microsoft.com/office/officeart/2005/8/layout/list1"/>
    <dgm:cxn modelId="{43FA2529-B1ED-46E4-9B84-6A8E4D03A279}" srcId="{221451FF-42B5-42D7-9290-83C393612CFD}" destId="{048785AC-C722-47B8-9A41-3457AA545BDB}" srcOrd="0" destOrd="0" parTransId="{369D1243-8EE5-4707-9717-D5691840771B}" sibTransId="{17D7E811-CD21-4719-8BEB-8E0377DE2FAB}"/>
    <dgm:cxn modelId="{B4AAC035-20C4-4821-9974-7CB1B7D49232}" srcId="{4D04FCD4-8C67-402B-BA7A-A9C21FDD22C8}" destId="{01AAE573-F6FC-4BB9-96F1-83EB08059D0A}" srcOrd="2" destOrd="0" parTransId="{DD7B70B4-CEA0-4B68-906B-4F073DF85BD0}" sibTransId="{E425EE18-C329-46D3-AA75-BEFC155EE854}"/>
    <dgm:cxn modelId="{8716C938-EAC6-4D59-9BF7-959F1EED3501}" type="presOf" srcId="{348112B9-4949-411B-B99F-9CCA91906E70}" destId="{1F86638E-A5EC-4F11-9F5E-AF4E7B43D990}" srcOrd="0" destOrd="0" presId="urn:microsoft.com/office/officeart/2005/8/layout/list1"/>
    <dgm:cxn modelId="{7620A372-5C34-4A10-91B9-C6A0742258CA}" type="presOf" srcId="{4D04FCD4-8C67-402B-BA7A-A9C21FDD22C8}" destId="{54468F20-E8E9-4DE1-B018-3EB9C2B5E6A6}" srcOrd="1" destOrd="0" presId="urn:microsoft.com/office/officeart/2005/8/layout/list1"/>
    <dgm:cxn modelId="{A047F853-7717-431E-865D-7A246922739A}" type="presOf" srcId="{01AAE573-F6FC-4BB9-96F1-83EB08059D0A}" destId="{BB51E494-0F23-4C6E-85EB-FCD8F1ED5DBD}" srcOrd="0" destOrd="2" presId="urn:microsoft.com/office/officeart/2005/8/layout/list1"/>
    <dgm:cxn modelId="{32353D84-0FB5-4713-9DE7-D56112F1B9F2}" srcId="{048785AC-C722-47B8-9A41-3457AA545BDB}" destId="{348112B9-4949-411B-B99F-9CCA91906E70}" srcOrd="0" destOrd="0" parTransId="{5AA2374B-6803-465D-8477-F8E7A59B63E4}" sibTransId="{DC55A8B3-B4FF-4676-BE7C-C5AE7642C0A3}"/>
    <dgm:cxn modelId="{12BF538D-E69C-42D4-A223-28DCD96F0EA1}" type="presOf" srcId="{048785AC-C722-47B8-9A41-3457AA545BDB}" destId="{9ACB22BD-A002-4C8D-A4AE-FFC074ECE778}" srcOrd="0" destOrd="0" presId="urn:microsoft.com/office/officeart/2005/8/layout/list1"/>
    <dgm:cxn modelId="{80F4229E-2042-44ED-9EFE-6CC1644A639B}" type="presOf" srcId="{048785AC-C722-47B8-9A41-3457AA545BDB}" destId="{5F3528DD-435B-4F1F-9CDF-1DDAA983A8AF}" srcOrd="1" destOrd="0" presId="urn:microsoft.com/office/officeart/2005/8/layout/list1"/>
    <dgm:cxn modelId="{7473B2AC-3315-4862-9684-427747360F3D}" type="presOf" srcId="{8319C220-6108-4209-8610-07B1BDEAC2FB}" destId="{BB51E494-0F23-4C6E-85EB-FCD8F1ED5DBD}" srcOrd="0" destOrd="0" presId="urn:microsoft.com/office/officeart/2005/8/layout/list1"/>
    <dgm:cxn modelId="{7D8385D6-D43D-4A0D-910C-307671BCF210}" type="presOf" srcId="{623E6381-C6E5-43A1-92AC-E34D53A059B1}" destId="{BB51E494-0F23-4C6E-85EB-FCD8F1ED5DBD}" srcOrd="0" destOrd="1" presId="urn:microsoft.com/office/officeart/2005/8/layout/list1"/>
    <dgm:cxn modelId="{C7E954FE-5EAF-47D1-A3A7-EE0596A6B9F0}" srcId="{221451FF-42B5-42D7-9290-83C393612CFD}" destId="{4D04FCD4-8C67-402B-BA7A-A9C21FDD22C8}" srcOrd="1" destOrd="0" parTransId="{4AB02E4C-ACE4-49E3-8137-DB055A3BD21B}" sibTransId="{1BB93D14-AA77-4790-AF2E-5E5A4842F38B}"/>
    <dgm:cxn modelId="{EAF5A8E9-6633-4517-9AB1-24D013C5F2BE}" type="presParOf" srcId="{C81C2CA9-8B5F-4C28-80F8-D3864CC350DB}" destId="{9042A68D-2031-45FB-BADB-C097B1768C89}" srcOrd="0" destOrd="0" presId="urn:microsoft.com/office/officeart/2005/8/layout/list1"/>
    <dgm:cxn modelId="{83FA2384-FA57-4C98-B337-5EF6FEB90016}" type="presParOf" srcId="{9042A68D-2031-45FB-BADB-C097B1768C89}" destId="{9ACB22BD-A002-4C8D-A4AE-FFC074ECE778}" srcOrd="0" destOrd="0" presId="urn:microsoft.com/office/officeart/2005/8/layout/list1"/>
    <dgm:cxn modelId="{69FBAB4F-F73B-468D-9A76-7632E218C23A}" type="presParOf" srcId="{9042A68D-2031-45FB-BADB-C097B1768C89}" destId="{5F3528DD-435B-4F1F-9CDF-1DDAA983A8AF}" srcOrd="1" destOrd="0" presId="urn:microsoft.com/office/officeart/2005/8/layout/list1"/>
    <dgm:cxn modelId="{886A548A-873A-40D8-8ED4-66AA7B22760E}" type="presParOf" srcId="{C81C2CA9-8B5F-4C28-80F8-D3864CC350DB}" destId="{4E6D4604-1CAE-4D57-8E87-2D7A08CFC15D}" srcOrd="1" destOrd="0" presId="urn:microsoft.com/office/officeart/2005/8/layout/list1"/>
    <dgm:cxn modelId="{C639A158-94BB-407E-8E3D-17989CBC69E2}" type="presParOf" srcId="{C81C2CA9-8B5F-4C28-80F8-D3864CC350DB}" destId="{1F86638E-A5EC-4F11-9F5E-AF4E7B43D990}" srcOrd="2" destOrd="0" presId="urn:microsoft.com/office/officeart/2005/8/layout/list1"/>
    <dgm:cxn modelId="{3CE2DE01-7864-407A-AD1D-F20714318A53}" type="presParOf" srcId="{C81C2CA9-8B5F-4C28-80F8-D3864CC350DB}" destId="{5F081111-BCEE-4EBE-B5F9-3E7607449E38}" srcOrd="3" destOrd="0" presId="urn:microsoft.com/office/officeart/2005/8/layout/list1"/>
    <dgm:cxn modelId="{EC582A02-BEAF-4A8E-95B2-E0E53F96DE88}" type="presParOf" srcId="{C81C2CA9-8B5F-4C28-80F8-D3864CC350DB}" destId="{BD68EFAF-521F-4942-B0CE-7A8B220038EC}" srcOrd="4" destOrd="0" presId="urn:microsoft.com/office/officeart/2005/8/layout/list1"/>
    <dgm:cxn modelId="{D38BD721-5E53-4B8F-B4D9-FA443FBCDD79}" type="presParOf" srcId="{BD68EFAF-521F-4942-B0CE-7A8B220038EC}" destId="{7C371591-DBC9-404A-B474-B9F0382E81E5}" srcOrd="0" destOrd="0" presId="urn:microsoft.com/office/officeart/2005/8/layout/list1"/>
    <dgm:cxn modelId="{803964B8-9885-412E-A1CE-6C8B494E99FF}" type="presParOf" srcId="{BD68EFAF-521F-4942-B0CE-7A8B220038EC}" destId="{54468F20-E8E9-4DE1-B018-3EB9C2B5E6A6}" srcOrd="1" destOrd="0" presId="urn:microsoft.com/office/officeart/2005/8/layout/list1"/>
    <dgm:cxn modelId="{CA104BF9-9DD7-4034-B38D-62721510B9F9}" type="presParOf" srcId="{C81C2CA9-8B5F-4C28-80F8-D3864CC350DB}" destId="{ED00FA1A-1855-4D42-8ADE-BCE7AB201617}" srcOrd="5" destOrd="0" presId="urn:microsoft.com/office/officeart/2005/8/layout/list1"/>
    <dgm:cxn modelId="{619B9759-A1E1-4B97-82D8-234A01AC9EFE}" type="presParOf" srcId="{C81C2CA9-8B5F-4C28-80F8-D3864CC350DB}" destId="{BB51E494-0F23-4C6E-85EB-FCD8F1ED5DB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4F428B-5FF9-457F-B726-D3E8396EB041}"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6032D395-87A1-40D2-A9B3-417520E8A690}">
      <dgm:prSet/>
      <dgm:spPr/>
      <dgm:t>
        <a:bodyPr/>
        <a:lstStyle/>
        <a:p>
          <a:r>
            <a:rPr lang="en-US"/>
            <a:t>Standard Human Services Health Equity Framework with:</a:t>
          </a:r>
        </a:p>
      </dgm:t>
    </dgm:pt>
    <dgm:pt modelId="{C9558C95-0E02-4362-99A3-666E4684A34D}" type="parTrans" cxnId="{AA25C462-7253-40A1-BAB6-BD3B45BAC61B}">
      <dgm:prSet/>
      <dgm:spPr/>
      <dgm:t>
        <a:bodyPr/>
        <a:lstStyle/>
        <a:p>
          <a:endParaRPr lang="en-US"/>
        </a:p>
      </dgm:t>
    </dgm:pt>
    <dgm:pt modelId="{4D8B10CF-D34D-46B3-A56F-37D6D784802F}" type="sibTrans" cxnId="{AA25C462-7253-40A1-BAB6-BD3B45BAC61B}">
      <dgm:prSet/>
      <dgm:spPr/>
      <dgm:t>
        <a:bodyPr/>
        <a:lstStyle/>
        <a:p>
          <a:endParaRPr lang="en-US"/>
        </a:p>
      </dgm:t>
    </dgm:pt>
    <dgm:pt modelId="{581669DC-43AF-4779-98BB-1E9248DD24D0}">
      <dgm:prSet/>
      <dgm:spPr/>
      <dgm:t>
        <a:bodyPr/>
        <a:lstStyle/>
        <a:p>
          <a:r>
            <a:rPr lang="en-US"/>
            <a:t>Mission, Vision, and Values Statement</a:t>
          </a:r>
        </a:p>
      </dgm:t>
    </dgm:pt>
    <dgm:pt modelId="{1A54B159-7D61-4388-9A2B-78243057DE53}" type="parTrans" cxnId="{5F7C55BF-0CBC-477E-9F22-19E7D1672F7A}">
      <dgm:prSet/>
      <dgm:spPr/>
      <dgm:t>
        <a:bodyPr/>
        <a:lstStyle/>
        <a:p>
          <a:endParaRPr lang="en-US"/>
        </a:p>
      </dgm:t>
    </dgm:pt>
    <dgm:pt modelId="{5543135D-2C3D-4EAB-B943-84E412461806}" type="sibTrans" cxnId="{5F7C55BF-0CBC-477E-9F22-19E7D1672F7A}">
      <dgm:prSet/>
      <dgm:spPr/>
      <dgm:t>
        <a:bodyPr/>
        <a:lstStyle/>
        <a:p>
          <a:endParaRPr lang="en-US"/>
        </a:p>
      </dgm:t>
    </dgm:pt>
    <dgm:pt modelId="{207291D8-7D71-4CAC-893B-BF50D28A9AAA}">
      <dgm:prSet/>
      <dgm:spPr/>
      <dgm:t>
        <a:bodyPr/>
        <a:lstStyle/>
        <a:p>
          <a:r>
            <a:rPr lang="en-US"/>
            <a:t>Data from Health Equity Skills Assessment</a:t>
          </a:r>
        </a:p>
      </dgm:t>
    </dgm:pt>
    <dgm:pt modelId="{74285303-DF6B-4ABF-BB8E-F909E4FA26A1}" type="parTrans" cxnId="{B36C3788-15CF-4624-8FB9-55E6AD12C7D5}">
      <dgm:prSet/>
      <dgm:spPr/>
      <dgm:t>
        <a:bodyPr/>
        <a:lstStyle/>
        <a:p>
          <a:endParaRPr lang="en-US"/>
        </a:p>
      </dgm:t>
    </dgm:pt>
    <dgm:pt modelId="{A5BEAF66-07E8-4580-8292-B0B1A96A8998}" type="sibTrans" cxnId="{B36C3788-15CF-4624-8FB9-55E6AD12C7D5}">
      <dgm:prSet/>
      <dgm:spPr/>
      <dgm:t>
        <a:bodyPr/>
        <a:lstStyle/>
        <a:p>
          <a:endParaRPr lang="en-US"/>
        </a:p>
      </dgm:t>
    </dgm:pt>
    <dgm:pt modelId="{B732168E-AA19-453A-99E9-752D17F15776}">
      <dgm:prSet/>
      <dgm:spPr/>
      <dgm:t>
        <a:bodyPr/>
        <a:lstStyle/>
        <a:p>
          <a:r>
            <a:rPr lang="en-US"/>
            <a:t>Shared Language &amp; Capacity for Community Engagement commitment</a:t>
          </a:r>
        </a:p>
      </dgm:t>
    </dgm:pt>
    <dgm:pt modelId="{9CAD2822-DF14-4156-9C28-07253A270710}" type="parTrans" cxnId="{BA0B7EC1-11D2-438A-B861-662E9ADCCA7E}">
      <dgm:prSet/>
      <dgm:spPr/>
      <dgm:t>
        <a:bodyPr/>
        <a:lstStyle/>
        <a:p>
          <a:endParaRPr lang="en-US"/>
        </a:p>
      </dgm:t>
    </dgm:pt>
    <dgm:pt modelId="{D430ADB8-87ED-461B-8F41-54A1B54A6575}" type="sibTrans" cxnId="{BA0B7EC1-11D2-438A-B861-662E9ADCCA7E}">
      <dgm:prSet/>
      <dgm:spPr/>
      <dgm:t>
        <a:bodyPr/>
        <a:lstStyle/>
        <a:p>
          <a:endParaRPr lang="en-US"/>
        </a:p>
      </dgm:t>
    </dgm:pt>
    <dgm:pt modelId="{B4F63236-CD63-4984-A822-55B804132550}">
      <dgm:prSet/>
      <dgm:spPr/>
      <dgm:t>
        <a:bodyPr/>
        <a:lstStyle/>
        <a:p>
          <a:r>
            <a:rPr lang="en-US"/>
            <a:t>Maternal Health Pilot “Baby Box” Program</a:t>
          </a:r>
        </a:p>
      </dgm:t>
    </dgm:pt>
    <dgm:pt modelId="{7A161C22-DCF8-4356-86F1-ED7D8637C5E9}" type="parTrans" cxnId="{7A0D1648-D4DB-45D8-9E2E-0F75861C0915}">
      <dgm:prSet/>
      <dgm:spPr/>
      <dgm:t>
        <a:bodyPr/>
        <a:lstStyle/>
        <a:p>
          <a:endParaRPr lang="en-US"/>
        </a:p>
      </dgm:t>
    </dgm:pt>
    <dgm:pt modelId="{A638DC36-6965-465A-A960-693032BA8D5B}" type="sibTrans" cxnId="{7A0D1648-D4DB-45D8-9E2E-0F75861C0915}">
      <dgm:prSet/>
      <dgm:spPr/>
      <dgm:t>
        <a:bodyPr/>
        <a:lstStyle/>
        <a:p>
          <a:endParaRPr lang="en-US"/>
        </a:p>
      </dgm:t>
    </dgm:pt>
    <dgm:pt modelId="{A59A24D2-AE6B-4A43-A183-296934795E11}">
      <dgm:prSet/>
      <dgm:spPr/>
      <dgm:t>
        <a:bodyPr/>
        <a:lstStyle/>
        <a:p>
          <a:r>
            <a:rPr lang="en-US"/>
            <a:t>Facilitated by Health Equity Team</a:t>
          </a:r>
        </a:p>
      </dgm:t>
    </dgm:pt>
    <dgm:pt modelId="{378A161F-8B0A-4C80-A976-C0E5C1F95801}" type="parTrans" cxnId="{D1D7B006-CD5A-4C1C-B241-C5A6DD0DA88B}">
      <dgm:prSet/>
      <dgm:spPr/>
      <dgm:t>
        <a:bodyPr/>
        <a:lstStyle/>
        <a:p>
          <a:endParaRPr lang="en-US"/>
        </a:p>
      </dgm:t>
    </dgm:pt>
    <dgm:pt modelId="{3630A231-46B6-4AE6-BA20-97EA6599C001}" type="sibTrans" cxnId="{D1D7B006-CD5A-4C1C-B241-C5A6DD0DA88B}">
      <dgm:prSet/>
      <dgm:spPr/>
      <dgm:t>
        <a:bodyPr/>
        <a:lstStyle/>
        <a:p>
          <a:endParaRPr lang="en-US"/>
        </a:p>
      </dgm:t>
    </dgm:pt>
    <dgm:pt modelId="{052E46B5-6869-493E-97E9-0BDE4767A158}">
      <dgm:prSet/>
      <dgm:spPr/>
      <dgm:t>
        <a:bodyPr/>
        <a:lstStyle/>
        <a:p>
          <a:r>
            <a:rPr lang="en-US"/>
            <a:t>Multi-Sector</a:t>
          </a:r>
        </a:p>
      </dgm:t>
    </dgm:pt>
    <dgm:pt modelId="{9B75BD43-DF4F-459F-AFE3-1FDE2FB37D6C}" type="parTrans" cxnId="{DEB7B8AE-2032-4401-B777-EA32E5144162}">
      <dgm:prSet/>
      <dgm:spPr/>
      <dgm:t>
        <a:bodyPr/>
        <a:lstStyle/>
        <a:p>
          <a:endParaRPr lang="en-US"/>
        </a:p>
      </dgm:t>
    </dgm:pt>
    <dgm:pt modelId="{5ED0B33D-CBBB-4133-9F76-7C94B1A784D9}" type="sibTrans" cxnId="{DEB7B8AE-2032-4401-B777-EA32E5144162}">
      <dgm:prSet/>
      <dgm:spPr/>
      <dgm:t>
        <a:bodyPr/>
        <a:lstStyle/>
        <a:p>
          <a:endParaRPr lang="en-US"/>
        </a:p>
      </dgm:t>
    </dgm:pt>
    <dgm:pt modelId="{AA110E61-50CC-478B-A8C4-6140418C861E}">
      <dgm:prSet/>
      <dgm:spPr/>
      <dgm:t>
        <a:bodyPr/>
        <a:lstStyle/>
        <a:p>
          <a:r>
            <a:rPr lang="en-US"/>
            <a:t>Assessing, researching, and understanding the needs of the community for future programs</a:t>
          </a:r>
        </a:p>
      </dgm:t>
    </dgm:pt>
    <dgm:pt modelId="{79CAF07A-A1BB-4700-B8E6-C1896EBAA377}" type="parTrans" cxnId="{E6085E90-5C37-447F-9A97-BE0C427D5546}">
      <dgm:prSet/>
      <dgm:spPr/>
      <dgm:t>
        <a:bodyPr/>
        <a:lstStyle/>
        <a:p>
          <a:endParaRPr lang="en-US"/>
        </a:p>
      </dgm:t>
    </dgm:pt>
    <dgm:pt modelId="{39DE3C3F-021A-4FC2-8F43-A286E018D435}" type="sibTrans" cxnId="{E6085E90-5C37-447F-9A97-BE0C427D5546}">
      <dgm:prSet/>
      <dgm:spPr/>
      <dgm:t>
        <a:bodyPr/>
        <a:lstStyle/>
        <a:p>
          <a:endParaRPr lang="en-US"/>
        </a:p>
      </dgm:t>
    </dgm:pt>
    <dgm:pt modelId="{762B6BF7-481B-4C1D-8155-F5DDA4424A7A}" type="pres">
      <dgm:prSet presAssocID="{574F428B-5FF9-457F-B726-D3E8396EB041}" presName="Name0" presStyleCnt="0">
        <dgm:presLayoutVars>
          <dgm:dir/>
          <dgm:animLvl val="lvl"/>
          <dgm:resizeHandles val="exact"/>
        </dgm:presLayoutVars>
      </dgm:prSet>
      <dgm:spPr/>
    </dgm:pt>
    <dgm:pt modelId="{D76A95C1-F2C0-4D77-80DF-E0DFD64553EF}" type="pres">
      <dgm:prSet presAssocID="{AA110E61-50CC-478B-A8C4-6140418C861E}" presName="boxAndChildren" presStyleCnt="0"/>
      <dgm:spPr/>
    </dgm:pt>
    <dgm:pt modelId="{4DD1CB73-7BBF-463C-BCA7-C0B2CD7394EF}" type="pres">
      <dgm:prSet presAssocID="{AA110E61-50CC-478B-A8C4-6140418C861E}" presName="parentTextBox" presStyleLbl="node1" presStyleIdx="0" presStyleCnt="3"/>
      <dgm:spPr/>
    </dgm:pt>
    <dgm:pt modelId="{0A56F72C-2F85-46CC-8CD4-F8538AEFB064}" type="pres">
      <dgm:prSet presAssocID="{A638DC36-6965-465A-A960-693032BA8D5B}" presName="sp" presStyleCnt="0"/>
      <dgm:spPr/>
    </dgm:pt>
    <dgm:pt modelId="{722DA5BD-5995-457F-9846-7F6C0A56BDA2}" type="pres">
      <dgm:prSet presAssocID="{B4F63236-CD63-4984-A822-55B804132550}" presName="arrowAndChildren" presStyleCnt="0"/>
      <dgm:spPr/>
    </dgm:pt>
    <dgm:pt modelId="{9150B3C4-C11D-4D93-BD89-946C2C756468}" type="pres">
      <dgm:prSet presAssocID="{B4F63236-CD63-4984-A822-55B804132550}" presName="parentTextArrow" presStyleLbl="node1" presStyleIdx="0" presStyleCnt="3"/>
      <dgm:spPr/>
    </dgm:pt>
    <dgm:pt modelId="{19452D49-69C3-4B49-894D-C5F0B25F0FB8}" type="pres">
      <dgm:prSet presAssocID="{B4F63236-CD63-4984-A822-55B804132550}" presName="arrow" presStyleLbl="node1" presStyleIdx="1" presStyleCnt="3"/>
      <dgm:spPr/>
    </dgm:pt>
    <dgm:pt modelId="{56B14F6E-E858-401E-AF69-2B0701E3D60E}" type="pres">
      <dgm:prSet presAssocID="{B4F63236-CD63-4984-A822-55B804132550}" presName="descendantArrow" presStyleCnt="0"/>
      <dgm:spPr/>
    </dgm:pt>
    <dgm:pt modelId="{A1ED4739-B965-4685-939F-9C0A78BA7153}" type="pres">
      <dgm:prSet presAssocID="{A59A24D2-AE6B-4A43-A183-296934795E11}" presName="childTextArrow" presStyleLbl="fgAccFollowNode1" presStyleIdx="0" presStyleCnt="5">
        <dgm:presLayoutVars>
          <dgm:bulletEnabled val="1"/>
        </dgm:presLayoutVars>
      </dgm:prSet>
      <dgm:spPr/>
    </dgm:pt>
    <dgm:pt modelId="{3D4DC9E0-1DF5-4BF3-AC73-E052E2E6C60C}" type="pres">
      <dgm:prSet presAssocID="{052E46B5-6869-493E-97E9-0BDE4767A158}" presName="childTextArrow" presStyleLbl="fgAccFollowNode1" presStyleIdx="1" presStyleCnt="5">
        <dgm:presLayoutVars>
          <dgm:bulletEnabled val="1"/>
        </dgm:presLayoutVars>
      </dgm:prSet>
      <dgm:spPr/>
    </dgm:pt>
    <dgm:pt modelId="{9D643237-9927-41A6-AEF7-0726AE1C3982}" type="pres">
      <dgm:prSet presAssocID="{4D8B10CF-D34D-46B3-A56F-37D6D784802F}" presName="sp" presStyleCnt="0"/>
      <dgm:spPr/>
    </dgm:pt>
    <dgm:pt modelId="{BC126F6A-B792-46E7-A602-5B98DCDE226B}" type="pres">
      <dgm:prSet presAssocID="{6032D395-87A1-40D2-A9B3-417520E8A690}" presName="arrowAndChildren" presStyleCnt="0"/>
      <dgm:spPr/>
    </dgm:pt>
    <dgm:pt modelId="{B32FA77D-2BFB-4F57-A9D3-8A7F321E3EB9}" type="pres">
      <dgm:prSet presAssocID="{6032D395-87A1-40D2-A9B3-417520E8A690}" presName="parentTextArrow" presStyleLbl="node1" presStyleIdx="1" presStyleCnt="3"/>
      <dgm:spPr/>
    </dgm:pt>
    <dgm:pt modelId="{20389936-5F33-46C8-9865-1D860F48563F}" type="pres">
      <dgm:prSet presAssocID="{6032D395-87A1-40D2-A9B3-417520E8A690}" presName="arrow" presStyleLbl="node1" presStyleIdx="2" presStyleCnt="3"/>
      <dgm:spPr/>
    </dgm:pt>
    <dgm:pt modelId="{55CEA571-21ED-4E3B-90EB-52DE401550DC}" type="pres">
      <dgm:prSet presAssocID="{6032D395-87A1-40D2-A9B3-417520E8A690}" presName="descendantArrow" presStyleCnt="0"/>
      <dgm:spPr/>
    </dgm:pt>
    <dgm:pt modelId="{C15D227C-F79D-426F-9A7B-372518F8EECA}" type="pres">
      <dgm:prSet presAssocID="{581669DC-43AF-4779-98BB-1E9248DD24D0}" presName="childTextArrow" presStyleLbl="fgAccFollowNode1" presStyleIdx="2" presStyleCnt="5">
        <dgm:presLayoutVars>
          <dgm:bulletEnabled val="1"/>
        </dgm:presLayoutVars>
      </dgm:prSet>
      <dgm:spPr/>
    </dgm:pt>
    <dgm:pt modelId="{ED16C932-5EEA-43A7-8AD9-D11DABFC0748}" type="pres">
      <dgm:prSet presAssocID="{207291D8-7D71-4CAC-893B-BF50D28A9AAA}" presName="childTextArrow" presStyleLbl="fgAccFollowNode1" presStyleIdx="3" presStyleCnt="5">
        <dgm:presLayoutVars>
          <dgm:bulletEnabled val="1"/>
        </dgm:presLayoutVars>
      </dgm:prSet>
      <dgm:spPr/>
    </dgm:pt>
    <dgm:pt modelId="{46FAE06E-A4C3-43F3-B837-8D1149B7AF14}" type="pres">
      <dgm:prSet presAssocID="{B732168E-AA19-453A-99E9-752D17F15776}" presName="childTextArrow" presStyleLbl="fgAccFollowNode1" presStyleIdx="4" presStyleCnt="5">
        <dgm:presLayoutVars>
          <dgm:bulletEnabled val="1"/>
        </dgm:presLayoutVars>
      </dgm:prSet>
      <dgm:spPr/>
    </dgm:pt>
  </dgm:ptLst>
  <dgm:cxnLst>
    <dgm:cxn modelId="{AC396900-2E00-4D99-83FA-46FF481A5C8A}" type="presOf" srcId="{581669DC-43AF-4779-98BB-1E9248DD24D0}" destId="{C15D227C-F79D-426F-9A7B-372518F8EECA}" srcOrd="0" destOrd="0" presId="urn:microsoft.com/office/officeart/2005/8/layout/process4"/>
    <dgm:cxn modelId="{D1D7B006-CD5A-4C1C-B241-C5A6DD0DA88B}" srcId="{B4F63236-CD63-4984-A822-55B804132550}" destId="{A59A24D2-AE6B-4A43-A183-296934795E11}" srcOrd="0" destOrd="0" parTransId="{378A161F-8B0A-4C80-A976-C0E5C1F95801}" sibTransId="{3630A231-46B6-4AE6-BA20-97EA6599C001}"/>
    <dgm:cxn modelId="{83404609-2994-4D94-A15F-573676BFEE2D}" type="presOf" srcId="{A59A24D2-AE6B-4A43-A183-296934795E11}" destId="{A1ED4739-B965-4685-939F-9C0A78BA7153}" srcOrd="0" destOrd="0" presId="urn:microsoft.com/office/officeart/2005/8/layout/process4"/>
    <dgm:cxn modelId="{289B753C-9DE4-4446-B3E8-23958C0F9FAA}" type="presOf" srcId="{052E46B5-6869-493E-97E9-0BDE4767A158}" destId="{3D4DC9E0-1DF5-4BF3-AC73-E052E2E6C60C}" srcOrd="0" destOrd="0" presId="urn:microsoft.com/office/officeart/2005/8/layout/process4"/>
    <dgm:cxn modelId="{AA25C462-7253-40A1-BAB6-BD3B45BAC61B}" srcId="{574F428B-5FF9-457F-B726-D3E8396EB041}" destId="{6032D395-87A1-40D2-A9B3-417520E8A690}" srcOrd="0" destOrd="0" parTransId="{C9558C95-0E02-4362-99A3-666E4684A34D}" sibTransId="{4D8B10CF-D34D-46B3-A56F-37D6D784802F}"/>
    <dgm:cxn modelId="{4254DB67-F880-4BC2-B039-46A516DD7AFE}" type="presOf" srcId="{B732168E-AA19-453A-99E9-752D17F15776}" destId="{46FAE06E-A4C3-43F3-B837-8D1149B7AF14}" srcOrd="0" destOrd="0" presId="urn:microsoft.com/office/officeart/2005/8/layout/process4"/>
    <dgm:cxn modelId="{7A0D1648-D4DB-45D8-9E2E-0F75861C0915}" srcId="{574F428B-5FF9-457F-B726-D3E8396EB041}" destId="{B4F63236-CD63-4984-A822-55B804132550}" srcOrd="1" destOrd="0" parTransId="{7A161C22-DCF8-4356-86F1-ED7D8637C5E9}" sibTransId="{A638DC36-6965-465A-A960-693032BA8D5B}"/>
    <dgm:cxn modelId="{04314C71-9BC5-4994-BDB3-95AAC2785EA9}" type="presOf" srcId="{B4F63236-CD63-4984-A822-55B804132550}" destId="{9150B3C4-C11D-4D93-BD89-946C2C756468}" srcOrd="0" destOrd="0" presId="urn:microsoft.com/office/officeart/2005/8/layout/process4"/>
    <dgm:cxn modelId="{59032058-9686-4560-A476-3132534ED517}" type="presOf" srcId="{207291D8-7D71-4CAC-893B-BF50D28A9AAA}" destId="{ED16C932-5EEA-43A7-8AD9-D11DABFC0748}" srcOrd="0" destOrd="0" presId="urn:microsoft.com/office/officeart/2005/8/layout/process4"/>
    <dgm:cxn modelId="{CF987A80-2F3A-484A-8D91-502A77F9880E}" type="presOf" srcId="{6032D395-87A1-40D2-A9B3-417520E8A690}" destId="{20389936-5F33-46C8-9865-1D860F48563F}" srcOrd="1" destOrd="0" presId="urn:microsoft.com/office/officeart/2005/8/layout/process4"/>
    <dgm:cxn modelId="{B36C3788-15CF-4624-8FB9-55E6AD12C7D5}" srcId="{6032D395-87A1-40D2-A9B3-417520E8A690}" destId="{207291D8-7D71-4CAC-893B-BF50D28A9AAA}" srcOrd="1" destOrd="0" parTransId="{74285303-DF6B-4ABF-BB8E-F909E4FA26A1}" sibTransId="{A5BEAF66-07E8-4580-8292-B0B1A96A8998}"/>
    <dgm:cxn modelId="{E6085E90-5C37-447F-9A97-BE0C427D5546}" srcId="{574F428B-5FF9-457F-B726-D3E8396EB041}" destId="{AA110E61-50CC-478B-A8C4-6140418C861E}" srcOrd="2" destOrd="0" parTransId="{79CAF07A-A1BB-4700-B8E6-C1896EBAA377}" sibTransId="{39DE3C3F-021A-4FC2-8F43-A286E018D435}"/>
    <dgm:cxn modelId="{2053C692-980B-4008-87EB-7FDBCEBA1216}" type="presOf" srcId="{6032D395-87A1-40D2-A9B3-417520E8A690}" destId="{B32FA77D-2BFB-4F57-A9D3-8A7F321E3EB9}" srcOrd="0" destOrd="0" presId="urn:microsoft.com/office/officeart/2005/8/layout/process4"/>
    <dgm:cxn modelId="{AE6EF692-9B68-4EDA-A10A-9CAE5DC97850}" type="presOf" srcId="{AA110E61-50CC-478B-A8C4-6140418C861E}" destId="{4DD1CB73-7BBF-463C-BCA7-C0B2CD7394EF}" srcOrd="0" destOrd="0" presId="urn:microsoft.com/office/officeart/2005/8/layout/process4"/>
    <dgm:cxn modelId="{DEB7B8AE-2032-4401-B777-EA32E5144162}" srcId="{B4F63236-CD63-4984-A822-55B804132550}" destId="{052E46B5-6869-493E-97E9-0BDE4767A158}" srcOrd="1" destOrd="0" parTransId="{9B75BD43-DF4F-459F-AFE3-1FDE2FB37D6C}" sibTransId="{5ED0B33D-CBBB-4133-9F76-7C94B1A784D9}"/>
    <dgm:cxn modelId="{2950A1B8-0BD0-4621-8D10-29604B20AB87}" type="presOf" srcId="{B4F63236-CD63-4984-A822-55B804132550}" destId="{19452D49-69C3-4B49-894D-C5F0B25F0FB8}" srcOrd="1" destOrd="0" presId="urn:microsoft.com/office/officeart/2005/8/layout/process4"/>
    <dgm:cxn modelId="{5F7C55BF-0CBC-477E-9F22-19E7D1672F7A}" srcId="{6032D395-87A1-40D2-A9B3-417520E8A690}" destId="{581669DC-43AF-4779-98BB-1E9248DD24D0}" srcOrd="0" destOrd="0" parTransId="{1A54B159-7D61-4388-9A2B-78243057DE53}" sibTransId="{5543135D-2C3D-4EAB-B943-84E412461806}"/>
    <dgm:cxn modelId="{BA0B7EC1-11D2-438A-B861-662E9ADCCA7E}" srcId="{6032D395-87A1-40D2-A9B3-417520E8A690}" destId="{B732168E-AA19-453A-99E9-752D17F15776}" srcOrd="2" destOrd="0" parTransId="{9CAD2822-DF14-4156-9C28-07253A270710}" sibTransId="{D430ADB8-87ED-461B-8F41-54A1B54A6575}"/>
    <dgm:cxn modelId="{9B2ACEF1-B896-44A0-A38E-6313DC769667}" type="presOf" srcId="{574F428B-5FF9-457F-B726-D3E8396EB041}" destId="{762B6BF7-481B-4C1D-8155-F5DDA4424A7A}" srcOrd="0" destOrd="0" presId="urn:microsoft.com/office/officeart/2005/8/layout/process4"/>
    <dgm:cxn modelId="{18987C7E-B940-456C-A91B-F8DE3EDDF6FE}" type="presParOf" srcId="{762B6BF7-481B-4C1D-8155-F5DDA4424A7A}" destId="{D76A95C1-F2C0-4D77-80DF-E0DFD64553EF}" srcOrd="0" destOrd="0" presId="urn:microsoft.com/office/officeart/2005/8/layout/process4"/>
    <dgm:cxn modelId="{0212543D-A392-4717-A228-46966EDAEE4D}" type="presParOf" srcId="{D76A95C1-F2C0-4D77-80DF-E0DFD64553EF}" destId="{4DD1CB73-7BBF-463C-BCA7-C0B2CD7394EF}" srcOrd="0" destOrd="0" presId="urn:microsoft.com/office/officeart/2005/8/layout/process4"/>
    <dgm:cxn modelId="{3F4B6E85-8F29-4E0B-A47D-6A3A035098B2}" type="presParOf" srcId="{762B6BF7-481B-4C1D-8155-F5DDA4424A7A}" destId="{0A56F72C-2F85-46CC-8CD4-F8538AEFB064}" srcOrd="1" destOrd="0" presId="urn:microsoft.com/office/officeart/2005/8/layout/process4"/>
    <dgm:cxn modelId="{7E709F4D-8087-4481-B109-109D1E36BC90}" type="presParOf" srcId="{762B6BF7-481B-4C1D-8155-F5DDA4424A7A}" destId="{722DA5BD-5995-457F-9846-7F6C0A56BDA2}" srcOrd="2" destOrd="0" presId="urn:microsoft.com/office/officeart/2005/8/layout/process4"/>
    <dgm:cxn modelId="{69A6DEBC-DFDE-4400-AB1A-BFF257BD73BE}" type="presParOf" srcId="{722DA5BD-5995-457F-9846-7F6C0A56BDA2}" destId="{9150B3C4-C11D-4D93-BD89-946C2C756468}" srcOrd="0" destOrd="0" presId="urn:microsoft.com/office/officeart/2005/8/layout/process4"/>
    <dgm:cxn modelId="{5E89E9B2-2E06-4129-9F25-4F41EB3D2684}" type="presParOf" srcId="{722DA5BD-5995-457F-9846-7F6C0A56BDA2}" destId="{19452D49-69C3-4B49-894D-C5F0B25F0FB8}" srcOrd="1" destOrd="0" presId="urn:microsoft.com/office/officeart/2005/8/layout/process4"/>
    <dgm:cxn modelId="{877139CB-DA6E-49AB-A4B0-B484925FCDC3}" type="presParOf" srcId="{722DA5BD-5995-457F-9846-7F6C0A56BDA2}" destId="{56B14F6E-E858-401E-AF69-2B0701E3D60E}" srcOrd="2" destOrd="0" presId="urn:microsoft.com/office/officeart/2005/8/layout/process4"/>
    <dgm:cxn modelId="{9C53D26B-79DC-4180-8B95-04F818882139}" type="presParOf" srcId="{56B14F6E-E858-401E-AF69-2B0701E3D60E}" destId="{A1ED4739-B965-4685-939F-9C0A78BA7153}" srcOrd="0" destOrd="0" presId="urn:microsoft.com/office/officeart/2005/8/layout/process4"/>
    <dgm:cxn modelId="{2E1B849F-DF3F-46A5-B8D0-548496EA8242}" type="presParOf" srcId="{56B14F6E-E858-401E-AF69-2B0701E3D60E}" destId="{3D4DC9E0-1DF5-4BF3-AC73-E052E2E6C60C}" srcOrd="1" destOrd="0" presId="urn:microsoft.com/office/officeart/2005/8/layout/process4"/>
    <dgm:cxn modelId="{E727AF35-55E8-47FC-9C21-6A20004CFA30}" type="presParOf" srcId="{762B6BF7-481B-4C1D-8155-F5DDA4424A7A}" destId="{9D643237-9927-41A6-AEF7-0726AE1C3982}" srcOrd="3" destOrd="0" presId="urn:microsoft.com/office/officeart/2005/8/layout/process4"/>
    <dgm:cxn modelId="{5DB85F4A-F920-4ACD-B447-4118E76F2386}" type="presParOf" srcId="{762B6BF7-481B-4C1D-8155-F5DDA4424A7A}" destId="{BC126F6A-B792-46E7-A602-5B98DCDE226B}" srcOrd="4" destOrd="0" presId="urn:microsoft.com/office/officeart/2005/8/layout/process4"/>
    <dgm:cxn modelId="{60F8AECB-3CB6-4FF2-9538-BE795542B36A}" type="presParOf" srcId="{BC126F6A-B792-46E7-A602-5B98DCDE226B}" destId="{B32FA77D-2BFB-4F57-A9D3-8A7F321E3EB9}" srcOrd="0" destOrd="0" presId="urn:microsoft.com/office/officeart/2005/8/layout/process4"/>
    <dgm:cxn modelId="{36823DA7-29FD-49AA-AC83-FD84A3D3BC4E}" type="presParOf" srcId="{BC126F6A-B792-46E7-A602-5B98DCDE226B}" destId="{20389936-5F33-46C8-9865-1D860F48563F}" srcOrd="1" destOrd="0" presId="urn:microsoft.com/office/officeart/2005/8/layout/process4"/>
    <dgm:cxn modelId="{920D98F7-5F84-43B2-A48B-66AE6CEB3F47}" type="presParOf" srcId="{BC126F6A-B792-46E7-A602-5B98DCDE226B}" destId="{55CEA571-21ED-4E3B-90EB-52DE401550DC}" srcOrd="2" destOrd="0" presId="urn:microsoft.com/office/officeart/2005/8/layout/process4"/>
    <dgm:cxn modelId="{54397C94-714C-4C79-A779-1EBC85B9473F}" type="presParOf" srcId="{55CEA571-21ED-4E3B-90EB-52DE401550DC}" destId="{C15D227C-F79D-426F-9A7B-372518F8EECA}" srcOrd="0" destOrd="0" presId="urn:microsoft.com/office/officeart/2005/8/layout/process4"/>
    <dgm:cxn modelId="{132353DE-F24A-4589-AF5E-00614DD82773}" type="presParOf" srcId="{55CEA571-21ED-4E3B-90EB-52DE401550DC}" destId="{ED16C932-5EEA-43A7-8AD9-D11DABFC0748}" srcOrd="1" destOrd="0" presId="urn:microsoft.com/office/officeart/2005/8/layout/process4"/>
    <dgm:cxn modelId="{B0289BD3-2110-4996-9831-35963904D764}" type="presParOf" srcId="{55CEA571-21ED-4E3B-90EB-52DE401550DC}" destId="{46FAE06E-A4C3-43F3-B837-8D1149B7AF14}"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3453D5-4076-4A3B-B21C-FA4FED21429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1355763-350A-4BA3-867D-483E32C2B0C4}">
      <dgm:prSet/>
      <dgm:spPr/>
      <dgm:t>
        <a:bodyPr/>
        <a:lstStyle/>
        <a:p>
          <a:pPr>
            <a:defRPr cap="all"/>
          </a:pPr>
          <a:r>
            <a:rPr lang="en-US"/>
            <a:t>Thank you!</a:t>
          </a:r>
        </a:p>
      </dgm:t>
    </dgm:pt>
    <dgm:pt modelId="{0C0663E1-DB26-487E-A6D5-6FB76E427CD5}" type="parTrans" cxnId="{4230A556-BE66-41E0-A540-F8919D344631}">
      <dgm:prSet/>
      <dgm:spPr/>
      <dgm:t>
        <a:bodyPr/>
        <a:lstStyle/>
        <a:p>
          <a:endParaRPr lang="en-US"/>
        </a:p>
      </dgm:t>
    </dgm:pt>
    <dgm:pt modelId="{C7AD5F84-D256-431C-A9AB-69BFB1AD4562}" type="sibTrans" cxnId="{4230A556-BE66-41E0-A540-F8919D344631}">
      <dgm:prSet/>
      <dgm:spPr/>
      <dgm:t>
        <a:bodyPr/>
        <a:lstStyle/>
        <a:p>
          <a:endParaRPr lang="en-US"/>
        </a:p>
      </dgm:t>
    </dgm:pt>
    <dgm:pt modelId="{8ADAD567-F838-4A6C-B982-F879D26DF12A}">
      <dgm:prSet/>
      <dgm:spPr/>
      <dgm:t>
        <a:bodyPr/>
        <a:lstStyle/>
        <a:p>
          <a:pPr>
            <a:defRPr cap="all"/>
          </a:pPr>
          <a:r>
            <a:rPr lang="en-US"/>
            <a:t>Questions?</a:t>
          </a:r>
        </a:p>
      </dgm:t>
    </dgm:pt>
    <dgm:pt modelId="{3BA05B31-06AD-4954-B148-B414E312EA62}" type="parTrans" cxnId="{5243FE84-28B6-4CEA-BEBD-4A276F0D407D}">
      <dgm:prSet/>
      <dgm:spPr/>
      <dgm:t>
        <a:bodyPr/>
        <a:lstStyle/>
        <a:p>
          <a:endParaRPr lang="en-US"/>
        </a:p>
      </dgm:t>
    </dgm:pt>
    <dgm:pt modelId="{8D41594E-7428-4A59-8152-08066A455882}" type="sibTrans" cxnId="{5243FE84-28B6-4CEA-BEBD-4A276F0D407D}">
      <dgm:prSet/>
      <dgm:spPr/>
      <dgm:t>
        <a:bodyPr/>
        <a:lstStyle/>
        <a:p>
          <a:endParaRPr lang="en-US"/>
        </a:p>
      </dgm:t>
    </dgm:pt>
    <dgm:pt modelId="{752DB1DF-DBB6-4714-9057-86FE2C489006}" type="pres">
      <dgm:prSet presAssocID="{D73453D5-4076-4A3B-B21C-FA4FED21429A}" presName="root" presStyleCnt="0">
        <dgm:presLayoutVars>
          <dgm:dir/>
          <dgm:resizeHandles val="exact"/>
        </dgm:presLayoutVars>
      </dgm:prSet>
      <dgm:spPr/>
    </dgm:pt>
    <dgm:pt modelId="{F35ED739-65C2-44E9-8F0C-5D2D2E3A2C84}" type="pres">
      <dgm:prSet presAssocID="{51355763-350A-4BA3-867D-483E32C2B0C4}" presName="compNode" presStyleCnt="0"/>
      <dgm:spPr/>
    </dgm:pt>
    <dgm:pt modelId="{C9B0DFDF-A611-4ADE-83A2-60CC1F97A4DE}" type="pres">
      <dgm:prSet presAssocID="{51355763-350A-4BA3-867D-483E32C2B0C4}" presName="iconBgRect" presStyleLbl="bgShp" presStyleIdx="0" presStyleCnt="2"/>
      <dgm:spPr/>
    </dgm:pt>
    <dgm:pt modelId="{F1C07C4C-16C3-4150-9E80-ACA6A8021A31}" type="pres">
      <dgm:prSet presAssocID="{51355763-350A-4BA3-867D-483E32C2B0C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glasses Face with Solid Fill"/>
        </a:ext>
      </dgm:extLst>
    </dgm:pt>
    <dgm:pt modelId="{DDBC655E-44D5-41CE-958F-FCF33425324A}" type="pres">
      <dgm:prSet presAssocID="{51355763-350A-4BA3-867D-483E32C2B0C4}" presName="spaceRect" presStyleCnt="0"/>
      <dgm:spPr/>
    </dgm:pt>
    <dgm:pt modelId="{BC8ACE6F-75ED-4B71-B60C-F86E10F0F2CA}" type="pres">
      <dgm:prSet presAssocID="{51355763-350A-4BA3-867D-483E32C2B0C4}" presName="textRect" presStyleLbl="revTx" presStyleIdx="0" presStyleCnt="2">
        <dgm:presLayoutVars>
          <dgm:chMax val="1"/>
          <dgm:chPref val="1"/>
        </dgm:presLayoutVars>
      </dgm:prSet>
      <dgm:spPr/>
    </dgm:pt>
    <dgm:pt modelId="{BB4AA75A-C3D1-46AD-ACAA-FF084D13D729}" type="pres">
      <dgm:prSet presAssocID="{C7AD5F84-D256-431C-A9AB-69BFB1AD4562}" presName="sibTrans" presStyleCnt="0"/>
      <dgm:spPr/>
    </dgm:pt>
    <dgm:pt modelId="{943068A6-3766-4CC3-9C17-5F8536A6311C}" type="pres">
      <dgm:prSet presAssocID="{8ADAD567-F838-4A6C-B982-F879D26DF12A}" presName="compNode" presStyleCnt="0"/>
      <dgm:spPr/>
    </dgm:pt>
    <dgm:pt modelId="{FA23EA05-3735-4715-BC69-404324746325}" type="pres">
      <dgm:prSet presAssocID="{8ADAD567-F838-4A6C-B982-F879D26DF12A}" presName="iconBgRect" presStyleLbl="bgShp" presStyleIdx="1" presStyleCnt="2"/>
      <dgm:spPr/>
    </dgm:pt>
    <dgm:pt modelId="{E0204C23-B947-45BD-9B5D-9187C999DE8B}" type="pres">
      <dgm:prSet presAssocID="{8ADAD567-F838-4A6C-B982-F879D26DF12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B4E9758C-7FB6-4479-BAD2-7D01ADDDC03F}" type="pres">
      <dgm:prSet presAssocID="{8ADAD567-F838-4A6C-B982-F879D26DF12A}" presName="spaceRect" presStyleCnt="0"/>
      <dgm:spPr/>
    </dgm:pt>
    <dgm:pt modelId="{5E701DAD-ACB7-4788-9067-C2728DA982CF}" type="pres">
      <dgm:prSet presAssocID="{8ADAD567-F838-4A6C-B982-F879D26DF12A}" presName="textRect" presStyleLbl="revTx" presStyleIdx="1" presStyleCnt="2">
        <dgm:presLayoutVars>
          <dgm:chMax val="1"/>
          <dgm:chPref val="1"/>
        </dgm:presLayoutVars>
      </dgm:prSet>
      <dgm:spPr/>
    </dgm:pt>
  </dgm:ptLst>
  <dgm:cxnLst>
    <dgm:cxn modelId="{AF9E9D12-9AAE-4EAA-93A2-B256B9E7DBD9}" type="presOf" srcId="{51355763-350A-4BA3-867D-483E32C2B0C4}" destId="{BC8ACE6F-75ED-4B71-B60C-F86E10F0F2CA}" srcOrd="0" destOrd="0" presId="urn:microsoft.com/office/officeart/2018/5/layout/IconCircleLabelList"/>
    <dgm:cxn modelId="{4230A556-BE66-41E0-A540-F8919D344631}" srcId="{D73453D5-4076-4A3B-B21C-FA4FED21429A}" destId="{51355763-350A-4BA3-867D-483E32C2B0C4}" srcOrd="0" destOrd="0" parTransId="{0C0663E1-DB26-487E-A6D5-6FB76E427CD5}" sibTransId="{C7AD5F84-D256-431C-A9AB-69BFB1AD4562}"/>
    <dgm:cxn modelId="{5243FE84-28B6-4CEA-BEBD-4A276F0D407D}" srcId="{D73453D5-4076-4A3B-B21C-FA4FED21429A}" destId="{8ADAD567-F838-4A6C-B982-F879D26DF12A}" srcOrd="1" destOrd="0" parTransId="{3BA05B31-06AD-4954-B148-B414E312EA62}" sibTransId="{8D41594E-7428-4A59-8152-08066A455882}"/>
    <dgm:cxn modelId="{D0C76CD7-4743-4812-BA57-14036B916560}" type="presOf" srcId="{8ADAD567-F838-4A6C-B982-F879D26DF12A}" destId="{5E701DAD-ACB7-4788-9067-C2728DA982CF}" srcOrd="0" destOrd="0" presId="urn:microsoft.com/office/officeart/2018/5/layout/IconCircleLabelList"/>
    <dgm:cxn modelId="{DB5B16F1-F107-4BA2-A8D2-C3929BF89811}" type="presOf" srcId="{D73453D5-4076-4A3B-B21C-FA4FED21429A}" destId="{752DB1DF-DBB6-4714-9057-86FE2C489006}" srcOrd="0" destOrd="0" presId="urn:microsoft.com/office/officeart/2018/5/layout/IconCircleLabelList"/>
    <dgm:cxn modelId="{AD5AEB6B-A957-4A89-B829-995A20F29AA1}" type="presParOf" srcId="{752DB1DF-DBB6-4714-9057-86FE2C489006}" destId="{F35ED739-65C2-44E9-8F0C-5D2D2E3A2C84}" srcOrd="0" destOrd="0" presId="urn:microsoft.com/office/officeart/2018/5/layout/IconCircleLabelList"/>
    <dgm:cxn modelId="{4A730F90-8A33-405B-A788-DCEB80BFB15D}" type="presParOf" srcId="{F35ED739-65C2-44E9-8F0C-5D2D2E3A2C84}" destId="{C9B0DFDF-A611-4ADE-83A2-60CC1F97A4DE}" srcOrd="0" destOrd="0" presId="urn:microsoft.com/office/officeart/2018/5/layout/IconCircleLabelList"/>
    <dgm:cxn modelId="{2D2E550C-9B17-4679-A896-4431F327631F}" type="presParOf" srcId="{F35ED739-65C2-44E9-8F0C-5D2D2E3A2C84}" destId="{F1C07C4C-16C3-4150-9E80-ACA6A8021A31}" srcOrd="1" destOrd="0" presId="urn:microsoft.com/office/officeart/2018/5/layout/IconCircleLabelList"/>
    <dgm:cxn modelId="{0E9AD021-FD7D-42BD-A1A6-1E0196DD82E4}" type="presParOf" srcId="{F35ED739-65C2-44E9-8F0C-5D2D2E3A2C84}" destId="{DDBC655E-44D5-41CE-958F-FCF33425324A}" srcOrd="2" destOrd="0" presId="urn:microsoft.com/office/officeart/2018/5/layout/IconCircleLabelList"/>
    <dgm:cxn modelId="{C02A1749-7566-4546-894D-11D419F57DB8}" type="presParOf" srcId="{F35ED739-65C2-44E9-8F0C-5D2D2E3A2C84}" destId="{BC8ACE6F-75ED-4B71-B60C-F86E10F0F2CA}" srcOrd="3" destOrd="0" presId="urn:microsoft.com/office/officeart/2018/5/layout/IconCircleLabelList"/>
    <dgm:cxn modelId="{A9327865-B2E5-45FC-8D8D-8E58BD3C223F}" type="presParOf" srcId="{752DB1DF-DBB6-4714-9057-86FE2C489006}" destId="{BB4AA75A-C3D1-46AD-ACAA-FF084D13D729}" srcOrd="1" destOrd="0" presId="urn:microsoft.com/office/officeart/2018/5/layout/IconCircleLabelList"/>
    <dgm:cxn modelId="{64E76F04-5636-4131-97A3-9838683DB47A}" type="presParOf" srcId="{752DB1DF-DBB6-4714-9057-86FE2C489006}" destId="{943068A6-3766-4CC3-9C17-5F8536A6311C}" srcOrd="2" destOrd="0" presId="urn:microsoft.com/office/officeart/2018/5/layout/IconCircleLabelList"/>
    <dgm:cxn modelId="{5744C322-8892-4C71-AE15-D58230043AB1}" type="presParOf" srcId="{943068A6-3766-4CC3-9C17-5F8536A6311C}" destId="{FA23EA05-3735-4715-BC69-404324746325}" srcOrd="0" destOrd="0" presId="urn:microsoft.com/office/officeart/2018/5/layout/IconCircleLabelList"/>
    <dgm:cxn modelId="{65C8616D-8738-4A95-AC1C-A8EEB4C550FC}" type="presParOf" srcId="{943068A6-3766-4CC3-9C17-5F8536A6311C}" destId="{E0204C23-B947-45BD-9B5D-9187C999DE8B}" srcOrd="1" destOrd="0" presId="urn:microsoft.com/office/officeart/2018/5/layout/IconCircleLabelList"/>
    <dgm:cxn modelId="{388BFC79-B105-4939-84B1-F6C87C75E22C}" type="presParOf" srcId="{943068A6-3766-4CC3-9C17-5F8536A6311C}" destId="{B4E9758C-7FB6-4479-BAD2-7D01ADDDC03F}" srcOrd="2" destOrd="0" presId="urn:microsoft.com/office/officeart/2018/5/layout/IconCircleLabelList"/>
    <dgm:cxn modelId="{A54F6EF0-F67B-4FD3-8B17-7A7050D21C45}" type="presParOf" srcId="{943068A6-3766-4CC3-9C17-5F8536A6311C}" destId="{5E701DAD-ACB7-4788-9067-C2728DA982C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09EE1-DE98-401A-B549-B09EF67A1A0D}">
      <dsp:nvSpPr>
        <dsp:cNvPr id="0" name=""/>
        <dsp:cNvSpPr/>
      </dsp:nvSpPr>
      <dsp:spPr>
        <a:xfrm>
          <a:off x="1350" y="212401"/>
          <a:ext cx="4738891" cy="30091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7C9BC-4C2D-46B1-9C04-21E956215CE0}">
      <dsp:nvSpPr>
        <dsp:cNvPr id="0" name=""/>
        <dsp:cNvSpPr/>
      </dsp:nvSpPr>
      <dsp:spPr>
        <a:xfrm>
          <a:off x="527893" y="712617"/>
          <a:ext cx="4738891" cy="30091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There was a problem we identified: we lacked a formal framework within the department that allowed us to engage outward. We recognized that we needed to intuitively develop a framework that integrates the core values of Health Equity within our everyday programming. Specifically, addressing the social determinants of health in programming, policy development, and establishing a standard set of equity analysis during our day-to-day processes. </a:t>
          </a:r>
        </a:p>
      </dsp:txBody>
      <dsp:txXfrm>
        <a:off x="616029" y="800753"/>
        <a:ext cx="4562619" cy="2832923"/>
      </dsp:txXfrm>
    </dsp:sp>
    <dsp:sp modelId="{BDF316D4-3BE8-482B-BCC9-D2E1E099FE5D}">
      <dsp:nvSpPr>
        <dsp:cNvPr id="0" name=""/>
        <dsp:cNvSpPr/>
      </dsp:nvSpPr>
      <dsp:spPr>
        <a:xfrm>
          <a:off x="5793328" y="212401"/>
          <a:ext cx="4738891" cy="30091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F39FA1-E996-4E22-BB06-F8DFB448A5CA}">
      <dsp:nvSpPr>
        <dsp:cNvPr id="0" name=""/>
        <dsp:cNvSpPr/>
      </dsp:nvSpPr>
      <dsp:spPr>
        <a:xfrm>
          <a:off x="6319871" y="712617"/>
          <a:ext cx="4738891" cy="300919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Achieving Health Equity is a marathon and a team effort. Every department employee should have the opportunity to be involved in the process of framework development – as we all engage with residents in different ways AND function as our own stakeholders. We then decided to create an internal Health Equity Skills Assessment to gather important feedback. </a:t>
          </a:r>
        </a:p>
      </dsp:txBody>
      <dsp:txXfrm>
        <a:off x="6408007" y="800753"/>
        <a:ext cx="4562619" cy="28329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6638E-A5EC-4F11-9F5E-AF4E7B43D990}">
      <dsp:nvSpPr>
        <dsp:cNvPr id="0" name=""/>
        <dsp:cNvSpPr/>
      </dsp:nvSpPr>
      <dsp:spPr>
        <a:xfrm>
          <a:off x="0" y="389632"/>
          <a:ext cx="11060113" cy="10773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8388" tIns="395732" rIns="85838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Designing of framework, planning and development of the project is centered in Health Equity</a:t>
          </a:r>
        </a:p>
      </dsp:txBody>
      <dsp:txXfrm>
        <a:off x="0" y="389632"/>
        <a:ext cx="11060113" cy="1077300"/>
      </dsp:txXfrm>
    </dsp:sp>
    <dsp:sp modelId="{5F3528DD-435B-4F1F-9CDF-1DDAA983A8AF}">
      <dsp:nvSpPr>
        <dsp:cNvPr id="0" name=""/>
        <dsp:cNvSpPr/>
      </dsp:nvSpPr>
      <dsp:spPr>
        <a:xfrm>
          <a:off x="553005" y="109192"/>
          <a:ext cx="7742079"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632" tIns="0" rIns="292632" bIns="0" numCol="1" spcCol="1270" anchor="ctr" anchorCtr="0">
          <a:noAutofit/>
        </a:bodyPr>
        <a:lstStyle/>
        <a:p>
          <a:pPr marL="0" lvl="0" indent="0" algn="l" defTabSz="844550">
            <a:lnSpc>
              <a:spcPct val="90000"/>
            </a:lnSpc>
            <a:spcBef>
              <a:spcPct val="0"/>
            </a:spcBef>
            <a:spcAft>
              <a:spcPct val="35000"/>
            </a:spcAft>
            <a:buNone/>
          </a:pPr>
          <a:r>
            <a:rPr lang="en-US" sz="1900" kern="1200"/>
            <a:t>Health Equity Team act as facilitators and lead of the project</a:t>
          </a:r>
        </a:p>
      </dsp:txBody>
      <dsp:txXfrm>
        <a:off x="580385" y="136572"/>
        <a:ext cx="7687319" cy="506120"/>
      </dsp:txXfrm>
    </dsp:sp>
    <dsp:sp modelId="{BB51E494-0F23-4C6E-85EB-FCD8F1ED5DBD}">
      <dsp:nvSpPr>
        <dsp:cNvPr id="0" name=""/>
        <dsp:cNvSpPr/>
      </dsp:nvSpPr>
      <dsp:spPr>
        <a:xfrm>
          <a:off x="0" y="1849972"/>
          <a:ext cx="11060113" cy="19750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8388" tIns="395732" rIns="85838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Involvement from multiple stakeholders (</a:t>
          </a:r>
          <a:r>
            <a:rPr lang="en-US" sz="1900" b="0" i="0" kern="1200" baseline="0"/>
            <a:t>Providers, parents, healthcare, leadership)</a:t>
          </a:r>
          <a:endParaRPr lang="en-US" sz="1900" kern="1200"/>
        </a:p>
        <a:p>
          <a:pPr marL="171450" lvl="1" indent="-171450" algn="l" defTabSz="844550">
            <a:lnSpc>
              <a:spcPct val="90000"/>
            </a:lnSpc>
            <a:spcBef>
              <a:spcPct val="0"/>
            </a:spcBef>
            <a:spcAft>
              <a:spcPct val="15000"/>
            </a:spcAft>
            <a:buChar char="•"/>
          </a:pPr>
          <a:r>
            <a:rPr lang="en-US" sz="1900" kern="1200" dirty="0"/>
            <a:t>Collaborative process (participants will also be involved with planning and development)</a:t>
          </a:r>
        </a:p>
        <a:p>
          <a:pPr marL="171450" lvl="1" indent="-171450" algn="l" defTabSz="844550">
            <a:lnSpc>
              <a:spcPct val="90000"/>
            </a:lnSpc>
            <a:spcBef>
              <a:spcPct val="0"/>
            </a:spcBef>
            <a:spcAft>
              <a:spcPct val="15000"/>
            </a:spcAft>
            <a:buChar char="•"/>
          </a:pPr>
          <a:r>
            <a:rPr lang="en-US" sz="1900" kern="1200" dirty="0"/>
            <a:t>Sign-up is currently ongoing – hoping to establish a meeting date within the next 2-3 weeks. </a:t>
          </a:r>
        </a:p>
      </dsp:txBody>
      <dsp:txXfrm>
        <a:off x="0" y="1849972"/>
        <a:ext cx="11060113" cy="1975050"/>
      </dsp:txXfrm>
    </dsp:sp>
    <dsp:sp modelId="{54468F20-E8E9-4DE1-B018-3EB9C2B5E6A6}">
      <dsp:nvSpPr>
        <dsp:cNvPr id="0" name=""/>
        <dsp:cNvSpPr/>
      </dsp:nvSpPr>
      <dsp:spPr>
        <a:xfrm>
          <a:off x="553005" y="1569532"/>
          <a:ext cx="7742079"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632" tIns="0" rIns="292632" bIns="0" numCol="1" spcCol="1270" anchor="ctr" anchorCtr="0">
          <a:noAutofit/>
        </a:bodyPr>
        <a:lstStyle/>
        <a:p>
          <a:pPr marL="0" lvl="0" indent="0" algn="l" defTabSz="844550">
            <a:lnSpc>
              <a:spcPct val="90000"/>
            </a:lnSpc>
            <a:spcBef>
              <a:spcPct val="0"/>
            </a:spcBef>
            <a:spcAft>
              <a:spcPct val="35000"/>
            </a:spcAft>
            <a:buNone/>
          </a:pPr>
          <a:r>
            <a:rPr lang="en-US" sz="1900" kern="1200"/>
            <a:t>Maternal Health Workgroup</a:t>
          </a:r>
        </a:p>
      </dsp:txBody>
      <dsp:txXfrm>
        <a:off x="580385" y="1596912"/>
        <a:ext cx="7687319"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1CB73-7BBF-463C-BCA7-C0B2CD7394EF}">
      <dsp:nvSpPr>
        <dsp:cNvPr id="0" name=""/>
        <dsp:cNvSpPr/>
      </dsp:nvSpPr>
      <dsp:spPr>
        <a:xfrm>
          <a:off x="0" y="3584792"/>
          <a:ext cx="7880423" cy="117660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Assessing, researching, and understanding the needs of the community for future programs</a:t>
          </a:r>
        </a:p>
      </dsp:txBody>
      <dsp:txXfrm>
        <a:off x="0" y="3584792"/>
        <a:ext cx="7880423" cy="1176608"/>
      </dsp:txXfrm>
    </dsp:sp>
    <dsp:sp modelId="{19452D49-69C3-4B49-894D-C5F0B25F0FB8}">
      <dsp:nvSpPr>
        <dsp:cNvPr id="0" name=""/>
        <dsp:cNvSpPr/>
      </dsp:nvSpPr>
      <dsp:spPr>
        <a:xfrm rot="10800000">
          <a:off x="0" y="1792817"/>
          <a:ext cx="7880423" cy="1809624"/>
        </a:xfrm>
        <a:prstGeom prst="upArrowCallout">
          <a:avLst/>
        </a:prstGeom>
        <a:solidFill>
          <a:schemeClr val="accent5">
            <a:hueOff val="-10035270"/>
            <a:satOff val="-113"/>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Maternal Health Pilot “Baby Box” Program</a:t>
          </a:r>
        </a:p>
      </dsp:txBody>
      <dsp:txXfrm rot="-10800000">
        <a:off x="0" y="1792817"/>
        <a:ext cx="7880423" cy="635178"/>
      </dsp:txXfrm>
    </dsp:sp>
    <dsp:sp modelId="{A1ED4739-B965-4685-939F-9C0A78BA7153}">
      <dsp:nvSpPr>
        <dsp:cNvPr id="0" name=""/>
        <dsp:cNvSpPr/>
      </dsp:nvSpPr>
      <dsp:spPr>
        <a:xfrm>
          <a:off x="0" y="2427995"/>
          <a:ext cx="3940211" cy="54107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a:t>Facilitated by Health Equity Team</a:t>
          </a:r>
        </a:p>
      </dsp:txBody>
      <dsp:txXfrm>
        <a:off x="0" y="2427995"/>
        <a:ext cx="3940211" cy="541077"/>
      </dsp:txXfrm>
    </dsp:sp>
    <dsp:sp modelId="{3D4DC9E0-1DF5-4BF3-AC73-E052E2E6C60C}">
      <dsp:nvSpPr>
        <dsp:cNvPr id="0" name=""/>
        <dsp:cNvSpPr/>
      </dsp:nvSpPr>
      <dsp:spPr>
        <a:xfrm>
          <a:off x="3940211" y="2427995"/>
          <a:ext cx="3940211" cy="541077"/>
        </a:xfrm>
        <a:prstGeom prst="rect">
          <a:avLst/>
        </a:prstGeom>
        <a:solidFill>
          <a:schemeClr val="accent5">
            <a:tint val="40000"/>
            <a:alpha val="90000"/>
            <a:hueOff val="-5137135"/>
            <a:satOff val="-687"/>
            <a:lumOff val="-34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a:t>Multi-Sector</a:t>
          </a:r>
        </a:p>
      </dsp:txBody>
      <dsp:txXfrm>
        <a:off x="3940211" y="2427995"/>
        <a:ext cx="3940211" cy="541077"/>
      </dsp:txXfrm>
    </dsp:sp>
    <dsp:sp modelId="{20389936-5F33-46C8-9865-1D860F48563F}">
      <dsp:nvSpPr>
        <dsp:cNvPr id="0" name=""/>
        <dsp:cNvSpPr/>
      </dsp:nvSpPr>
      <dsp:spPr>
        <a:xfrm rot="10800000">
          <a:off x="0" y="841"/>
          <a:ext cx="7880423" cy="1809624"/>
        </a:xfrm>
        <a:prstGeom prst="upArrowCallout">
          <a:avLst/>
        </a:prstGeom>
        <a:solidFill>
          <a:schemeClr val="accent5">
            <a:hueOff val="-20070540"/>
            <a:satOff val="-225"/>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Standard Human Services Health Equity Framework with:</a:t>
          </a:r>
        </a:p>
      </dsp:txBody>
      <dsp:txXfrm rot="-10800000">
        <a:off x="0" y="841"/>
        <a:ext cx="7880423" cy="635178"/>
      </dsp:txXfrm>
    </dsp:sp>
    <dsp:sp modelId="{C15D227C-F79D-426F-9A7B-372518F8EECA}">
      <dsp:nvSpPr>
        <dsp:cNvPr id="0" name=""/>
        <dsp:cNvSpPr/>
      </dsp:nvSpPr>
      <dsp:spPr>
        <a:xfrm>
          <a:off x="3847" y="636019"/>
          <a:ext cx="2624242" cy="541077"/>
        </a:xfrm>
        <a:prstGeom prst="rect">
          <a:avLst/>
        </a:prstGeom>
        <a:solidFill>
          <a:schemeClr val="accent5">
            <a:tint val="40000"/>
            <a:alpha val="90000"/>
            <a:hueOff val="-10274269"/>
            <a:satOff val="-1374"/>
            <a:lumOff val="-68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a:t>Mission, Vision, and Values Statement</a:t>
          </a:r>
        </a:p>
      </dsp:txBody>
      <dsp:txXfrm>
        <a:off x="3847" y="636019"/>
        <a:ext cx="2624242" cy="541077"/>
      </dsp:txXfrm>
    </dsp:sp>
    <dsp:sp modelId="{ED16C932-5EEA-43A7-8AD9-D11DABFC0748}">
      <dsp:nvSpPr>
        <dsp:cNvPr id="0" name=""/>
        <dsp:cNvSpPr/>
      </dsp:nvSpPr>
      <dsp:spPr>
        <a:xfrm>
          <a:off x="2628090" y="636019"/>
          <a:ext cx="2624242" cy="541077"/>
        </a:xfrm>
        <a:prstGeom prst="rect">
          <a:avLst/>
        </a:prstGeom>
        <a:solidFill>
          <a:schemeClr val="accent5">
            <a:tint val="40000"/>
            <a:alpha val="90000"/>
            <a:hueOff val="-15411405"/>
            <a:satOff val="-2061"/>
            <a:lumOff val="-103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a:t>Data from Health Equity Skills Assessment</a:t>
          </a:r>
        </a:p>
      </dsp:txBody>
      <dsp:txXfrm>
        <a:off x="2628090" y="636019"/>
        <a:ext cx="2624242" cy="541077"/>
      </dsp:txXfrm>
    </dsp:sp>
    <dsp:sp modelId="{46FAE06E-A4C3-43F3-B837-8D1149B7AF14}">
      <dsp:nvSpPr>
        <dsp:cNvPr id="0" name=""/>
        <dsp:cNvSpPr/>
      </dsp:nvSpPr>
      <dsp:spPr>
        <a:xfrm>
          <a:off x="5252332" y="636019"/>
          <a:ext cx="2624242" cy="541077"/>
        </a:xfrm>
        <a:prstGeom prst="rect">
          <a:avLst/>
        </a:prstGeom>
        <a:solidFill>
          <a:schemeClr val="accent5">
            <a:tint val="40000"/>
            <a:alpha val="90000"/>
            <a:hueOff val="-20548539"/>
            <a:satOff val="-2748"/>
            <a:lumOff val="-137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a:t>Shared Language &amp; Capacity for Community Engagement commitment</a:t>
          </a:r>
        </a:p>
      </dsp:txBody>
      <dsp:txXfrm>
        <a:off x="5252332" y="636019"/>
        <a:ext cx="2624242" cy="5410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0DFDF-A611-4ADE-83A2-60CC1F97A4DE}">
      <dsp:nvSpPr>
        <dsp:cNvPr id="0" name=""/>
        <dsp:cNvSpPr/>
      </dsp:nvSpPr>
      <dsp:spPr>
        <a:xfrm>
          <a:off x="2317056" y="167107"/>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C07C4C-16C3-4150-9E80-ACA6A8021A31}">
      <dsp:nvSpPr>
        <dsp:cNvPr id="0" name=""/>
        <dsp:cNvSpPr/>
      </dsp:nvSpPr>
      <dsp:spPr>
        <a:xfrm>
          <a:off x="2785056" y="635107"/>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8ACE6F-75ED-4B71-B60C-F86E10F0F2CA}">
      <dsp:nvSpPr>
        <dsp:cNvPr id="0" name=""/>
        <dsp:cNvSpPr/>
      </dsp:nvSpPr>
      <dsp:spPr>
        <a:xfrm>
          <a:off x="1615056" y="3047107"/>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en-US" sz="4400" kern="1200"/>
            <a:t>Thank you!</a:t>
          </a:r>
        </a:p>
      </dsp:txBody>
      <dsp:txXfrm>
        <a:off x="1615056" y="3047107"/>
        <a:ext cx="3600000" cy="720000"/>
      </dsp:txXfrm>
    </dsp:sp>
    <dsp:sp modelId="{FA23EA05-3735-4715-BC69-404324746325}">
      <dsp:nvSpPr>
        <dsp:cNvPr id="0" name=""/>
        <dsp:cNvSpPr/>
      </dsp:nvSpPr>
      <dsp:spPr>
        <a:xfrm>
          <a:off x="6547056" y="167107"/>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204C23-B947-45BD-9B5D-9187C999DE8B}">
      <dsp:nvSpPr>
        <dsp:cNvPr id="0" name=""/>
        <dsp:cNvSpPr/>
      </dsp:nvSpPr>
      <dsp:spPr>
        <a:xfrm>
          <a:off x="7015056" y="635107"/>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701DAD-ACB7-4788-9067-C2728DA982CF}">
      <dsp:nvSpPr>
        <dsp:cNvPr id="0" name=""/>
        <dsp:cNvSpPr/>
      </dsp:nvSpPr>
      <dsp:spPr>
        <a:xfrm>
          <a:off x="5845056" y="3047107"/>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90000"/>
            </a:lnSpc>
            <a:spcBef>
              <a:spcPct val="0"/>
            </a:spcBef>
            <a:spcAft>
              <a:spcPct val="35000"/>
            </a:spcAft>
            <a:buNone/>
            <a:defRPr cap="all"/>
          </a:pPr>
          <a:r>
            <a:rPr lang="en-US" sz="4400" kern="1200"/>
            <a:t>Questions?</a:t>
          </a:r>
        </a:p>
      </dsp:txBody>
      <dsp:txXfrm>
        <a:off x="5845056" y="3047107"/>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77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60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91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30717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16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70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23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05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420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38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8/31/2023</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91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8/31/2023</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1036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689" r:id="rId4"/>
    <p:sldLayoutId id="2147483690" r:id="rId5"/>
    <p:sldLayoutId id="2147483695" r:id="rId6"/>
    <p:sldLayoutId id="2147483691" r:id="rId7"/>
    <p:sldLayoutId id="2147483692" r:id="rId8"/>
    <p:sldLayoutId id="2147483693" r:id="rId9"/>
    <p:sldLayoutId id="2147483694" r:id="rId10"/>
    <p:sldLayoutId id="2147483696"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3AB9E1-499E-41EB-A74E-905920CCD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 y="0"/>
            <a:ext cx="121987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B9B96E-FE3E-C4FE-D13A-FF06D47475F6}"/>
              </a:ext>
            </a:extLst>
          </p:cNvPr>
          <p:cNvSpPr>
            <a:spLocks noGrp="1"/>
          </p:cNvSpPr>
          <p:nvPr>
            <p:ph type="ctrTitle"/>
          </p:nvPr>
        </p:nvSpPr>
        <p:spPr>
          <a:xfrm>
            <a:off x="520601" y="4840264"/>
            <a:ext cx="8044280" cy="1215547"/>
          </a:xfrm>
        </p:spPr>
        <p:txBody>
          <a:bodyPr anchor="ctr">
            <a:normAutofit/>
          </a:bodyPr>
          <a:lstStyle/>
          <a:p>
            <a:r>
              <a:rPr lang="en-US" sz="4100"/>
              <a:t>2023 BOD Health Equity Update</a:t>
            </a:r>
          </a:p>
        </p:txBody>
      </p:sp>
      <p:sp>
        <p:nvSpPr>
          <p:cNvPr id="3" name="Subtitle 2">
            <a:extLst>
              <a:ext uri="{FF2B5EF4-FFF2-40B4-BE49-F238E27FC236}">
                <a16:creationId xmlns:a16="http://schemas.microsoft.com/office/drawing/2014/main" id="{CDCDCFDB-4AFE-DF97-5A00-DE13E5485816}"/>
              </a:ext>
            </a:extLst>
          </p:cNvPr>
          <p:cNvSpPr>
            <a:spLocks noGrp="1"/>
          </p:cNvSpPr>
          <p:nvPr>
            <p:ph type="subTitle" idx="1"/>
          </p:nvPr>
        </p:nvSpPr>
        <p:spPr>
          <a:xfrm>
            <a:off x="9013376" y="4610605"/>
            <a:ext cx="2696317" cy="1682955"/>
          </a:xfrm>
        </p:spPr>
        <p:txBody>
          <a:bodyPr anchor="ctr">
            <a:normAutofit/>
          </a:bodyPr>
          <a:lstStyle/>
          <a:p>
            <a:r>
              <a:rPr lang="en-US" b="1" dirty="0"/>
              <a:t>September 5</a:t>
            </a:r>
            <a:r>
              <a:rPr lang="en-US" b="1" baseline="30000" dirty="0"/>
              <a:t>th</a:t>
            </a:r>
            <a:r>
              <a:rPr lang="en-US" b="1" dirty="0"/>
              <a:t>,</a:t>
            </a:r>
          </a:p>
          <a:p>
            <a:r>
              <a:rPr lang="en-US" b="1" dirty="0"/>
              <a:t>Precious Edwards, CHW – Health Equity Specialist </a:t>
            </a:r>
          </a:p>
        </p:txBody>
      </p:sp>
      <p:pic>
        <p:nvPicPr>
          <p:cNvPr id="4" name="Picture 3">
            <a:extLst>
              <a:ext uri="{FF2B5EF4-FFF2-40B4-BE49-F238E27FC236}">
                <a16:creationId xmlns:a16="http://schemas.microsoft.com/office/drawing/2014/main" id="{0AE6B32E-36A8-E17C-6DE3-1CF027B67061}"/>
              </a:ext>
            </a:extLst>
          </p:cNvPr>
          <p:cNvPicPr>
            <a:picLocks noChangeAspect="1"/>
          </p:cNvPicPr>
          <p:nvPr/>
        </p:nvPicPr>
        <p:blipFill rotWithShape="1">
          <a:blip r:embed="rId2"/>
          <a:srcRect t="24915" b="25444"/>
          <a:stretch/>
        </p:blipFill>
        <p:spPr>
          <a:xfrm>
            <a:off x="-6781" y="1"/>
            <a:ext cx="12198782" cy="4042122"/>
          </a:xfrm>
          <a:prstGeom prst="rect">
            <a:avLst/>
          </a:prstGeom>
        </p:spPr>
      </p:pic>
      <p:cxnSp>
        <p:nvCxnSpPr>
          <p:cNvPr id="11" name="Straight Connector 10">
            <a:extLst>
              <a:ext uri="{FF2B5EF4-FFF2-40B4-BE49-F238E27FC236}">
                <a16:creationId xmlns:a16="http://schemas.microsoft.com/office/drawing/2014/main" id="{CEEA40C4-6B9E-4B9E-8CDF-A0C572462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69" y="4610607"/>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A54810C-5CC0-45D3-BD8F-C4407F92F5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7300" y="4610607"/>
            <a:ext cx="0" cy="16748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458AAC-F667-498F-A263-A8C7AB4FC9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1819" y="6289514"/>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709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0B1846-6CE5-47AE-B0D0-7202A39CE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3654B0-98A8-62CF-D2CF-44CDAB076A00}"/>
              </a:ext>
            </a:extLst>
          </p:cNvPr>
          <p:cNvSpPr>
            <a:spLocks noGrp="1"/>
          </p:cNvSpPr>
          <p:nvPr>
            <p:ph type="title"/>
          </p:nvPr>
        </p:nvSpPr>
        <p:spPr>
          <a:xfrm>
            <a:off x="521208" y="822960"/>
            <a:ext cx="2483246" cy="5296270"/>
          </a:xfrm>
        </p:spPr>
        <p:txBody>
          <a:bodyPr anchor="t">
            <a:normAutofit/>
          </a:bodyPr>
          <a:lstStyle/>
          <a:p>
            <a:r>
              <a:rPr lang="en-US" dirty="0"/>
              <a:t>Ongoing Equity Efforts</a:t>
            </a:r>
          </a:p>
        </p:txBody>
      </p:sp>
      <p:cxnSp>
        <p:nvCxnSpPr>
          <p:cNvPr id="11" name="Straight Connector 10">
            <a:extLst>
              <a:ext uri="{FF2B5EF4-FFF2-40B4-BE49-F238E27FC236}">
                <a16:creationId xmlns:a16="http://schemas.microsoft.com/office/drawing/2014/main" id="{4B706659-8817-44F5-87F5-B7804F1CBE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E7E0E66-59D6-4A3A-B1A2-84B9078432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147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64F6F91-27E3-4BF5-9BD7-E5923D27CC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48A4671-6871-1970-AFDD-BE86CE1FB183}"/>
              </a:ext>
            </a:extLst>
          </p:cNvPr>
          <p:cNvGraphicFramePr>
            <a:graphicFrameLocks noGrp="1"/>
          </p:cNvGraphicFramePr>
          <p:nvPr>
            <p:ph idx="1"/>
            <p:extLst>
              <p:ext uri="{D42A27DB-BD31-4B8C-83A1-F6EECF244321}">
                <p14:modId xmlns:p14="http://schemas.microsoft.com/office/powerpoint/2010/main" val="1119500102"/>
              </p:ext>
            </p:extLst>
          </p:nvPr>
        </p:nvGraphicFramePr>
        <p:xfrm>
          <a:off x="3751189" y="1061686"/>
          <a:ext cx="7880423" cy="4762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84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F179-8271-A6F1-36AA-926CC7CF1483}"/>
              </a:ext>
            </a:extLst>
          </p:cNvPr>
          <p:cNvSpPr>
            <a:spLocks noGrp="1"/>
          </p:cNvSpPr>
          <p:nvPr>
            <p:ph type="title"/>
          </p:nvPr>
        </p:nvSpPr>
        <p:spPr/>
        <p:txBody>
          <a:bodyPr/>
          <a:lstStyle/>
          <a:p>
            <a:r>
              <a:rPr lang="en-US"/>
              <a:t>Health Equity is Continuous Work</a:t>
            </a:r>
            <a:endParaRPr lang="en-US" dirty="0"/>
          </a:p>
        </p:txBody>
      </p:sp>
      <p:pic>
        <p:nvPicPr>
          <p:cNvPr id="1026" name="Picture 2" descr="Community Health Archives - UNC Center for Health Equity Research">
            <a:extLst>
              <a:ext uri="{FF2B5EF4-FFF2-40B4-BE49-F238E27FC236}">
                <a16:creationId xmlns:a16="http://schemas.microsoft.com/office/drawing/2014/main" id="{374D5D39-B312-15F0-29BC-19598CEEEE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062" y="1638300"/>
            <a:ext cx="8249331" cy="461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845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3166FC-4A1A-FEA0-94E8-2C2E58FE8F8C}"/>
              </a:ext>
            </a:extLst>
          </p:cNvPr>
          <p:cNvSpPr>
            <a:spLocks noGrp="1"/>
          </p:cNvSpPr>
          <p:nvPr>
            <p:ph type="title"/>
          </p:nvPr>
        </p:nvSpPr>
        <p:spPr>
          <a:xfrm>
            <a:off x="521207" y="789567"/>
            <a:ext cx="11110405" cy="1054864"/>
          </a:xfrm>
        </p:spPr>
        <p:txBody>
          <a:bodyPr anchor="t">
            <a:normAutofit/>
          </a:bodyPr>
          <a:lstStyle/>
          <a:p>
            <a:r>
              <a:rPr lang="en-US" dirty="0"/>
              <a:t>The end!</a:t>
            </a:r>
          </a:p>
        </p:txBody>
      </p:sp>
      <p:cxnSp>
        <p:nvCxnSpPr>
          <p:cNvPr id="11" name="Straight Connector 10">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6775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C9FE75E-6E8C-196C-F8B0-F138FFD82CBF}"/>
              </a:ext>
            </a:extLst>
          </p:cNvPr>
          <p:cNvGraphicFramePr>
            <a:graphicFrameLocks noGrp="1"/>
          </p:cNvGraphicFramePr>
          <p:nvPr>
            <p:ph idx="1"/>
            <p:extLst>
              <p:ext uri="{D42A27DB-BD31-4B8C-83A1-F6EECF244321}">
                <p14:modId xmlns:p14="http://schemas.microsoft.com/office/powerpoint/2010/main" val="887733315"/>
              </p:ext>
            </p:extLst>
          </p:nvPr>
        </p:nvGraphicFramePr>
        <p:xfrm>
          <a:off x="571500" y="1936417"/>
          <a:ext cx="11060113" cy="3934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555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4E59-3AFF-1BAE-EC90-1ABCE5B1BD9D}"/>
              </a:ext>
            </a:extLst>
          </p:cNvPr>
          <p:cNvSpPr>
            <a:spLocks noGrp="1"/>
          </p:cNvSpPr>
          <p:nvPr>
            <p:ph type="title"/>
          </p:nvPr>
        </p:nvSpPr>
        <p:spPr/>
        <p:txBody>
          <a:bodyPr/>
          <a:lstStyle/>
          <a:p>
            <a:r>
              <a:rPr lang="en-US" dirty="0"/>
              <a:t>Introductions </a:t>
            </a:r>
          </a:p>
        </p:txBody>
      </p:sp>
      <p:sp>
        <p:nvSpPr>
          <p:cNvPr id="3" name="Content Placeholder 2">
            <a:extLst>
              <a:ext uri="{FF2B5EF4-FFF2-40B4-BE49-F238E27FC236}">
                <a16:creationId xmlns:a16="http://schemas.microsoft.com/office/drawing/2014/main" id="{B90D7AE2-9501-54C8-8892-19CC77E1B038}"/>
              </a:ext>
            </a:extLst>
          </p:cNvPr>
          <p:cNvSpPr>
            <a:spLocks noGrp="1"/>
          </p:cNvSpPr>
          <p:nvPr>
            <p:ph idx="1"/>
          </p:nvPr>
        </p:nvSpPr>
        <p:spPr/>
        <p:txBody>
          <a:bodyPr/>
          <a:lstStyle/>
          <a:p>
            <a:pPr marL="0" indent="0">
              <a:buNone/>
            </a:pPr>
            <a:endParaRPr lang="en-US" dirty="0"/>
          </a:p>
        </p:txBody>
      </p:sp>
      <p:pic>
        <p:nvPicPr>
          <p:cNvPr id="4" name="Picture 3">
            <a:extLst>
              <a:ext uri="{FF2B5EF4-FFF2-40B4-BE49-F238E27FC236}">
                <a16:creationId xmlns:a16="http://schemas.microsoft.com/office/drawing/2014/main" id="{D06699B0-0B29-C4AE-3DC1-01DE88760C92}"/>
              </a:ext>
            </a:extLst>
          </p:cNvPr>
          <p:cNvPicPr>
            <a:picLocks noChangeAspect="1"/>
          </p:cNvPicPr>
          <p:nvPr/>
        </p:nvPicPr>
        <p:blipFill>
          <a:blip r:embed="rId2"/>
          <a:stretch>
            <a:fillRect/>
          </a:stretch>
        </p:blipFill>
        <p:spPr>
          <a:xfrm>
            <a:off x="-252272" y="-208189"/>
            <a:ext cx="12696543" cy="7141806"/>
          </a:xfrm>
          <a:prstGeom prst="rect">
            <a:avLst/>
          </a:prstGeom>
        </p:spPr>
      </p:pic>
    </p:spTree>
    <p:extLst>
      <p:ext uri="{BB962C8B-B14F-4D97-AF65-F5344CB8AC3E}">
        <p14:creationId xmlns:p14="http://schemas.microsoft.com/office/powerpoint/2010/main" val="220741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330FF-8012-B96A-FDE2-FD72D7119F0C}"/>
              </a:ext>
            </a:extLst>
          </p:cNvPr>
          <p:cNvSpPr>
            <a:spLocks noGrp="1"/>
          </p:cNvSpPr>
          <p:nvPr>
            <p:ph type="title"/>
          </p:nvPr>
        </p:nvSpPr>
        <p:spPr/>
        <p:txBody>
          <a:bodyPr/>
          <a:lstStyle/>
          <a:p>
            <a:r>
              <a:rPr lang="en-US" dirty="0"/>
              <a:t>Timeline of health equity in Manchester </a:t>
            </a:r>
          </a:p>
        </p:txBody>
      </p:sp>
      <p:sp>
        <p:nvSpPr>
          <p:cNvPr id="3" name="Content Placeholder 2">
            <a:extLst>
              <a:ext uri="{FF2B5EF4-FFF2-40B4-BE49-F238E27FC236}">
                <a16:creationId xmlns:a16="http://schemas.microsoft.com/office/drawing/2014/main" id="{A6B3517C-0D60-D470-02B7-F3FCD8AD7C69}"/>
              </a:ext>
            </a:extLst>
          </p:cNvPr>
          <p:cNvSpPr>
            <a:spLocks noGrp="1"/>
          </p:cNvSpPr>
          <p:nvPr>
            <p:ph idx="1"/>
          </p:nvPr>
        </p:nvSpPr>
        <p:spPr/>
        <p:txBody>
          <a:bodyPr>
            <a:normAutofit fontScale="92500" lnSpcReduction="10000"/>
          </a:bodyPr>
          <a:lstStyle/>
          <a:p>
            <a:pPr marL="541782" lvl="1" indent="-285750">
              <a:buFont typeface="Arial" panose="020B0604020202020204" pitchFamily="34" charset="0"/>
              <a:buChar char="•"/>
            </a:pPr>
            <a:r>
              <a:rPr lang="en-US" sz="2000" dirty="0"/>
              <a:t>Board of Directors unanimously voted 9-0 to declare racism a public health crisis in Manchester.</a:t>
            </a:r>
          </a:p>
          <a:p>
            <a:pPr marL="541782" lvl="1" indent="-285750">
              <a:buFont typeface="Arial" panose="020B0604020202020204" pitchFamily="34" charset="0"/>
              <a:buChar char="•"/>
            </a:pPr>
            <a:r>
              <a:rPr lang="en-US" sz="2000" dirty="0"/>
              <a:t>Through COVID grant funding, two positions centered in Health Equity were brought on (COVID Health Equity Coordinator, COVID Community Outreach Worker). The following temporary part-time positions were brought on to increase accessibility, access, and awareness regarding COVID-19 to underserved populations. </a:t>
            </a:r>
          </a:p>
          <a:p>
            <a:pPr marL="541782" lvl="1" indent="-285750">
              <a:buFont typeface="Arial" panose="020B0604020202020204" pitchFamily="34" charset="0"/>
              <a:buChar char="•"/>
            </a:pPr>
            <a:r>
              <a:rPr lang="en-US" sz="2000" dirty="0"/>
              <a:t>With the idea of sustaining health equity within our efforts as a department with recognition from the Board of Directors, a full time Health Equity Specialist was brought on in December 2022. </a:t>
            </a:r>
          </a:p>
          <a:p>
            <a:pPr marL="541782" lvl="1" indent="-285750">
              <a:buFont typeface="Arial" panose="020B0604020202020204" pitchFamily="34" charset="0"/>
              <a:buChar char="•"/>
            </a:pPr>
            <a:r>
              <a:rPr lang="en-US" sz="2000" dirty="0"/>
              <a:t>Through ARPA funding, a part-time Health Equity Worker was brought on in August 2023 to solidify an equity team within Human Services. </a:t>
            </a:r>
          </a:p>
          <a:p>
            <a:endParaRPr lang="en-US" dirty="0"/>
          </a:p>
        </p:txBody>
      </p:sp>
    </p:spTree>
    <p:extLst>
      <p:ext uri="{BB962C8B-B14F-4D97-AF65-F5344CB8AC3E}">
        <p14:creationId xmlns:p14="http://schemas.microsoft.com/office/powerpoint/2010/main" val="424097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EFA4-E918-BE63-2B20-D33B4B24357B}"/>
              </a:ext>
            </a:extLst>
          </p:cNvPr>
          <p:cNvSpPr>
            <a:spLocks noGrp="1"/>
          </p:cNvSpPr>
          <p:nvPr>
            <p:ph type="title"/>
          </p:nvPr>
        </p:nvSpPr>
        <p:spPr/>
        <p:txBody>
          <a:bodyPr/>
          <a:lstStyle/>
          <a:p>
            <a:r>
              <a:rPr lang="en-US" dirty="0"/>
              <a:t>What is health equity? How do we approach it?</a:t>
            </a:r>
          </a:p>
        </p:txBody>
      </p:sp>
      <p:sp>
        <p:nvSpPr>
          <p:cNvPr id="3" name="Content Placeholder 2">
            <a:extLst>
              <a:ext uri="{FF2B5EF4-FFF2-40B4-BE49-F238E27FC236}">
                <a16:creationId xmlns:a16="http://schemas.microsoft.com/office/drawing/2014/main" id="{4FCE0D4A-7B63-ECA4-4F65-81C4C070902F}"/>
              </a:ext>
            </a:extLst>
          </p:cNvPr>
          <p:cNvSpPr>
            <a:spLocks noGrp="1"/>
          </p:cNvSpPr>
          <p:nvPr>
            <p:ph idx="1"/>
          </p:nvPr>
        </p:nvSpPr>
        <p:spPr>
          <a:xfrm>
            <a:off x="571499" y="2075688"/>
            <a:ext cx="11241056" cy="4017202"/>
          </a:xfrm>
        </p:spPr>
        <p:txBody>
          <a:bodyPr>
            <a:normAutofit fontScale="92500" lnSpcReduction="20000"/>
          </a:bodyPr>
          <a:lstStyle/>
          <a:p>
            <a:pPr marL="0" indent="0">
              <a:buNone/>
            </a:pPr>
            <a:r>
              <a:rPr lang="en-US" sz="2800" b="1" i="1" dirty="0"/>
              <a:t>Health Equity means the attainment of the highest level of health for all people. This means that no matter your socioeconomic status, race, ethnicity, disability, sexual orientation, gender identity, geography, language, etc. everyone has a fair, just opportunity to attain their optimal health.  </a:t>
            </a:r>
          </a:p>
          <a:p>
            <a:pPr marL="0" indent="0">
              <a:buNone/>
            </a:pPr>
            <a:r>
              <a:rPr lang="en-US" sz="2800" b="1" i="1" dirty="0"/>
              <a:t>We had to ask ourselves this question…</a:t>
            </a:r>
          </a:p>
          <a:p>
            <a:pPr marL="0" indent="0">
              <a:buNone/>
            </a:pPr>
            <a:r>
              <a:rPr lang="en-US" sz="2800" dirty="0"/>
              <a:t>As Human Services how do we define this? Better yet, how do we craft our capacity to engage with the community and our partners through the lens of Health Equity?</a:t>
            </a:r>
          </a:p>
          <a:p>
            <a:pPr marL="0" indent="0">
              <a:buNone/>
            </a:pPr>
            <a:endParaRPr lang="en-US" dirty="0"/>
          </a:p>
        </p:txBody>
      </p:sp>
    </p:spTree>
    <p:extLst>
      <p:ext uri="{BB962C8B-B14F-4D97-AF65-F5344CB8AC3E}">
        <p14:creationId xmlns:p14="http://schemas.microsoft.com/office/powerpoint/2010/main" val="1038545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4B6D0B-6F5F-6327-A010-76502469EF19}"/>
              </a:ext>
            </a:extLst>
          </p:cNvPr>
          <p:cNvSpPr>
            <a:spLocks noGrp="1"/>
          </p:cNvSpPr>
          <p:nvPr>
            <p:ph type="title"/>
          </p:nvPr>
        </p:nvSpPr>
        <p:spPr>
          <a:xfrm>
            <a:off x="521207" y="789567"/>
            <a:ext cx="11110405" cy="1054864"/>
          </a:xfrm>
        </p:spPr>
        <p:txBody>
          <a:bodyPr anchor="t">
            <a:normAutofit/>
          </a:bodyPr>
          <a:lstStyle/>
          <a:p>
            <a:r>
              <a:rPr lang="en-US" dirty="0"/>
              <a:t>Health Equity in Human Services</a:t>
            </a:r>
          </a:p>
        </p:txBody>
      </p:sp>
      <p:cxnSp>
        <p:nvCxnSpPr>
          <p:cNvPr id="11" name="Straight Connector 10">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6775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6BFD1F1-ED92-5902-D4D5-EF46A78FC643}"/>
              </a:ext>
            </a:extLst>
          </p:cNvPr>
          <p:cNvGraphicFramePr>
            <a:graphicFrameLocks noGrp="1"/>
          </p:cNvGraphicFramePr>
          <p:nvPr>
            <p:ph idx="1"/>
            <p:extLst>
              <p:ext uri="{D42A27DB-BD31-4B8C-83A1-F6EECF244321}">
                <p14:modId xmlns:p14="http://schemas.microsoft.com/office/powerpoint/2010/main" val="570681310"/>
              </p:ext>
            </p:extLst>
          </p:nvPr>
        </p:nvGraphicFramePr>
        <p:xfrm>
          <a:off x="571500" y="1936417"/>
          <a:ext cx="11060113" cy="3934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38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889F449-A8C1-4223-8D3F-453A7C93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582C8D-870F-17E1-A4E2-14800E89F1A7}"/>
              </a:ext>
            </a:extLst>
          </p:cNvPr>
          <p:cNvSpPr>
            <a:spLocks noGrp="1"/>
          </p:cNvSpPr>
          <p:nvPr>
            <p:ph type="title"/>
          </p:nvPr>
        </p:nvSpPr>
        <p:spPr>
          <a:xfrm>
            <a:off x="8063902" y="877584"/>
            <a:ext cx="3556597" cy="5191824"/>
          </a:xfrm>
        </p:spPr>
        <p:txBody>
          <a:bodyPr anchor="b">
            <a:normAutofit/>
          </a:bodyPr>
          <a:lstStyle/>
          <a:p>
            <a:pPr algn="r"/>
            <a:r>
              <a:rPr lang="en-US" dirty="0"/>
              <a:t>2023 Health Equity Skills Assessment </a:t>
            </a:r>
            <a:endParaRPr lang="en-US"/>
          </a:p>
        </p:txBody>
      </p:sp>
      <p:cxnSp>
        <p:nvCxnSpPr>
          <p:cNvPr id="18" name="Straight Connector 9">
            <a:extLst>
              <a:ext uri="{FF2B5EF4-FFF2-40B4-BE49-F238E27FC236}">
                <a16:creationId xmlns:a16="http://schemas.microsoft.com/office/drawing/2014/main" id="{C8F3C27F-5DD1-4734-BC17-6CA4460264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1">
            <a:extLst>
              <a:ext uri="{FF2B5EF4-FFF2-40B4-BE49-F238E27FC236}">
                <a16:creationId xmlns:a16="http://schemas.microsoft.com/office/drawing/2014/main" id="{3F090CEE-42FF-4CEE-ABF8-11F35C2908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9186"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3">
            <a:extLst>
              <a:ext uri="{FF2B5EF4-FFF2-40B4-BE49-F238E27FC236}">
                <a16:creationId xmlns:a16="http://schemas.microsoft.com/office/drawing/2014/main" id="{9B483DE6-F425-4CA0-9983-0778A131FA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3E41AC6-C319-1272-54D3-71DCF78FDC27}"/>
              </a:ext>
            </a:extLst>
          </p:cNvPr>
          <p:cNvSpPr>
            <a:spLocks noGrp="1"/>
          </p:cNvSpPr>
          <p:nvPr>
            <p:ph idx="1"/>
          </p:nvPr>
        </p:nvSpPr>
        <p:spPr>
          <a:xfrm>
            <a:off x="382566" y="1026825"/>
            <a:ext cx="7184558" cy="5364642"/>
          </a:xfrm>
        </p:spPr>
        <p:txBody>
          <a:bodyPr>
            <a:noAutofit/>
          </a:bodyPr>
          <a:lstStyle/>
          <a:p>
            <a:r>
              <a:rPr lang="en-US" sz="1600" dirty="0"/>
              <a:t>In May 2023, we rolled out the Health Equity Skills Assessment to Human Services employees. The survey was anonymous and optional. We created this assessment with the following goals:</a:t>
            </a:r>
          </a:p>
          <a:p>
            <a:pPr lvl="1"/>
            <a:r>
              <a:rPr lang="en-US" sz="1600" b="1" dirty="0"/>
              <a:t>Assessing existing knowledge on social determinants of health, barriers to care, implicit &amp; unconscious biases, &amp; cultural humility. This was not a test, but a tool for measuring data (for future use).</a:t>
            </a:r>
          </a:p>
          <a:p>
            <a:pPr lvl="1"/>
            <a:r>
              <a:rPr lang="en-US" sz="1600" b="1" dirty="0"/>
              <a:t>Crafting a department health equity commitment statement (mission), vision, and values statement that will be visible on our website.</a:t>
            </a:r>
          </a:p>
          <a:p>
            <a:pPr lvl="1"/>
            <a:r>
              <a:rPr lang="en-US" sz="1600" b="1" dirty="0"/>
              <a:t>Fostering a transparent transition to minor systems changes towards integrating health equity within our programming. </a:t>
            </a:r>
          </a:p>
          <a:p>
            <a:pPr lvl="1"/>
            <a:r>
              <a:rPr lang="en-US" sz="1600" b="1" dirty="0"/>
              <a:t>Understanding what our staff may need to foster a better environment to include equitable practices. This may lead to future department-wide trainings that promote competency skills.</a:t>
            </a:r>
          </a:p>
          <a:p>
            <a:pPr lvl="1"/>
            <a:r>
              <a:rPr lang="en-US" sz="1600" b="1" dirty="0"/>
              <a:t>Create a baseline, sustainable and inclusive approach to health equity that may be useful in other departments in town. </a:t>
            </a:r>
          </a:p>
        </p:txBody>
      </p:sp>
    </p:spTree>
    <p:extLst>
      <p:ext uri="{BB962C8B-B14F-4D97-AF65-F5344CB8AC3E}">
        <p14:creationId xmlns:p14="http://schemas.microsoft.com/office/powerpoint/2010/main" val="6188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3157082-E251-A135-3222-4381E816190E}"/>
              </a:ext>
            </a:extLst>
          </p:cNvPr>
          <p:cNvPicPr>
            <a:picLocks noGrp="1" noChangeAspect="1"/>
          </p:cNvPicPr>
          <p:nvPr>
            <p:ph idx="1"/>
          </p:nvPr>
        </p:nvPicPr>
        <p:blipFill>
          <a:blip r:embed="rId2"/>
          <a:stretch>
            <a:fillRect/>
          </a:stretch>
        </p:blipFill>
        <p:spPr>
          <a:xfrm>
            <a:off x="433443" y="455257"/>
            <a:ext cx="11325114" cy="2165952"/>
          </a:xfrm>
        </p:spPr>
      </p:pic>
      <p:pic>
        <p:nvPicPr>
          <p:cNvPr id="7" name="Picture 6">
            <a:extLst>
              <a:ext uri="{FF2B5EF4-FFF2-40B4-BE49-F238E27FC236}">
                <a16:creationId xmlns:a16="http://schemas.microsoft.com/office/drawing/2014/main" id="{7BADA343-CFBC-639F-7A20-A5414EAF9C74}"/>
              </a:ext>
            </a:extLst>
          </p:cNvPr>
          <p:cNvPicPr>
            <a:picLocks noChangeAspect="1"/>
          </p:cNvPicPr>
          <p:nvPr/>
        </p:nvPicPr>
        <p:blipFill>
          <a:blip r:embed="rId3"/>
          <a:stretch>
            <a:fillRect/>
          </a:stretch>
        </p:blipFill>
        <p:spPr>
          <a:xfrm>
            <a:off x="5899916" y="4185641"/>
            <a:ext cx="5858641" cy="1553727"/>
          </a:xfrm>
          <a:prstGeom prst="rect">
            <a:avLst/>
          </a:prstGeom>
        </p:spPr>
      </p:pic>
      <p:pic>
        <p:nvPicPr>
          <p:cNvPr id="9" name="Picture 8">
            <a:extLst>
              <a:ext uri="{FF2B5EF4-FFF2-40B4-BE49-F238E27FC236}">
                <a16:creationId xmlns:a16="http://schemas.microsoft.com/office/drawing/2014/main" id="{CA37FE51-5BFD-B709-2548-12D7E6946965}"/>
              </a:ext>
            </a:extLst>
          </p:cNvPr>
          <p:cNvPicPr>
            <a:picLocks noChangeAspect="1"/>
          </p:cNvPicPr>
          <p:nvPr/>
        </p:nvPicPr>
        <p:blipFill>
          <a:blip r:embed="rId4"/>
          <a:stretch>
            <a:fillRect/>
          </a:stretch>
        </p:blipFill>
        <p:spPr>
          <a:xfrm>
            <a:off x="195941" y="2754650"/>
            <a:ext cx="5579708" cy="3317664"/>
          </a:xfrm>
          <a:prstGeom prst="rect">
            <a:avLst/>
          </a:prstGeom>
        </p:spPr>
      </p:pic>
      <p:pic>
        <p:nvPicPr>
          <p:cNvPr id="11" name="Picture 10">
            <a:extLst>
              <a:ext uri="{FF2B5EF4-FFF2-40B4-BE49-F238E27FC236}">
                <a16:creationId xmlns:a16="http://schemas.microsoft.com/office/drawing/2014/main" id="{9A5DC604-B44B-F0D9-0BF2-20844BDA2286}"/>
              </a:ext>
            </a:extLst>
          </p:cNvPr>
          <p:cNvPicPr>
            <a:picLocks noChangeAspect="1"/>
          </p:cNvPicPr>
          <p:nvPr/>
        </p:nvPicPr>
        <p:blipFill>
          <a:blip r:embed="rId5"/>
          <a:stretch>
            <a:fillRect/>
          </a:stretch>
        </p:blipFill>
        <p:spPr>
          <a:xfrm>
            <a:off x="5857851" y="2889255"/>
            <a:ext cx="6029889" cy="1038933"/>
          </a:xfrm>
          <a:prstGeom prst="rect">
            <a:avLst/>
          </a:prstGeom>
        </p:spPr>
      </p:pic>
    </p:spTree>
    <p:extLst>
      <p:ext uri="{BB962C8B-B14F-4D97-AF65-F5344CB8AC3E}">
        <p14:creationId xmlns:p14="http://schemas.microsoft.com/office/powerpoint/2010/main" val="178378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4DD2-D0D6-1155-88AB-9092270BEE64}"/>
              </a:ext>
            </a:extLst>
          </p:cNvPr>
          <p:cNvSpPr>
            <a:spLocks noGrp="1"/>
          </p:cNvSpPr>
          <p:nvPr>
            <p:ph type="title"/>
          </p:nvPr>
        </p:nvSpPr>
        <p:spPr/>
        <p:txBody>
          <a:bodyPr/>
          <a:lstStyle/>
          <a:p>
            <a:r>
              <a:rPr lang="en-US" dirty="0"/>
              <a:t>Maternal Health Pilot Program August 2023</a:t>
            </a:r>
          </a:p>
        </p:txBody>
      </p:sp>
      <p:sp>
        <p:nvSpPr>
          <p:cNvPr id="3" name="Content Placeholder 2">
            <a:extLst>
              <a:ext uri="{FF2B5EF4-FFF2-40B4-BE49-F238E27FC236}">
                <a16:creationId xmlns:a16="http://schemas.microsoft.com/office/drawing/2014/main" id="{E21B0F06-4839-546B-47D1-48348C762FCE}"/>
              </a:ext>
            </a:extLst>
          </p:cNvPr>
          <p:cNvSpPr>
            <a:spLocks noGrp="1"/>
          </p:cNvSpPr>
          <p:nvPr>
            <p:ph idx="1"/>
          </p:nvPr>
        </p:nvSpPr>
        <p:spPr/>
        <p:txBody>
          <a:bodyPr>
            <a:normAutofit fontScale="85000" lnSpcReduction="20000"/>
          </a:bodyPr>
          <a:lstStyle/>
          <a:p>
            <a:pPr marL="0" indent="0" algn="l">
              <a:buNone/>
            </a:pPr>
            <a:r>
              <a:rPr lang="en-US" sz="2000" b="0" i="0" u="none" strike="noStrike" baseline="0" dirty="0">
                <a:latin typeface="Roboto-Regular"/>
              </a:rPr>
              <a:t>Human Services recently received $100,000 from our Board of Directors to target Maternal Health Gaps with aims to create an initiative that has similarities to the Finnish and Brooklyn programs that is </a:t>
            </a:r>
            <a:r>
              <a:rPr lang="en-US" sz="2000" b="1" i="0" u="none" strike="noStrike" baseline="0" dirty="0">
                <a:latin typeface="Roboto-Regular"/>
              </a:rPr>
              <a:t>centered in equity and aims to achieve:</a:t>
            </a:r>
          </a:p>
          <a:p>
            <a:r>
              <a:rPr lang="en-US" sz="2000" b="0" i="0" u="none" strike="noStrike" baseline="0" dirty="0">
                <a:latin typeface="Roboto-Regular"/>
              </a:rPr>
              <a:t>Easing the burden on new mothers (and their families) by providing a little bit of support</a:t>
            </a:r>
          </a:p>
          <a:p>
            <a:pPr lvl="1"/>
            <a:r>
              <a:rPr lang="en-US" sz="1400" b="0" i="0" u="none" strike="noStrike" baseline="0" dirty="0">
                <a:latin typeface="Roboto-Regular"/>
              </a:rPr>
              <a:t>Baby and postpartum supplies can be pricey</a:t>
            </a:r>
            <a:r>
              <a:rPr lang="en-US" sz="1400" dirty="0">
                <a:latin typeface="ArialMT"/>
              </a:rPr>
              <a:t> </a:t>
            </a:r>
          </a:p>
          <a:p>
            <a:pPr lvl="1"/>
            <a:r>
              <a:rPr lang="en-US" sz="1400" b="0" i="0" u="none" strike="noStrike" baseline="0" dirty="0">
                <a:latin typeface="Roboto-Regular"/>
              </a:rPr>
              <a:t>Childbirth and parenting are difficult emotionally and physically.</a:t>
            </a:r>
          </a:p>
          <a:p>
            <a:pPr algn="l"/>
            <a:r>
              <a:rPr lang="en-US" sz="2000" b="0" i="0" u="none" strike="noStrike" baseline="0" dirty="0">
                <a:latin typeface="Roboto-Regular"/>
              </a:rPr>
              <a:t>Creating and strengthening pathways to connect new parents and their children to support, with a focus on communities with historically disparate maternal health outcomes</a:t>
            </a:r>
          </a:p>
          <a:p>
            <a:pPr algn="l"/>
            <a:r>
              <a:rPr lang="en-US" sz="2000" b="0" i="0" u="none" strike="noStrike" baseline="0" dirty="0">
                <a:latin typeface="Roboto-Regular"/>
              </a:rPr>
              <a:t>Strengthen connections between less traditional supports and services and the larger network of care.</a:t>
            </a:r>
          </a:p>
          <a:p>
            <a:pPr algn="l"/>
            <a:r>
              <a:rPr lang="en-US" sz="2000" b="0" i="0" u="none" strike="noStrike" baseline="0" dirty="0">
                <a:latin typeface="Roboto-Regular"/>
              </a:rPr>
              <a:t>Through the collaborative design and implementation process, identify:</a:t>
            </a:r>
          </a:p>
          <a:p>
            <a:pPr lvl="1"/>
            <a:r>
              <a:rPr lang="en-US" sz="1400" b="0" i="0" u="none" strike="noStrike" baseline="0" dirty="0">
                <a:latin typeface="Roboto-Regular"/>
              </a:rPr>
              <a:t>areas for improvement and strengths to capitalize on</a:t>
            </a:r>
          </a:p>
          <a:p>
            <a:pPr lvl="1"/>
            <a:r>
              <a:rPr lang="en-US" sz="1400" b="0" i="0" u="none" strike="noStrike" baseline="0" dirty="0">
                <a:latin typeface="Roboto-Regular"/>
              </a:rPr>
              <a:t>ongoing projects/focuses</a:t>
            </a:r>
            <a:endParaRPr lang="en-US" dirty="0"/>
          </a:p>
        </p:txBody>
      </p:sp>
      <p:sp>
        <p:nvSpPr>
          <p:cNvPr id="7" name="TextBox 6">
            <a:extLst>
              <a:ext uri="{FF2B5EF4-FFF2-40B4-BE49-F238E27FC236}">
                <a16:creationId xmlns:a16="http://schemas.microsoft.com/office/drawing/2014/main" id="{0B5100F2-1EC5-02C4-3E1E-63561F43E982}"/>
              </a:ext>
            </a:extLst>
          </p:cNvPr>
          <p:cNvSpPr txBox="1"/>
          <p:nvPr/>
        </p:nvSpPr>
        <p:spPr>
          <a:xfrm>
            <a:off x="6193194" y="6288973"/>
            <a:ext cx="6097554" cy="646331"/>
          </a:xfrm>
          <a:prstGeom prst="rect">
            <a:avLst/>
          </a:prstGeom>
          <a:noFill/>
        </p:spPr>
        <p:txBody>
          <a:bodyPr wrap="square">
            <a:spAutoFit/>
          </a:bodyPr>
          <a:lstStyle/>
          <a:p>
            <a:pPr marL="0" indent="0">
              <a:buNone/>
            </a:pPr>
            <a:r>
              <a:rPr lang="en-US" dirty="0"/>
              <a:t>-via Maternal and Infant Health Project PowerPoint </a:t>
            </a:r>
          </a:p>
          <a:p>
            <a:pPr marL="0" indent="0">
              <a:buNone/>
            </a:pPr>
            <a:r>
              <a:rPr lang="en-US" dirty="0"/>
              <a:t>(Joel Cox)</a:t>
            </a:r>
          </a:p>
        </p:txBody>
      </p:sp>
    </p:spTree>
    <p:extLst>
      <p:ext uri="{BB962C8B-B14F-4D97-AF65-F5344CB8AC3E}">
        <p14:creationId xmlns:p14="http://schemas.microsoft.com/office/powerpoint/2010/main" val="210064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7B4314D2-D2A1-4CD8-AC61-D3A862409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05F270-7A66-29DF-76F3-65EA8C9988CF}"/>
              </a:ext>
            </a:extLst>
          </p:cNvPr>
          <p:cNvSpPr>
            <a:spLocks noGrp="1"/>
          </p:cNvSpPr>
          <p:nvPr>
            <p:ph type="title"/>
          </p:nvPr>
        </p:nvSpPr>
        <p:spPr>
          <a:xfrm>
            <a:off x="521207" y="789567"/>
            <a:ext cx="11110405" cy="1054864"/>
          </a:xfrm>
        </p:spPr>
        <p:txBody>
          <a:bodyPr anchor="t">
            <a:normAutofit/>
          </a:bodyPr>
          <a:lstStyle/>
          <a:p>
            <a:r>
              <a:rPr lang="en-US" dirty="0"/>
              <a:t>Currently…</a:t>
            </a:r>
          </a:p>
        </p:txBody>
      </p:sp>
      <p:cxnSp>
        <p:nvCxnSpPr>
          <p:cNvPr id="18" name="Straight Connector 10">
            <a:extLst>
              <a:ext uri="{FF2B5EF4-FFF2-40B4-BE49-F238E27FC236}">
                <a16:creationId xmlns:a16="http://schemas.microsoft.com/office/drawing/2014/main" id="{989C9033-50A6-4C0D-A434-1DA417B55C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56775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2">
            <a:extLst>
              <a:ext uri="{FF2B5EF4-FFF2-40B4-BE49-F238E27FC236}">
                <a16:creationId xmlns:a16="http://schemas.microsoft.com/office/drawing/2014/main" id="{6E77119D-632B-44FE-918A-65D2788D00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Content Placeholder 2">
            <a:extLst>
              <a:ext uri="{FF2B5EF4-FFF2-40B4-BE49-F238E27FC236}">
                <a16:creationId xmlns:a16="http://schemas.microsoft.com/office/drawing/2014/main" id="{49CB9942-EE9B-E1B2-93D2-AD0F4B403372}"/>
              </a:ext>
            </a:extLst>
          </p:cNvPr>
          <p:cNvGraphicFramePr>
            <a:graphicFrameLocks noGrp="1"/>
          </p:cNvGraphicFramePr>
          <p:nvPr>
            <p:ph idx="1"/>
            <p:extLst>
              <p:ext uri="{D42A27DB-BD31-4B8C-83A1-F6EECF244321}">
                <p14:modId xmlns:p14="http://schemas.microsoft.com/office/powerpoint/2010/main" val="1523023243"/>
              </p:ext>
            </p:extLst>
          </p:nvPr>
        </p:nvGraphicFramePr>
        <p:xfrm>
          <a:off x="571500" y="1936417"/>
          <a:ext cx="11060113" cy="3934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280759"/>
      </p:ext>
    </p:extLst>
  </p:cSld>
  <p:clrMapOvr>
    <a:masterClrMapping/>
  </p:clrMapOvr>
</p:sld>
</file>

<file path=ppt/theme/theme1.xml><?xml version="1.0" encoding="utf-8"?>
<a:theme xmlns:a="http://schemas.openxmlformats.org/drawingml/2006/main" name="AlignmentVTI">
  <a:themeElements>
    <a:clrScheme name="AnalogousFromLightSeedRightStep">
      <a:dk1>
        <a:srgbClr val="000000"/>
      </a:dk1>
      <a:lt1>
        <a:srgbClr val="FFFFFF"/>
      </a:lt1>
      <a:dk2>
        <a:srgbClr val="412427"/>
      </a:dk2>
      <a:lt2>
        <a:srgbClr val="E7E8E2"/>
      </a:lt2>
      <a:accent1>
        <a:srgbClr val="8A77E5"/>
      </a:accent1>
      <a:accent2>
        <a:srgbClr val="A859DF"/>
      </a:accent2>
      <a:accent3>
        <a:srgbClr val="E577E4"/>
      </a:accent3>
      <a:accent4>
        <a:srgbClr val="DF59A7"/>
      </a:accent4>
      <a:accent5>
        <a:srgbClr val="E57789"/>
      </a:accent5>
      <a:accent6>
        <a:srgbClr val="DF7C59"/>
      </a:accent6>
      <a:hlink>
        <a:srgbClr val="7E8752"/>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docProps/app.xml><?xml version="1.0" encoding="utf-8"?>
<Properties xmlns="http://schemas.openxmlformats.org/officeDocument/2006/extended-properties" xmlns:vt="http://schemas.openxmlformats.org/officeDocument/2006/docPropsVTypes">
  <TotalTime>117</TotalTime>
  <Words>855</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Batang</vt:lpstr>
      <vt:lpstr>Arial</vt:lpstr>
      <vt:lpstr>ArialMT</vt:lpstr>
      <vt:lpstr>Avenir Next LT Pro Light</vt:lpstr>
      <vt:lpstr>Roboto-Regular</vt:lpstr>
      <vt:lpstr>AlignmentVTI</vt:lpstr>
      <vt:lpstr>2023 BOD Health Equity Update</vt:lpstr>
      <vt:lpstr>Introductions </vt:lpstr>
      <vt:lpstr>Timeline of health equity in Manchester </vt:lpstr>
      <vt:lpstr>What is health equity? How do we approach it?</vt:lpstr>
      <vt:lpstr>Health Equity in Human Services</vt:lpstr>
      <vt:lpstr>2023 Health Equity Skills Assessment </vt:lpstr>
      <vt:lpstr>PowerPoint Presentation</vt:lpstr>
      <vt:lpstr>Maternal Health Pilot Program August 2023</vt:lpstr>
      <vt:lpstr>Currently…</vt:lpstr>
      <vt:lpstr>Ongoing Equity Efforts</vt:lpstr>
      <vt:lpstr>Health Equity is Continuous Work</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BOD Health Equity Update</dc:title>
  <dc:creator>Precious Edwards</dc:creator>
  <cp:lastModifiedBy>Loren LeBel</cp:lastModifiedBy>
  <cp:revision>6</cp:revision>
  <dcterms:created xsi:type="dcterms:W3CDTF">2023-08-25T15:45:48Z</dcterms:created>
  <dcterms:modified xsi:type="dcterms:W3CDTF">2023-08-31T15:27:00Z</dcterms:modified>
</cp:coreProperties>
</file>