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5" r:id="rId10"/>
    <p:sldId id="260" r:id="rId11"/>
    <p:sldId id="276" r:id="rId12"/>
    <p:sldId id="277" r:id="rId13"/>
    <p:sldId id="278" r:id="rId14"/>
    <p:sldId id="279" r:id="rId15"/>
    <p:sldId id="281" r:id="rId16"/>
    <p:sldId id="280" r:id="rId17"/>
  </p:sldIdLst>
  <p:sldSz cx="18288000" cy="10287000"/>
  <p:notesSz cx="7010400" cy="9296400"/>
  <p:embeddedFontLst>
    <p:embeddedFont>
      <p:font typeface="Anton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 Bold" panose="020B0604020202020204" charset="0"/>
      <p:regular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Georgia Pro" panose="02040502050405020303" pitchFamily="18" charset="0"/>
      <p:regular r:id="rId29"/>
      <p:bold r:id="rId30"/>
      <p:italic r:id="rId31"/>
      <p:boldItalic r:id="rId32"/>
    </p:embeddedFont>
    <p:embeddedFont>
      <p:font typeface="Georgia Pro 1" panose="020B0604020202020204" charset="0"/>
      <p:regular r:id="rId33"/>
    </p:embeddedFont>
    <p:embeddedFont>
      <p:font typeface="Georgia Pro 2" panose="020B0604020202020204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Bold" panose="020B080603050402020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BA8"/>
    <a:srgbClr val="1F6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62EFF-ACFD-4990-87D4-978E7D93DBA8}" v="169" dt="2023-08-30T19:10:31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0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26975-1C0F-4C2A-BF4A-073F06016C5F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7313-3DEA-4A69-877F-EF9DAC3B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57313-3DEA-4A69-877F-EF9DAC3B5D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Verify Steve on 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57313-3DEA-4A69-877F-EF9DAC3B5D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Pull from annual mtg pres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57313-3DEA-4A69-877F-EF9DAC3B5D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57313-3DEA-4A69-877F-EF9DAC3B5D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9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556511"/>
            <a:ext cx="932688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2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288281"/>
            <a:ext cx="932688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88056"/>
            <a:ext cx="932688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6"/>
            <a:ext cx="4848226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609850"/>
            <a:ext cx="4848226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842136"/>
            <a:ext cx="485013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609850"/>
            <a:ext cx="485013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6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5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6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1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20240"/>
            <a:ext cx="987552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627621"/>
            <a:ext cx="3474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627621"/>
            <a:ext cx="2560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50626"/>
            <a:ext cx="10009188" cy="11340174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009188" y="-181768"/>
            <a:ext cx="9525" cy="10650536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60416" y="2965388"/>
            <a:ext cx="7250112" cy="43562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4518" y="1748024"/>
            <a:ext cx="7940770" cy="463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spc="-180">
                <a:solidFill>
                  <a:srgbClr val="FFFFFF"/>
                </a:solidFill>
                <a:latin typeface="Georgia Pro 1"/>
              </a:rPr>
              <a:t>Capitol Region Council of Governments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199964"/>
            <a:ext cx="7868658" cy="47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140">
                <a:solidFill>
                  <a:srgbClr val="FFFFFF"/>
                </a:solidFill>
                <a:latin typeface="Georgia Pro 2"/>
              </a:rPr>
              <a:t>Matt Hart | Executive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 rot="-5400000" flipV="1">
            <a:off x="5634300" y="4910421"/>
            <a:ext cx="8749917" cy="31786"/>
          </a:xfrm>
          <a:prstGeom prst="line">
            <a:avLst/>
          </a:prstGeom>
          <a:ln w="9525" cap="flat">
            <a:solidFill>
              <a:srgbClr val="1F666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H="1" flipV="1">
            <a:off x="17066108" y="551355"/>
            <a:ext cx="55004" cy="8749918"/>
          </a:xfrm>
          <a:prstGeom prst="line">
            <a:avLst/>
          </a:prstGeom>
          <a:ln w="9525" cap="flat">
            <a:solidFill>
              <a:srgbClr val="1F666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0152782" y="790464"/>
            <a:ext cx="5483458" cy="9916640"/>
            <a:chOff x="-320543" y="-9525"/>
            <a:chExt cx="7813543" cy="13222189"/>
          </a:xfrm>
        </p:grpSpPr>
        <p:sp>
          <p:nvSpPr>
            <p:cNvPr id="19" name="TextBox 19"/>
            <p:cNvSpPr txBox="1"/>
            <p:nvPr/>
          </p:nvSpPr>
          <p:spPr>
            <a:xfrm>
              <a:off x="-320543" y="-9525"/>
              <a:ext cx="7493000" cy="1103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0"/>
                </a:lnSpc>
              </a:pPr>
              <a:r>
                <a:rPr lang="en-US" sz="3200" b="1" spc="270">
                  <a:solidFill>
                    <a:srgbClr val="1F666E"/>
                  </a:solidFill>
                  <a:latin typeface="Georgia Pro" panose="02040502050405020303" pitchFamily="18" charset="0"/>
                </a:rPr>
                <a:t>SAVING TIME AND MONEY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1" y="945713"/>
              <a:ext cx="7493001" cy="12266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CRPC saved members $1.83 Million and Job Order Contracting program (</a:t>
              </a:r>
              <a:r>
                <a:rPr lang="en-US" sz="2400" spc="52" err="1">
                  <a:solidFill>
                    <a:srgbClr val="1F666E"/>
                  </a:solidFill>
                  <a:latin typeface="Georgia Pro" panose="02040502050405020303" pitchFamily="18" charset="0"/>
                </a:rPr>
                <a:t>ezIQC</a:t>
              </a: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) began work for $34.2MM in projects.</a:t>
              </a:r>
            </a:p>
            <a:p>
              <a:pPr algn="just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Added staff resources to assist members with federal infrastructure grant programs. </a:t>
              </a:r>
            </a:p>
            <a:p>
              <a:pPr algn="just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Completed Phase I &amp; II of Waste Management Study and re-convened CCSWA.</a:t>
              </a:r>
            </a:p>
            <a:p>
              <a:pPr algn="just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Executed first assistance agreement under CRCOG’s Brownfield Revolving Loan Fund. </a:t>
              </a:r>
            </a:p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</p:txBody>
        </p:sp>
      </p:grpSp>
      <p:sp>
        <p:nvSpPr>
          <p:cNvPr id="28" name="AutoShape 28"/>
          <p:cNvSpPr/>
          <p:nvPr/>
        </p:nvSpPr>
        <p:spPr>
          <a:xfrm>
            <a:off x="0" y="0"/>
            <a:ext cx="3185204" cy="10282656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976CDDDD-B002-D7A1-8F47-D66CC4E4EE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9419" y="8903335"/>
            <a:ext cx="2329212" cy="99114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02BE477-EC92-7F27-E2C3-8B4038488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92179" y="551356"/>
            <a:ext cx="1173556" cy="853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5C172-778D-55CA-3DE9-05BD27D9A5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13117" y="671979"/>
            <a:ext cx="1101617" cy="953399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50532B20-DE37-DF70-1E92-B494338A5FEA}"/>
              </a:ext>
            </a:extLst>
          </p:cNvPr>
          <p:cNvGrpSpPr/>
          <p:nvPr/>
        </p:nvGrpSpPr>
        <p:grpSpPr>
          <a:xfrm>
            <a:off x="3008613" y="832026"/>
            <a:ext cx="5860157" cy="9454978"/>
            <a:chOff x="-320543" y="-9525"/>
            <a:chExt cx="7813542" cy="12606641"/>
          </a:xfrm>
        </p:grpSpPr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FA556828-B028-B3D4-C7FD-FED7A7A7FF5B}"/>
                </a:ext>
              </a:extLst>
            </p:cNvPr>
            <p:cNvSpPr txBox="1"/>
            <p:nvPr/>
          </p:nvSpPr>
          <p:spPr>
            <a:xfrm>
              <a:off x="-320543" y="-9525"/>
              <a:ext cx="7493000" cy="1103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0"/>
                </a:lnSpc>
              </a:pPr>
              <a:r>
                <a:rPr lang="en-US" sz="3200" b="1" spc="270">
                  <a:solidFill>
                    <a:srgbClr val="1F666E"/>
                  </a:solidFill>
                  <a:latin typeface="Georgia Pro"/>
                </a:rPr>
                <a:t>CONDUCTING PLANNING STUDIES</a:t>
              </a:r>
              <a:endParaRPr lang="en-US" sz="3200" spc="270">
                <a:solidFill>
                  <a:srgbClr val="1F666E"/>
                </a:solidFill>
                <a:latin typeface="Georgia Pro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FCC090ED-272C-9BD6-6A35-7988C870514A}"/>
                </a:ext>
              </a:extLst>
            </p:cNvPr>
            <p:cNvSpPr txBox="1"/>
            <p:nvPr/>
          </p:nvSpPr>
          <p:spPr>
            <a:xfrm>
              <a:off x="521688" y="945713"/>
              <a:ext cx="6971311" cy="11651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Special Studies: completed 2 (inc. Transit Priority Corridors Study), advanced 5, initiated 1.</a:t>
              </a:r>
            </a:p>
            <a:p>
              <a:pPr algn="just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Begin implementation of CEDS and make progress on Climate Pollution Reduction Grant program.</a:t>
              </a:r>
            </a:p>
            <a:p>
              <a:pPr algn="just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Initiated multiple new regional projects including Plan of Conservation and Development, Natural Hazards Mitigation Plan, and $1 million Climate Pollution Reduction Grant. ​</a:t>
              </a:r>
            </a:p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r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 panose="02040502050405020303" pitchFamily="18" charset="0"/>
                </a:rPr>
                <a:t>​</a:t>
              </a:r>
            </a:p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r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31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068616" y="209510"/>
            <a:ext cx="8699896" cy="8699896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097280"/>
              <a:endParaRPr lang="en-US" sz="216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-109640">
            <a:off x="10706145" y="8234311"/>
            <a:ext cx="5864027" cy="1477642"/>
            <a:chOff x="0" y="0"/>
            <a:chExt cx="1913890" cy="4822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482270"/>
            </a:xfrm>
            <a:custGeom>
              <a:avLst/>
              <a:gdLst/>
              <a:ahLst/>
              <a:cxnLst/>
              <a:rect l="l" t="t" r="r" b="b"/>
              <a:pathLst>
                <a:path w="1913890" h="482270">
                  <a:moveTo>
                    <a:pt x="0" y="0"/>
                  </a:moveTo>
                  <a:lnTo>
                    <a:pt x="1913890" y="0"/>
                  </a:lnTo>
                  <a:lnTo>
                    <a:pt x="1913890" y="482270"/>
                  </a:lnTo>
                  <a:lnTo>
                    <a:pt x="0" y="482270"/>
                  </a:lnTo>
                  <a:lnTo>
                    <a:pt x="0" y="0"/>
                  </a:lnTo>
                </a:path>
              </a:pathLst>
            </a:custGeom>
            <a:solidFill>
              <a:srgbClr val="F1B707"/>
            </a:solidFill>
          </p:spPr>
          <p:txBody>
            <a:bodyPr/>
            <a:lstStyle/>
            <a:p>
              <a:pPr defTabSz="1097280"/>
              <a:endParaRPr lang="en-US" sz="216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109640">
            <a:off x="10528173" y="6697192"/>
            <a:ext cx="5864027" cy="1350848"/>
            <a:chOff x="0" y="0"/>
            <a:chExt cx="1913890" cy="4408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440887"/>
            </a:xfrm>
            <a:custGeom>
              <a:avLst/>
              <a:gdLst/>
              <a:ahLst/>
              <a:cxnLst/>
              <a:rect l="l" t="t" r="r" b="b"/>
              <a:pathLst>
                <a:path w="1913890" h="440887">
                  <a:moveTo>
                    <a:pt x="0" y="0"/>
                  </a:moveTo>
                  <a:lnTo>
                    <a:pt x="1913890" y="0"/>
                  </a:lnTo>
                  <a:lnTo>
                    <a:pt x="1913890" y="440887"/>
                  </a:lnTo>
                  <a:lnTo>
                    <a:pt x="0" y="440887"/>
                  </a:lnTo>
                  <a:lnTo>
                    <a:pt x="0" y="0"/>
                  </a:lnTo>
                </a:path>
              </a:pathLst>
            </a:custGeom>
            <a:solidFill>
              <a:srgbClr val="D06D21"/>
            </a:solidFill>
          </p:spPr>
          <p:txBody>
            <a:bodyPr/>
            <a:lstStyle/>
            <a:p>
              <a:pPr defTabSz="1097280"/>
              <a:endParaRPr lang="en-US" sz="216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1121341">
            <a:off x="6749194" y="6053967"/>
            <a:ext cx="4074971" cy="3081833"/>
          </a:xfrm>
          <a:custGeom>
            <a:avLst/>
            <a:gdLst/>
            <a:ahLst/>
            <a:cxnLst/>
            <a:rect l="l" t="t" r="r" b="b"/>
            <a:pathLst>
              <a:path w="2888975" h="2253401">
                <a:moveTo>
                  <a:pt x="0" y="0"/>
                </a:moveTo>
                <a:lnTo>
                  <a:pt x="2888976" y="0"/>
                </a:lnTo>
                <a:lnTo>
                  <a:pt x="2888976" y="2253401"/>
                </a:lnTo>
                <a:lnTo>
                  <a:pt x="0" y="2253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097280"/>
            <a:endParaRPr lang="en-US" sz="216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 rot="-97037">
            <a:off x="10847042" y="6867663"/>
            <a:ext cx="5229282" cy="118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97280">
              <a:lnSpc>
                <a:spcPts val="9120"/>
              </a:lnSpc>
            </a:pPr>
            <a:r>
              <a:rPr lang="en-US" sz="9120" spc="811">
                <a:solidFill>
                  <a:srgbClr val="002B7C"/>
                </a:solidFill>
                <a:latin typeface="Anton"/>
              </a:rPr>
              <a:t>DID YOU</a:t>
            </a:r>
          </a:p>
        </p:txBody>
      </p:sp>
      <p:sp>
        <p:nvSpPr>
          <p:cNvPr id="11" name="TextBox 11"/>
          <p:cNvSpPr txBox="1"/>
          <p:nvPr/>
        </p:nvSpPr>
        <p:spPr>
          <a:xfrm rot="-97037">
            <a:off x="11165895" y="8536284"/>
            <a:ext cx="5229282" cy="118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97280">
              <a:lnSpc>
                <a:spcPts val="9120"/>
              </a:lnSpc>
            </a:pPr>
            <a:r>
              <a:rPr lang="en-US" sz="9120" spc="811">
                <a:solidFill>
                  <a:srgbClr val="002B7C"/>
                </a:solidFill>
                <a:latin typeface="Anton"/>
              </a:rPr>
              <a:t>KNOW?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19768" y="1688011"/>
            <a:ext cx="6797591" cy="459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97280">
              <a:lnSpc>
                <a:spcPts val="4487"/>
              </a:lnSpc>
            </a:pPr>
            <a:r>
              <a:rPr lang="en-US" sz="3739" spc="280">
                <a:solidFill>
                  <a:srgbClr val="002B7C"/>
                </a:solidFill>
                <a:latin typeface="Open Sans"/>
              </a:rPr>
              <a:t>The Capitol Region Council of Governments (CRCOG) has initiated and implements regional programs of benefit to</a:t>
            </a:r>
            <a:r>
              <a:rPr lang="en-US" sz="3739" spc="280">
                <a:solidFill>
                  <a:srgbClr val="002B7C"/>
                </a:solidFill>
                <a:latin typeface="Open Sans Bold"/>
              </a:rPr>
              <a:t> 38 metro Hartford municipalities </a:t>
            </a:r>
            <a:r>
              <a:rPr lang="en-US" sz="3739" spc="280">
                <a:solidFill>
                  <a:srgbClr val="002B7C"/>
                </a:solidFill>
                <a:latin typeface="Open Sans"/>
              </a:rPr>
              <a:t>for more than </a:t>
            </a:r>
            <a:r>
              <a:rPr lang="en-US" sz="3739" spc="280">
                <a:solidFill>
                  <a:srgbClr val="002B7C"/>
                </a:solidFill>
                <a:latin typeface="Open Sans Bold"/>
              </a:rPr>
              <a:t>50 years</a:t>
            </a:r>
            <a:r>
              <a:rPr lang="en-US" sz="3739" spc="280">
                <a:solidFill>
                  <a:srgbClr val="002B7C"/>
                </a:solidFill>
                <a:latin typeface="Open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785" y="445720"/>
            <a:ext cx="8525036" cy="1334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097280">
              <a:lnSpc>
                <a:spcPts val="11423"/>
              </a:lnSpc>
            </a:pPr>
            <a:r>
              <a:rPr lang="en-US" sz="8159">
                <a:solidFill>
                  <a:srgbClr val="FFFFFF"/>
                </a:solidFill>
                <a:latin typeface="Canva Sans Bold"/>
              </a:rPr>
              <a:t>CRCOG What?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4571" y="1558366"/>
            <a:ext cx="7515557" cy="1298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097280">
              <a:lnSpc>
                <a:spcPts val="11088"/>
              </a:lnSpc>
            </a:pPr>
            <a:r>
              <a:rPr lang="en-US" sz="7920">
                <a:solidFill>
                  <a:srgbClr val="FFFFFF"/>
                </a:solidFill>
                <a:latin typeface="Canva Sans Bold"/>
              </a:rPr>
              <a:t>CRCOG Who?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0161" y="2702098"/>
            <a:ext cx="7133082" cy="1262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097280">
              <a:lnSpc>
                <a:spcPts val="10752"/>
              </a:lnSpc>
            </a:pPr>
            <a:r>
              <a:rPr lang="en-US" sz="7680">
                <a:solidFill>
                  <a:srgbClr val="FFFFFF"/>
                </a:solidFill>
                <a:latin typeface="Canva Sans Bold"/>
              </a:rPr>
              <a:t>CRCOG Why?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C33FB4C6-487E-7A83-5883-1A50BD5784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9419" y="8903335"/>
            <a:ext cx="2329212" cy="991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666572" cy="10325256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6878006" y="1730424"/>
            <a:ext cx="1218578" cy="11612150"/>
            <a:chOff x="0" y="0"/>
            <a:chExt cx="1624770" cy="1548286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33796" cy="15482866"/>
            </a:xfrm>
            <a:prstGeom prst="rect">
              <a:avLst/>
            </a:prstGeom>
            <a:solidFill>
              <a:srgbClr val="373737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 rot="5400000">
              <a:off x="-4383702" y="7290685"/>
              <a:ext cx="11101275" cy="1029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39"/>
                </a:lnSpc>
              </a:pPr>
              <a:r>
                <a:rPr lang="en-US" sz="4799">
                  <a:solidFill>
                    <a:srgbClr val="373737"/>
                  </a:solidFill>
                  <a:latin typeface="Georgia Pro" panose="02040502050405020303" pitchFamily="18" charset="0"/>
                </a:rPr>
                <a:t>THANK YOU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3106711" y="4686300"/>
            <a:ext cx="1218578" cy="9144000"/>
            <a:chOff x="0" y="0"/>
            <a:chExt cx="1624770" cy="15482866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33796" cy="15482866"/>
            </a:xfrm>
            <a:prstGeom prst="rect">
              <a:avLst/>
            </a:prstGeom>
            <a:solidFill>
              <a:srgbClr val="373737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 rot="5400000">
              <a:off x="-4383702" y="7290685"/>
              <a:ext cx="11101275" cy="1029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39"/>
                </a:lnSpc>
              </a:pPr>
              <a:r>
                <a:rPr lang="en-US" sz="4799">
                  <a:solidFill>
                    <a:srgbClr val="373737"/>
                  </a:solidFill>
                  <a:latin typeface="Georgia Pro" panose="02040502050405020303" pitchFamily="18" charset="0"/>
                </a:rPr>
                <a:t>MHART@CRCOG.ORG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34044" y="2747373"/>
            <a:ext cx="959326" cy="95932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25407" y="3458843"/>
            <a:ext cx="1186925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599" spc="65">
                <a:solidFill>
                  <a:srgbClr val="373737"/>
                </a:solidFill>
                <a:latin typeface="Georgia Pro" panose="02040502050405020303" pitchFamily="18" charset="0"/>
              </a:rPr>
              <a:t>QUESTIONS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AD4D71F-F5A6-7CF4-503E-EC047EB7EF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680" y="9071569"/>
            <a:ext cx="2329212" cy="9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11294" y="5127732"/>
            <a:ext cx="11676706" cy="45719"/>
          </a:xfrm>
          <a:prstGeom prst="rect">
            <a:avLst/>
          </a:prstGeom>
          <a:solidFill>
            <a:srgbClr val="373737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6611294" cy="10287000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2388003" y="0"/>
            <a:ext cx="45719" cy="10287000"/>
          </a:xfrm>
          <a:prstGeom prst="rect">
            <a:avLst/>
          </a:prstGeom>
          <a:solidFill>
            <a:srgbClr val="373737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19069" y="1654606"/>
            <a:ext cx="447775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5700" spc="57">
                <a:solidFill>
                  <a:srgbClr val="FFFFFF"/>
                </a:solidFill>
                <a:latin typeface="Georgia Pro 1"/>
              </a:rPr>
              <a:t> Discussion Topics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99200" y="2188958"/>
            <a:ext cx="3823699" cy="146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73737"/>
                </a:solidFill>
                <a:latin typeface="Georgia Pro 2"/>
              </a:rPr>
              <a:t>Current Initiatives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01767" y="2188958"/>
            <a:ext cx="3823699" cy="146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73737"/>
                </a:solidFill>
                <a:latin typeface="Georgia Pro 2"/>
              </a:rPr>
              <a:t>What is CRCOG?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01767" y="6549917"/>
            <a:ext cx="3823699" cy="14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373737"/>
                </a:solidFill>
                <a:latin typeface="Georgia Pro 2"/>
              </a:rPr>
              <a:t>Benefits for Manchester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7388" y="6921392"/>
            <a:ext cx="3823699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73737"/>
                </a:solidFill>
                <a:latin typeface="Georgia Pro 2"/>
              </a:rPr>
              <a:t>Questions?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019B542-7A0C-949A-F49E-637781A2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1041" y="9105900"/>
            <a:ext cx="2329212" cy="991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53914" y="-295391"/>
            <a:ext cx="9356321" cy="10582392"/>
          </a:xfrm>
          <a:prstGeom prst="rect">
            <a:avLst/>
          </a:prstGeom>
          <a:solidFill>
            <a:srgbClr val="84B2B3">
              <a:alpha val="19608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116291" y="-610588"/>
            <a:ext cx="25347" cy="11612150"/>
          </a:xfrm>
          <a:prstGeom prst="rect">
            <a:avLst/>
          </a:prstGeom>
          <a:solidFill>
            <a:srgbClr val="FFFFFF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16291" y="8571512"/>
            <a:ext cx="9171709" cy="1715488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901" r="2901"/>
          <a:stretch>
            <a:fillRect/>
          </a:stretch>
        </p:blipFill>
        <p:spPr>
          <a:xfrm>
            <a:off x="9194729" y="325024"/>
            <a:ext cx="8874692" cy="72795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5127" y="372649"/>
            <a:ext cx="7823493" cy="223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1"/>
              </a:lnSpc>
            </a:pPr>
            <a:r>
              <a:rPr lang="en-US" sz="5310">
                <a:solidFill>
                  <a:srgbClr val="373737"/>
                </a:solidFill>
                <a:latin typeface="Georgia Pro" panose="02040502050405020303" pitchFamily="18" charset="0"/>
              </a:rPr>
              <a:t>Regional Councils of Governments </a:t>
            </a:r>
          </a:p>
          <a:p>
            <a:pPr>
              <a:lnSpc>
                <a:spcPts val="5841"/>
              </a:lnSpc>
            </a:pPr>
            <a:r>
              <a:rPr lang="en-US" sz="5310">
                <a:solidFill>
                  <a:srgbClr val="373737"/>
                </a:solidFill>
                <a:latin typeface="Georgia Pro" panose="02040502050405020303" pitchFamily="18" charset="0"/>
              </a:rPr>
              <a:t>(COGs)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5127" y="3278912"/>
            <a:ext cx="8106633" cy="284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50">
                <a:solidFill>
                  <a:srgbClr val="373737"/>
                </a:solidFill>
                <a:latin typeface="Georgia Pro 2"/>
              </a:rPr>
              <a:t>• Regional Councils of Governments (COGs) provide a geographic framework for municipalities to jointly address interests, and coordinate the delivery of federal, state, &amp; local programs.</a:t>
            </a:r>
            <a:endParaRPr lang="en-US" sz="3199">
              <a:solidFill>
                <a:srgbClr val="373737"/>
              </a:solidFill>
              <a:latin typeface="Georgia Pro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5127" y="6445404"/>
            <a:ext cx="8106633" cy="2272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50">
                <a:solidFill>
                  <a:srgbClr val="373737"/>
                </a:solidFill>
                <a:latin typeface="Georgia Pro 2"/>
              </a:rPr>
              <a:t>• COGs can also function as the Metropolitan Planning Organization (MPO) which oversees regional planning and implementation of federal transportation funding. </a:t>
            </a:r>
            <a:endParaRPr lang="en-US" sz="3199">
              <a:solidFill>
                <a:srgbClr val="373737"/>
              </a:solidFill>
              <a:latin typeface="Georgia Pro 2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F577B37-66B8-40CD-01BC-2D530F0B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40209" y="8937485"/>
            <a:ext cx="2329212" cy="991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92490" y="0"/>
            <a:ext cx="7501887" cy="10287000"/>
          </a:xfrm>
          <a:prstGeom prst="rect">
            <a:avLst/>
          </a:prstGeom>
          <a:solidFill>
            <a:srgbClr val="1F666E">
              <a:alpha val="19608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61967" y="685665"/>
            <a:ext cx="5572433" cy="2264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73737"/>
                </a:solidFill>
                <a:latin typeface="Georgia Pro 1"/>
              </a:rPr>
              <a:t>CRCOG Structure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96600" y="685665"/>
            <a:ext cx="6220131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373737"/>
                </a:solidFill>
                <a:latin typeface="Georgia Pro 2"/>
              </a:rPr>
              <a:t>Largest of state’s 9 COGs, serving 38 municipalities with a population of almost 1M residents. Approx. 34 employees in 4 departments.</a:t>
            </a:r>
          </a:p>
        </p:txBody>
      </p:sp>
      <p:sp>
        <p:nvSpPr>
          <p:cNvPr id="5" name="AutoShape 5"/>
          <p:cNvSpPr/>
          <p:nvPr/>
        </p:nvSpPr>
        <p:spPr>
          <a:xfrm flipH="1">
            <a:off x="9667566" y="1"/>
            <a:ext cx="45719" cy="10287000"/>
          </a:xfrm>
          <a:prstGeom prst="rect">
            <a:avLst/>
          </a:prstGeom>
          <a:solidFill>
            <a:srgbClr val="373737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946020" y="1"/>
            <a:ext cx="45719" cy="10287000"/>
          </a:xfrm>
          <a:prstGeom prst="rect">
            <a:avLst/>
          </a:prstGeom>
          <a:solidFill>
            <a:srgbClr val="373737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9525000" y="2002559"/>
            <a:ext cx="381000" cy="342900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9525000" y="4972050"/>
            <a:ext cx="381000" cy="342900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9525000" y="7797932"/>
            <a:ext cx="381000" cy="342900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896599" y="3334422"/>
            <a:ext cx="6220131" cy="327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50">
                <a:solidFill>
                  <a:srgbClr val="373737"/>
                </a:solidFill>
                <a:latin typeface="Georgia Pro 2"/>
              </a:rPr>
              <a:t>Municipal Services &amp; Administration - supports Municipal Services Committee (MSC) and purchasing coalition. Conducts special projects &amp; legislative advocacy.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50073" y="7098800"/>
            <a:ext cx="6220131" cy="32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373737"/>
                </a:solidFill>
                <a:latin typeface="Georgia Pro 2"/>
              </a:rPr>
              <a:t>Regional Planning &amp; Development - staffs Regional Planning Commission. Administers Brownfields, land use &amp; economic development programs.</a:t>
            </a:r>
          </a:p>
          <a:p>
            <a:pPr>
              <a:lnSpc>
                <a:spcPts val="4339"/>
              </a:lnSpc>
            </a:pPr>
            <a:endParaRPr lang="en-US" sz="3099">
              <a:solidFill>
                <a:srgbClr val="373737"/>
              </a:solidFill>
              <a:latin typeface="Georgia Pro 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105D308-88D2-3D0C-5F71-1EF9CC17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200" y="9105765"/>
            <a:ext cx="2329212" cy="991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92490" y="0"/>
            <a:ext cx="7501887" cy="10287000"/>
          </a:xfrm>
          <a:prstGeom prst="rect">
            <a:avLst/>
          </a:prstGeom>
          <a:solidFill>
            <a:srgbClr val="1F666E">
              <a:alpha val="19608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61967" y="685665"/>
            <a:ext cx="5572433" cy="2264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373737"/>
                </a:solidFill>
                <a:latin typeface="Georgia Pro 1"/>
              </a:rPr>
              <a:t>CRCOG Structure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96600" y="1060853"/>
            <a:ext cx="6220131" cy="382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373737"/>
                </a:solidFill>
                <a:latin typeface="Georgia Pro 2"/>
              </a:rPr>
              <a:t>Transportation Planning - supports Transportation Committee and MPO with administration of federal &amp; state transportation funds (TIP, LOTCIP). Conducts planning studies &amp; projects that can become the basis for design &amp; construction.</a:t>
            </a:r>
          </a:p>
        </p:txBody>
      </p:sp>
      <p:sp>
        <p:nvSpPr>
          <p:cNvPr id="5" name="AutoShape 5"/>
          <p:cNvSpPr/>
          <p:nvPr/>
        </p:nvSpPr>
        <p:spPr>
          <a:xfrm flipH="1">
            <a:off x="9667566" y="1"/>
            <a:ext cx="45719" cy="10287000"/>
          </a:xfrm>
          <a:prstGeom prst="rect">
            <a:avLst/>
          </a:prstGeom>
          <a:solidFill>
            <a:srgbClr val="373737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946020" y="1"/>
            <a:ext cx="45719" cy="10287000"/>
          </a:xfrm>
          <a:prstGeom prst="rect">
            <a:avLst/>
          </a:prstGeom>
          <a:solidFill>
            <a:srgbClr val="373737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9525000" y="2002559"/>
            <a:ext cx="381000" cy="342900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9525000" y="4972050"/>
            <a:ext cx="381000" cy="342900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9525000" y="7797932"/>
            <a:ext cx="381000" cy="342900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896600" y="5524500"/>
            <a:ext cx="6506367" cy="3276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373737"/>
                </a:solidFill>
                <a:latin typeface="Georgia Pro 2"/>
              </a:rPr>
              <a:t>Public Safety &amp; Homeland Security – supports CREPC and administers federal &amp; state grants providing funds for public safety, emergency management &amp; public health. Staffs CRCOPA.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105D308-88D2-3D0C-5F71-1EF9CC17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7200" y="9105765"/>
            <a:ext cx="2329212" cy="9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2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6139649" y="0"/>
            <a:ext cx="45719" cy="8564692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973137" y="9526"/>
            <a:ext cx="45719" cy="8721519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0" y="8564691"/>
            <a:ext cx="18288000" cy="3353035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3148" y="680543"/>
            <a:ext cx="808238" cy="4142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75254" y="566156"/>
            <a:ext cx="546495" cy="528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337202" y="566156"/>
            <a:ext cx="639388" cy="66951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5400000">
            <a:off x="12217368" y="-1910468"/>
            <a:ext cx="9525" cy="12066436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42732" y="4701641"/>
            <a:ext cx="611537" cy="5916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151818" y="4415516"/>
            <a:ext cx="682504" cy="70270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83148" y="9424982"/>
            <a:ext cx="10634531" cy="114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99"/>
              </a:lnSpc>
            </a:pPr>
            <a:r>
              <a:rPr lang="en-US" sz="8800">
                <a:solidFill>
                  <a:srgbClr val="FFFFFF"/>
                </a:solidFill>
                <a:latin typeface="Georgia Pro" panose="02040502050405020303" pitchFamily="18" charset="0"/>
              </a:rPr>
              <a:t>CRCOG Committees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094887" y="488821"/>
            <a:ext cx="4705113" cy="2224215"/>
            <a:chOff x="-273528" y="9627"/>
            <a:chExt cx="6273484" cy="2965619"/>
          </a:xfrm>
        </p:grpSpPr>
        <p:sp>
          <p:nvSpPr>
            <p:cNvPr id="13" name="TextBox 13"/>
            <p:cNvSpPr txBox="1"/>
            <p:nvPr/>
          </p:nvSpPr>
          <p:spPr>
            <a:xfrm>
              <a:off x="-273528" y="2218885"/>
              <a:ext cx="6273484" cy="7563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2800">
                  <a:solidFill>
                    <a:srgbClr val="373737"/>
                  </a:solidFill>
                  <a:latin typeface="Georgia Pro" panose="02040502050405020303" pitchFamily="18" charset="0"/>
                </a:rPr>
                <a:t>Jeff LaMalva, Town Engineer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73528" y="9627"/>
              <a:ext cx="6079872" cy="1954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z="4199">
                  <a:solidFill>
                    <a:srgbClr val="373737"/>
                  </a:solidFill>
                  <a:latin typeface="Georgia Pro" panose="02040502050405020303" pitchFamily="18" charset="0"/>
                </a:rPr>
                <a:t>Transportation Committee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40112" y="1292079"/>
            <a:ext cx="4745256" cy="2466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49"/>
              </a:lnSpc>
            </a:pPr>
            <a:r>
              <a:rPr lang="en-US" sz="3200">
                <a:solidFill>
                  <a:srgbClr val="373737"/>
                </a:solidFill>
                <a:latin typeface="Georgia Pro" panose="02040502050405020303" pitchFamily="18" charset="0"/>
              </a:rPr>
              <a:t>Mayor Jay Moran</a:t>
            </a:r>
          </a:p>
          <a:p>
            <a:pPr>
              <a:lnSpc>
                <a:spcPts val="4949"/>
              </a:lnSpc>
            </a:pPr>
            <a:r>
              <a:rPr lang="en-US" sz="3200">
                <a:solidFill>
                  <a:srgbClr val="373737"/>
                </a:solidFill>
                <a:latin typeface="Georgia Pro" panose="02040502050405020303" pitchFamily="18" charset="0"/>
              </a:rPr>
              <a:t>Stephen Stephanou, </a:t>
            </a:r>
          </a:p>
          <a:p>
            <a:pPr>
              <a:lnSpc>
                <a:spcPts val="4949"/>
              </a:lnSpc>
            </a:pPr>
            <a:r>
              <a:rPr lang="en-US" sz="3200">
                <a:solidFill>
                  <a:srgbClr val="373737"/>
                </a:solidFill>
                <a:latin typeface="Georgia Pro" panose="02040502050405020303" pitchFamily="18" charset="0"/>
              </a:rPr>
              <a:t>Town Manager as Alternate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3881" y="494040"/>
            <a:ext cx="4559904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400" b="1">
                <a:solidFill>
                  <a:srgbClr val="1F666E"/>
                </a:solidFill>
                <a:latin typeface="Georgia Pro" panose="02040502050405020303" pitchFamily="18" charset="0"/>
              </a:rPr>
              <a:t>Policy</a:t>
            </a:r>
            <a:r>
              <a:rPr lang="en-US" sz="4400" b="1">
                <a:solidFill>
                  <a:srgbClr val="373737"/>
                </a:solidFill>
                <a:latin typeface="Georgia Pro" panose="02040502050405020303" pitchFamily="18" charset="0"/>
              </a:rPr>
              <a:t> Board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194432" y="566155"/>
            <a:ext cx="4559904" cy="2146882"/>
            <a:chOff x="-245669" y="-831829"/>
            <a:chExt cx="6079872" cy="2764629"/>
          </a:xfrm>
        </p:grpSpPr>
        <p:sp>
          <p:nvSpPr>
            <p:cNvPr id="18" name="TextBox 18"/>
            <p:cNvSpPr txBox="1"/>
            <p:nvPr/>
          </p:nvSpPr>
          <p:spPr>
            <a:xfrm>
              <a:off x="-245669" y="1266207"/>
              <a:ext cx="6079872" cy="666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99">
                  <a:solidFill>
                    <a:srgbClr val="373737"/>
                  </a:solidFill>
                  <a:latin typeface="Georgia Pro" panose="02040502050405020303" pitchFamily="18" charset="0"/>
                </a:rPr>
                <a:t>Bonnie Potocki</a:t>
              </a:r>
              <a:endParaRPr lang="en-US" sz="2800">
                <a:solidFill>
                  <a:srgbClr val="373737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245669" y="-831829"/>
              <a:ext cx="6079872" cy="1957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z="4199">
                  <a:solidFill>
                    <a:srgbClr val="373737"/>
                  </a:solidFill>
                  <a:latin typeface="Georgia Pro" panose="02040502050405020303" pitchFamily="18" charset="0"/>
                </a:rPr>
                <a:t>Regional Planning Committee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39988" y="4616334"/>
            <a:ext cx="4607147" cy="4556608"/>
            <a:chOff x="-191780" y="-259131"/>
            <a:chExt cx="6142863" cy="6075484"/>
          </a:xfrm>
        </p:grpSpPr>
        <p:sp>
          <p:nvSpPr>
            <p:cNvPr id="21" name="TextBox 21"/>
            <p:cNvSpPr txBox="1"/>
            <p:nvPr/>
          </p:nvSpPr>
          <p:spPr>
            <a:xfrm>
              <a:off x="-191780" y="1798410"/>
              <a:ext cx="6079872" cy="4017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z="2800">
                  <a:solidFill>
                    <a:srgbClr val="373737"/>
                  </a:solidFill>
                  <a:latin typeface="Georgia Pro" panose="02040502050405020303" pitchFamily="18" charset="0"/>
                </a:rPr>
                <a:t>Kasia Purciello, Assistant Town Manager</a:t>
              </a:r>
            </a:p>
            <a:p>
              <a:pPr>
                <a:lnSpc>
                  <a:spcPts val="4949"/>
                </a:lnSpc>
              </a:pPr>
              <a:r>
                <a:rPr lang="en-US" sz="2800">
                  <a:solidFill>
                    <a:srgbClr val="373737"/>
                  </a:solidFill>
                  <a:latin typeface="Georgia Pro" panose="02040502050405020303" pitchFamily="18" charset="0"/>
                </a:rPr>
                <a:t>Kim Lord, Director of Finance</a:t>
              </a:r>
            </a:p>
            <a:p>
              <a:pPr>
                <a:lnSpc>
                  <a:spcPts val="4200"/>
                </a:lnSpc>
              </a:pPr>
              <a:endParaRPr sz="2800">
                <a:latin typeface="Georgia Pro" panose="02040502050405020303" pitchFamily="18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128789" y="-259131"/>
              <a:ext cx="6079872" cy="1957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z="4199">
                  <a:solidFill>
                    <a:srgbClr val="373737"/>
                  </a:solidFill>
                  <a:latin typeface="Georgia Pro" panose="02040502050405020303" pitchFamily="18" charset="0"/>
                </a:rPr>
                <a:t>Municipal Services Committee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76590" y="4415516"/>
            <a:ext cx="5624915" cy="3907371"/>
            <a:chOff x="-162393" y="-113681"/>
            <a:chExt cx="7499887" cy="5209825"/>
          </a:xfrm>
        </p:grpSpPr>
        <p:sp>
          <p:nvSpPr>
            <p:cNvPr id="24" name="TextBox 24"/>
            <p:cNvSpPr txBox="1"/>
            <p:nvPr/>
          </p:nvSpPr>
          <p:spPr>
            <a:xfrm>
              <a:off x="-162393" y="2993261"/>
              <a:ext cx="6079872" cy="21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>
                  <a:solidFill>
                    <a:srgbClr val="373737"/>
                  </a:solidFill>
                  <a:latin typeface="Georgia Pro" panose="02040502050405020303" pitchFamily="18" charset="0"/>
                </a:rPr>
                <a:t>Don Janelle, Assistant EMD</a:t>
              </a:r>
            </a:p>
            <a:p>
              <a:pPr>
                <a:lnSpc>
                  <a:spcPts val="4200"/>
                </a:lnSpc>
              </a:pPr>
              <a:r>
                <a:rPr lang="en-US" sz="2800">
                  <a:solidFill>
                    <a:srgbClr val="373737"/>
                  </a:solidFill>
                  <a:latin typeface="Georgia Pro" panose="02040502050405020303" pitchFamily="18" charset="0"/>
                </a:rPr>
                <a:t>William Darby, Police Chief</a:t>
              </a:r>
            </a:p>
            <a:p>
              <a:pPr>
                <a:lnSpc>
                  <a:spcPts val="4200"/>
                </a:lnSpc>
              </a:pPr>
              <a:r>
                <a:rPr lang="en-US" sz="2800">
                  <a:solidFill>
                    <a:srgbClr val="373737"/>
                  </a:solidFill>
                  <a:latin typeface="Georgia Pro" panose="02040502050405020303" pitchFamily="18" charset="0"/>
                </a:rPr>
                <a:t>Daniel French, Fire Chief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128790" y="-113681"/>
              <a:ext cx="7466284" cy="29662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</a:pPr>
              <a:r>
                <a:rPr lang="en-US" sz="4200">
                  <a:solidFill>
                    <a:srgbClr val="373737"/>
                  </a:solidFill>
                  <a:latin typeface="Georgia Pro" panose="02040502050405020303" pitchFamily="18" charset="0"/>
                </a:rPr>
                <a:t>Capitol Region Emergency Planning Council (CREPC)</a:t>
              </a:r>
            </a:p>
          </p:txBody>
        </p:sp>
      </p:grpSp>
      <p:pic>
        <p:nvPicPr>
          <p:cNvPr id="27" name="Picture 5">
            <a:extLst>
              <a:ext uri="{FF2B5EF4-FFF2-40B4-BE49-F238E27FC236}">
                <a16:creationId xmlns:a16="http://schemas.microsoft.com/office/drawing/2014/main" id="{758D41F3-D639-AC2D-B13B-913D79DB0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801648" y="9225274"/>
            <a:ext cx="2329212" cy="991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05357" y="-383013"/>
            <a:ext cx="3127463" cy="10670013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92252" y="513970"/>
            <a:ext cx="16903495" cy="153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04"/>
              </a:lnSpc>
            </a:pPr>
            <a:r>
              <a:rPr lang="en-US" sz="10731">
                <a:solidFill>
                  <a:srgbClr val="373737"/>
                </a:solidFill>
                <a:latin typeface="Georgia" panose="02040502050405020303" pitchFamily="18" charset="0"/>
              </a:rPr>
              <a:t>Current Initiatives</a:t>
            </a:r>
          </a:p>
        </p:txBody>
      </p:sp>
      <p:sp>
        <p:nvSpPr>
          <p:cNvPr id="4" name="AutoShape 4"/>
          <p:cNvSpPr/>
          <p:nvPr/>
        </p:nvSpPr>
        <p:spPr>
          <a:xfrm>
            <a:off x="15191027" y="-662575"/>
            <a:ext cx="45719" cy="10949575"/>
          </a:xfrm>
          <a:prstGeom prst="rect">
            <a:avLst/>
          </a:prstGeom>
          <a:solidFill>
            <a:srgbClr val="373737">
              <a:alpha val="2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38682" y="2525339"/>
            <a:ext cx="14252345" cy="471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6161"/>
              </a:lnSpc>
              <a:buFont typeface="Wingdings" panose="05000000000000000000" pitchFamily="2" charset="2"/>
              <a:buChar char="q"/>
            </a:pPr>
            <a:r>
              <a:rPr lang="en-US" sz="4107">
                <a:solidFill>
                  <a:srgbClr val="373737"/>
                </a:solidFill>
                <a:latin typeface="Georgia Pro" panose="02040502050405020303" pitchFamily="18" charset="0"/>
              </a:rPr>
              <a:t>Regional performance incentive program (animal control, assessment, code enforcement/building inspection)</a:t>
            </a:r>
          </a:p>
          <a:p>
            <a:pPr marL="571500" indent="-571500">
              <a:lnSpc>
                <a:spcPts val="6161"/>
              </a:lnSpc>
              <a:buFont typeface="Wingdings" panose="05000000000000000000" pitchFamily="2" charset="2"/>
              <a:buChar char="q"/>
            </a:pPr>
            <a:r>
              <a:rPr lang="en-US" sz="4100">
                <a:solidFill>
                  <a:srgbClr val="373737"/>
                </a:solidFill>
                <a:latin typeface="Georgia Pro"/>
              </a:rPr>
              <a:t>Federal infrastructure funding</a:t>
            </a:r>
          </a:p>
          <a:p>
            <a:pPr marL="1028700" lvl="1" indent="-571500">
              <a:lnSpc>
                <a:spcPts val="6161"/>
              </a:lnSpc>
              <a:buFont typeface="Arial" panose="020B0604020202020204" pitchFamily="34" charset="0"/>
              <a:buChar char="•"/>
            </a:pPr>
            <a:r>
              <a:rPr lang="en-US" sz="4100">
                <a:solidFill>
                  <a:srgbClr val="373737"/>
                </a:solidFill>
                <a:latin typeface="Georgia Pro"/>
              </a:rPr>
              <a:t>Bipartisan Infrastructure Law (BIL)</a:t>
            </a:r>
          </a:p>
          <a:p>
            <a:pPr marL="571500" indent="-571500">
              <a:lnSpc>
                <a:spcPts val="6161"/>
              </a:lnSpc>
              <a:buFont typeface="Wingdings" panose="05000000000000000000" pitchFamily="2" charset="2"/>
              <a:buChar char="q"/>
            </a:pPr>
            <a:r>
              <a:rPr lang="en-US" sz="4100">
                <a:solidFill>
                  <a:srgbClr val="373737"/>
                </a:solidFill>
                <a:latin typeface="Georgia Pro"/>
              </a:rPr>
              <a:t>Waste management project and Central CT Solid Waste Authority (CCSWA)</a:t>
            </a:r>
            <a:endParaRPr lang="en-US" sz="4100">
              <a:solidFill>
                <a:srgbClr val="373737"/>
              </a:solidFill>
              <a:latin typeface="Georgia Pro" panose="02040502050405020303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7A9E24-D6EE-73D1-708F-7C4497716F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04482" y="9066769"/>
            <a:ext cx="2329212" cy="9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217027" y="-1"/>
            <a:ext cx="11070973" cy="10287001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2095550"/>
            <a:ext cx="7217027" cy="9525"/>
          </a:xfrm>
          <a:prstGeom prst="rect">
            <a:avLst/>
          </a:prstGeom>
          <a:solidFill>
            <a:srgbClr val="37373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46992" y="2219375"/>
            <a:ext cx="5923043" cy="13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373737"/>
                </a:solidFill>
                <a:latin typeface="Georgia Pro" panose="02040502050405020303" pitchFamily="18" charset="0"/>
              </a:rPr>
              <a:t>Three-Year Membership Benefits FY 2018 - 2022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795140"/>
            <a:ext cx="5897784" cy="13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19"/>
              </a:lnSpc>
            </a:pPr>
            <a:r>
              <a:rPr lang="en-US" sz="3799">
                <a:solidFill>
                  <a:srgbClr val="373737"/>
                </a:solidFill>
                <a:latin typeface="Georgia Pro" panose="02040502050405020303" pitchFamily="18" charset="0"/>
              </a:rPr>
              <a:t>3-yearBenefits:</a:t>
            </a:r>
          </a:p>
          <a:p>
            <a:pPr algn="r">
              <a:lnSpc>
                <a:spcPts val="5319"/>
              </a:lnSpc>
            </a:pPr>
            <a:r>
              <a:rPr lang="en-US" sz="3750">
                <a:solidFill>
                  <a:srgbClr val="373737"/>
                </a:solidFill>
                <a:latin typeface="Georgia Pro"/>
              </a:rPr>
              <a:t>Over $6M </a:t>
            </a:r>
            <a:endParaRPr lang="en-US" sz="3750">
              <a:solidFill>
                <a:srgbClr val="373737"/>
              </a:solidFill>
              <a:latin typeface="Georgia Pro" panose="02040502050405020303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6189952"/>
            <a:ext cx="5897784" cy="49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800">
                <a:solidFill>
                  <a:srgbClr val="373737"/>
                </a:solidFill>
                <a:latin typeface="Georgia Pro" panose="02040502050405020303" pitchFamily="18" charset="0"/>
              </a:rPr>
              <a:t> 3-year Dues: $131,121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4296" y="841107"/>
            <a:ext cx="5897784" cy="114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99"/>
              </a:lnSpc>
            </a:pPr>
            <a:r>
              <a:rPr lang="en-US" sz="7999">
                <a:solidFill>
                  <a:srgbClr val="373737"/>
                </a:solidFill>
                <a:latin typeface="Georgia Pro" panose="02040502050405020303" pitchFamily="18" charset="0"/>
              </a:rPr>
              <a:t>Manchester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CB29387-F069-9E5C-8A52-A59828A6C73C}"/>
              </a:ext>
            </a:extLst>
          </p:cNvPr>
          <p:cNvSpPr/>
          <p:nvPr/>
        </p:nvSpPr>
        <p:spPr>
          <a:xfrm>
            <a:off x="8180482" y="180831"/>
            <a:ext cx="9144062" cy="2659729"/>
          </a:xfrm>
          <a:prstGeom prst="wedgeRectCallout">
            <a:avLst>
              <a:gd name="adj1" fmla="val -20259"/>
              <a:gd name="adj2" fmla="val 499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270AD-4330-14E4-9178-685DFFD9CBF8}"/>
              </a:ext>
            </a:extLst>
          </p:cNvPr>
          <p:cNvSpPr txBox="1"/>
          <p:nvPr/>
        </p:nvSpPr>
        <p:spPr>
          <a:xfrm>
            <a:off x="9220767" y="401036"/>
            <a:ext cx="7323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Georgia Pro" panose="02040502050405020303" pitchFamily="18" charset="0"/>
              </a:rPr>
              <a:t>Tolland Turnpike Sidewalk </a:t>
            </a:r>
          </a:p>
          <a:p>
            <a:pPr algn="ctr"/>
            <a:r>
              <a:rPr lang="en-US" sz="2800" b="1">
                <a:latin typeface="Georgia Pro" panose="02040502050405020303" pitchFamily="18" charset="0"/>
              </a:rPr>
              <a:t>Installation: $613,893</a:t>
            </a:r>
          </a:p>
          <a:p>
            <a:pPr algn="ctr"/>
            <a:endParaRPr lang="en-US" sz="2800" b="1">
              <a:latin typeface="Georgia Pro" panose="02040502050405020303" pitchFamily="18" charset="0"/>
            </a:endParaRPr>
          </a:p>
          <a:p>
            <a:pPr algn="ctr"/>
            <a:r>
              <a:rPr lang="en-US" sz="2800" b="1">
                <a:latin typeface="Georgia Pro" panose="02040502050405020303" pitchFamily="18" charset="0"/>
              </a:rPr>
              <a:t>CT83 &amp; Oakland Street Roundabout Construction: $1,800,00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915ACE7-FDFC-8386-8542-D5FB50A41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82" y="3021392"/>
            <a:ext cx="10415344" cy="65269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9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65007" y="420983"/>
            <a:ext cx="721203" cy="115277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5400000">
            <a:off x="5951190" y="5149097"/>
            <a:ext cx="8566717" cy="790"/>
          </a:xfrm>
          <a:prstGeom prst="line">
            <a:avLst/>
          </a:prstGeom>
          <a:ln w="9525" cap="flat">
            <a:solidFill>
              <a:srgbClr val="1F666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H="1" flipV="1">
            <a:off x="17501848" y="866133"/>
            <a:ext cx="19850" cy="8566718"/>
          </a:xfrm>
          <a:prstGeom prst="line">
            <a:avLst/>
          </a:prstGeom>
          <a:ln w="9525" cap="flat">
            <a:solidFill>
              <a:srgbClr val="1F666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1068050" y="7445375"/>
            <a:ext cx="5619750" cy="1457960"/>
            <a:chOff x="0" y="0"/>
            <a:chExt cx="7493000" cy="194394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74930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799" spc="279">
                  <a:solidFill>
                    <a:srgbClr val="FFFFFF"/>
                  </a:solidFill>
                  <a:latin typeface="Georgia Pro" panose="02040502050405020303" pitchFamily="18" charset="0"/>
                </a:rPr>
                <a:t>MAKES AN IMPACT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55650"/>
              <a:ext cx="7493000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52">
                  <a:solidFill>
                    <a:srgbClr val="FFFFFF"/>
                  </a:solidFill>
                  <a:latin typeface="Georgia Pro" panose="02040502050405020303" pitchFamily="18" charset="0"/>
                </a:rPr>
                <a:t>Use visual charts to communicate info more effectively.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623517" y="694592"/>
            <a:ext cx="5820970" cy="8431807"/>
            <a:chOff x="0" y="-9525"/>
            <a:chExt cx="7493000" cy="1124242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525"/>
              <a:ext cx="7493000" cy="2745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0"/>
                </a:lnSpc>
              </a:pPr>
              <a:r>
                <a:rPr lang="en-US" sz="3200" b="1" spc="270">
                  <a:solidFill>
                    <a:srgbClr val="1F666E"/>
                  </a:solidFill>
                  <a:latin typeface="Georgia Pro" panose="02040502050405020303" pitchFamily="18" charset="0"/>
                </a:rPr>
                <a:t>LEVERAGING STATE AND FEDERAL FUNDING</a:t>
              </a:r>
            </a:p>
            <a:p>
              <a:pPr algn="r">
                <a:lnSpc>
                  <a:spcPts val="3240"/>
                </a:lnSpc>
              </a:pPr>
              <a:endParaRPr lang="en-US" sz="3200" b="1" spc="270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r">
                <a:lnSpc>
                  <a:spcPts val="3240"/>
                </a:lnSpc>
              </a:pPr>
              <a:endParaRPr lang="en-US" sz="3200" b="1" spc="270">
                <a:solidFill>
                  <a:srgbClr val="1F666E"/>
                </a:solidFill>
                <a:latin typeface="Georgia Pro" panose="02040502050405020303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15503"/>
              <a:ext cx="7493000" cy="10417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endParaRPr lang="en-US" sz="26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r">
                <a:lnSpc>
                  <a:spcPts val="3640"/>
                </a:lnSpc>
              </a:pPr>
              <a:endParaRPr lang="en-US" sz="28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/>
                </a:rPr>
                <a:t>$958,000 in Safe Streets and Roads for All (SS4A) Grant funds to update and improve Regional Transportation Safety Plan</a:t>
              </a:r>
              <a:r>
                <a:rPr lang="en-US" sz="2800" spc="52">
                  <a:solidFill>
                    <a:srgbClr val="1F666E"/>
                  </a:solidFill>
                  <a:latin typeface="Georgia Pro"/>
                </a:rPr>
                <a:t>.</a:t>
              </a:r>
            </a:p>
            <a:p>
              <a:pPr algn="just">
                <a:lnSpc>
                  <a:spcPts val="3640"/>
                </a:lnSpc>
              </a:pPr>
              <a:endParaRPr lang="en-US" sz="2800" spc="52">
                <a:solidFill>
                  <a:srgbClr val="1F666E"/>
                </a:solidFill>
                <a:latin typeface="Georgia Pro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/>
                </a:rPr>
                <a:t>Selected $36.3 million of LOTCIP projects for funding and delivered over $35.9 million of LOTCIP construction funding for 14 projects.</a:t>
              </a:r>
            </a:p>
            <a:p>
              <a:pPr algn="just">
                <a:lnSpc>
                  <a:spcPts val="3640"/>
                </a:lnSpc>
              </a:pPr>
              <a:endParaRPr lang="en-US" sz="2400" spc="52">
                <a:solidFill>
                  <a:srgbClr val="1F666E"/>
                </a:solidFill>
                <a:latin typeface="Georgia Pro"/>
              </a:endParaRPr>
            </a:p>
            <a:p>
              <a:pPr algn="just">
                <a:lnSpc>
                  <a:spcPts val="3640"/>
                </a:lnSpc>
              </a:pPr>
              <a:r>
                <a:rPr lang="en-US" sz="2400" spc="52">
                  <a:solidFill>
                    <a:srgbClr val="1F666E"/>
                  </a:solidFill>
                  <a:latin typeface="Georgia Pro"/>
                </a:rPr>
                <a:t>Completed required FHWA core documents including Unified Planning Work Program (UPWP) for FY24- FY25 and new Metropolitan Transportation Plan (CONNECT2050).​ </a:t>
              </a:r>
              <a:endParaRPr lang="en-US" sz="2400" spc="52">
                <a:solidFill>
                  <a:srgbClr val="1F666E"/>
                </a:solidFill>
                <a:latin typeface="Georgia Pro" panose="02040502050405020303" pitchFamily="18" charset="0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53571" y="627271"/>
            <a:ext cx="6018591" cy="9028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3200" b="1" spc="270">
                <a:solidFill>
                  <a:srgbClr val="1F666E"/>
                </a:solidFill>
                <a:latin typeface="Georgia Pro"/>
              </a:rPr>
              <a:t>SUPPORTING PUBLIC SAFETY, HOMELAND SECURITY AND PUBLIC SAFETY</a:t>
            </a:r>
            <a:endParaRPr lang="en-US" sz="3200" spc="270">
              <a:solidFill>
                <a:srgbClr val="1F666E"/>
              </a:solidFill>
              <a:latin typeface="Georgia Pro"/>
            </a:endParaRPr>
          </a:p>
          <a:p>
            <a:pPr algn="r">
              <a:lnSpc>
                <a:spcPts val="3240"/>
              </a:lnSpc>
            </a:pPr>
            <a:endParaRPr lang="en-US" sz="2400" spc="52">
              <a:solidFill>
                <a:srgbClr val="1F666E"/>
              </a:solidFill>
              <a:latin typeface="Georgia Pro" panose="02040502050405020303" pitchFamily="18" charset="0"/>
            </a:endParaRPr>
          </a:p>
          <a:p>
            <a:pPr algn="just">
              <a:lnSpc>
                <a:spcPts val="3240"/>
              </a:lnSpc>
            </a:pPr>
            <a:r>
              <a:rPr lang="en-US" sz="2400" spc="52">
                <a:solidFill>
                  <a:srgbClr val="1F666E"/>
                </a:solidFill>
                <a:latin typeface="Georgia Pro" panose="02040502050405020303" pitchFamily="18" charset="0"/>
              </a:rPr>
              <a:t>Completed our 20th year managing State Homeland Security Grant Program funds on behalf of our region while training and equipping our Emergency Support Functions and Regional Response Teams.</a:t>
            </a:r>
          </a:p>
          <a:p>
            <a:pPr algn="just">
              <a:lnSpc>
                <a:spcPts val="3240"/>
              </a:lnSpc>
            </a:pPr>
            <a:endParaRPr lang="en-US" sz="2400" spc="52">
              <a:solidFill>
                <a:srgbClr val="1F666E"/>
              </a:solidFill>
              <a:latin typeface="Georgia Pro" panose="02040502050405020303" pitchFamily="18" charset="0"/>
            </a:endParaRPr>
          </a:p>
          <a:p>
            <a:pPr algn="just">
              <a:lnSpc>
                <a:spcPts val="3240"/>
              </a:lnSpc>
            </a:pPr>
            <a:r>
              <a:rPr lang="en-US" sz="2400" spc="52">
                <a:solidFill>
                  <a:srgbClr val="1F666E"/>
                </a:solidFill>
                <a:latin typeface="Georgia Pro" panose="02040502050405020303" pitchFamily="18" charset="0"/>
              </a:rPr>
              <a:t>Managed fourteen local public health department/district subcontracts for the Public Health Emergency Preparedness Program grant funds totaling over 1.2 million dollars.</a:t>
            </a:r>
          </a:p>
          <a:p>
            <a:pPr algn="just">
              <a:lnSpc>
                <a:spcPts val="3240"/>
              </a:lnSpc>
            </a:pPr>
            <a:endParaRPr lang="en-US" sz="2400" spc="52">
              <a:solidFill>
                <a:srgbClr val="1F666E"/>
              </a:solidFill>
              <a:latin typeface="Georgia Pro" panose="02040502050405020303" pitchFamily="18" charset="0"/>
            </a:endParaRPr>
          </a:p>
          <a:p>
            <a:pPr algn="just">
              <a:lnSpc>
                <a:spcPts val="3240"/>
              </a:lnSpc>
            </a:pPr>
            <a:r>
              <a:rPr lang="en-US" sz="2400" spc="52">
                <a:solidFill>
                  <a:srgbClr val="1F666E"/>
                </a:solidFill>
                <a:latin typeface="Georgia Pro" panose="02040502050405020303" pitchFamily="18" charset="0"/>
              </a:rPr>
              <a:t>Hosted the inaugural regional Community Emergency Response Team (CERT) training classes at CRCOG with plan to continue to provide these sessions twice a year. </a:t>
            </a:r>
            <a:r>
              <a:rPr lang="en-US" sz="2800" spc="52">
                <a:solidFill>
                  <a:srgbClr val="1F666E"/>
                </a:solidFill>
                <a:latin typeface="Georgia Pro" panose="02040502050405020303" pitchFamily="18" charset="0"/>
              </a:rPr>
              <a:t>​</a:t>
            </a:r>
            <a:endParaRPr lang="en-US" sz="2700" b="1" spc="270">
              <a:solidFill>
                <a:srgbClr val="1F666E"/>
              </a:solidFill>
              <a:latin typeface="Georgia Pro" panose="02040502050405020303" pitchFamily="18" charset="0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0" y="0"/>
            <a:ext cx="3185204" cy="10282656"/>
          </a:xfrm>
          <a:prstGeom prst="rect">
            <a:avLst/>
          </a:prstGeom>
          <a:solidFill>
            <a:srgbClr val="1F666E"/>
          </a:solidFill>
        </p:spPr>
        <p:txBody>
          <a:bodyPr/>
          <a:lstStyle/>
          <a:p>
            <a:endParaRPr lang="en-US"/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976CDDDD-B002-D7A1-8F47-D66CC4E4EE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9419" y="8903335"/>
            <a:ext cx="2329212" cy="991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564D7-CAC9-46CC-A46F-785BB7E7F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1704">
            <a:off x="16386972" y="605046"/>
            <a:ext cx="1054890" cy="10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B4D1733A1074EA2DFF67F36C8E532" ma:contentTypeVersion="4" ma:contentTypeDescription="Create a new document." ma:contentTypeScope="" ma:versionID="0fcdb89886ad46be7ed37d5868c99279">
  <xsd:schema xmlns:xsd="http://www.w3.org/2001/XMLSchema" xmlns:xs="http://www.w3.org/2001/XMLSchema" xmlns:p="http://schemas.microsoft.com/office/2006/metadata/properties" xmlns:ns2="ed74cc6f-a458-445b-98bd-a1db9297b980" xmlns:ns3="c8c18226-900d-4ca0-9b8b-45166b6c32f9" targetNamespace="http://schemas.microsoft.com/office/2006/metadata/properties" ma:root="true" ma:fieldsID="58d5dd5fed5b6fc48f538836786618f8" ns2:_="" ns3:_="">
    <xsd:import namespace="ed74cc6f-a458-445b-98bd-a1db9297b980"/>
    <xsd:import namespace="c8c18226-900d-4ca0-9b8b-45166b6c32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cc6f-a458-445b-98bd-a1db9297b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18226-900d-4ca0-9b8b-45166b6c3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E9E9FF-0435-42B6-A5B1-215864C66FD8}">
  <ds:schemaRefs>
    <ds:schemaRef ds:uri="c8c18226-900d-4ca0-9b8b-45166b6c32f9"/>
    <ds:schemaRef ds:uri="ed74cc6f-a458-445b-98bd-a1db9297b9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46B155-F9E6-4B90-81BF-2208AE4314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6BCC8-C520-4BA8-8B77-8076A3949770}">
  <ds:schemaRefs>
    <ds:schemaRef ds:uri="c8c18226-900d-4ca0-9b8b-45166b6c32f9"/>
    <ds:schemaRef ds:uri="ed74cc6f-a458-445b-98bd-a1db9297b9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Custom</PresentationFormat>
  <Paragraphs>99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Open Sans</vt:lpstr>
      <vt:lpstr>Wingdings</vt:lpstr>
      <vt:lpstr>Anton</vt:lpstr>
      <vt:lpstr>Georgia</vt:lpstr>
      <vt:lpstr>Calibri</vt:lpstr>
      <vt:lpstr>Canva Sans Bold</vt:lpstr>
      <vt:lpstr>Arial</vt:lpstr>
      <vt:lpstr>Georgia Pro 1</vt:lpstr>
      <vt:lpstr>Georgia Pro</vt:lpstr>
      <vt:lpstr>Open Sans Bold</vt:lpstr>
      <vt:lpstr>Georgia Pro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Newington Benefit PPT</dc:title>
  <dc:creator>Laura Rosenbluth</dc:creator>
  <cp:lastModifiedBy>Loren LeBel</cp:lastModifiedBy>
  <cp:revision>2</cp:revision>
  <cp:lastPrinted>2023-04-25T16:45:35Z</cp:lastPrinted>
  <dcterms:created xsi:type="dcterms:W3CDTF">2006-08-16T00:00:00Z</dcterms:created>
  <dcterms:modified xsi:type="dcterms:W3CDTF">2023-09-05T14:25:54Z</dcterms:modified>
  <dc:identifier>DAFhBuzpWMA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0x010100CEBB4D1733A1074EA2DFF67F36C8E532</vt:lpwstr>
  </property>
</Properties>
</file>