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257" r:id="rId5"/>
    <p:sldId id="392" r:id="rId6"/>
    <p:sldId id="2134807443" r:id="rId7"/>
    <p:sldId id="2134807367" r:id="rId8"/>
    <p:sldId id="338" r:id="rId9"/>
    <p:sldId id="2134807372" r:id="rId10"/>
    <p:sldId id="2134807380" r:id="rId11"/>
    <p:sldId id="2134807446" r:id="rId12"/>
    <p:sldId id="2134807447" r:id="rId13"/>
    <p:sldId id="2134807384" r:id="rId14"/>
    <p:sldId id="2134807385" r:id="rId15"/>
    <p:sldId id="2134807393" r:id="rId16"/>
    <p:sldId id="2134807397" r:id="rId17"/>
    <p:sldId id="2134807444" r:id="rId18"/>
    <p:sldId id="2134807445" r:id="rId19"/>
    <p:sldId id="2134807452" r:id="rId20"/>
    <p:sldId id="2134807363" r:id="rId21"/>
    <p:sldId id="2134807448" r:id="rId22"/>
    <p:sldId id="2134807442" r:id="rId23"/>
    <p:sldId id="2134807453" r:id="rId24"/>
    <p:sldId id="2134807449" r:id="rId25"/>
    <p:sldId id="2134807450" r:id="rId26"/>
    <p:sldId id="213480745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C3A90D-0623-2AB3-61A6-52A768731D57}" name="Jessica Cohen" initials="JC" userId="S::jcohen@melissajohnsonassociates.com::e9b46016-f197-4396-bc3e-0a294b940c68" providerId="AD"/>
  <p188:author id="{D0461330-5EC9-4216-3053-B0DD22EC63E9}" name="Obolevics, Dmitrijs" initials="DO" userId="S::DObolevics@ThorntonTomasetti.com::8ecbe421-e73e-4cc3-8cce-ec58eb7940e1" providerId="AD"/>
  <p188:author id="{4E4D8B88-3815-DDEE-9F6F-0B8E14E2481F}" name="Pinker, Talia" initials="TP" userId="S::TPinker@ThorntonTomasetti.com::0157fc10-0812-4124-808b-0ef9881faef5" providerId="AD"/>
  <p188:author id="{9DC55DD6-30B2-D51E-3CF0-89E7EB694494}" name="jcohen@melissajohnsonassociates.com" initials="jc" userId="S::urn:spo:guest#jcohen@melissajohnsonassociates.com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E7FC10-3BE0-4D91-8418-6DBA20DE91D2}" v="1" dt="2026-07-01T20:14:56.2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5157" autoAdjust="0"/>
  </p:normalViewPr>
  <p:slideViewPr>
    <p:cSldViewPr snapToGrid="0">
      <p:cViewPr varScale="1">
        <p:scale>
          <a:sx n="105" d="100"/>
          <a:sy n="105" d="100"/>
        </p:scale>
        <p:origin x="9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DDFD2F-3235-4DC2-ADC4-1360F455DF28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8AF914-6D8E-466E-B228-6DEA31D46C6E}">
      <dgm:prSet phldrT="[Text]"/>
      <dgm:spPr/>
      <dgm:t>
        <a:bodyPr/>
        <a:lstStyle/>
        <a:p>
          <a:r>
            <a:rPr lang="en-US" b="1" dirty="0"/>
            <a:t>Flood risk analysis</a:t>
          </a:r>
        </a:p>
      </dgm:t>
    </dgm:pt>
    <dgm:pt modelId="{5C5227E8-8366-40A8-8CFB-D0189E2C5062}" type="parTrans" cxnId="{37CC6F9C-C3F0-487B-BA8F-0E8E1012F2EF}">
      <dgm:prSet/>
      <dgm:spPr/>
      <dgm:t>
        <a:bodyPr/>
        <a:lstStyle/>
        <a:p>
          <a:endParaRPr lang="en-US"/>
        </a:p>
      </dgm:t>
    </dgm:pt>
    <dgm:pt modelId="{DF1EFCFF-2603-46F7-B806-55F6FC60B7A4}" type="sibTrans" cxnId="{37CC6F9C-C3F0-487B-BA8F-0E8E1012F2EF}">
      <dgm:prSet/>
      <dgm:spPr/>
      <dgm:t>
        <a:bodyPr/>
        <a:lstStyle/>
        <a:p>
          <a:endParaRPr lang="en-US"/>
        </a:p>
      </dgm:t>
    </dgm:pt>
    <dgm:pt modelId="{6C272036-FE90-4925-8D24-79038FDC207E}">
      <dgm:prSet phldrT="[Text]"/>
      <dgm:spPr/>
      <dgm:t>
        <a:bodyPr/>
        <a:lstStyle/>
        <a:p>
          <a:r>
            <a:rPr lang="en-US" b="1" dirty="0"/>
            <a:t>Recommended flood mitigation strategies</a:t>
          </a:r>
        </a:p>
      </dgm:t>
    </dgm:pt>
    <dgm:pt modelId="{872B9B88-1DB8-45F4-A7FE-EF59DB5E1177}" type="parTrans" cxnId="{64D556E5-1BE7-42FA-865F-6B2C3F5B8022}">
      <dgm:prSet/>
      <dgm:spPr/>
      <dgm:t>
        <a:bodyPr/>
        <a:lstStyle/>
        <a:p>
          <a:endParaRPr lang="en-US"/>
        </a:p>
      </dgm:t>
    </dgm:pt>
    <dgm:pt modelId="{434E0238-4059-4DAE-8A32-D70009161ADB}" type="sibTrans" cxnId="{64D556E5-1BE7-42FA-865F-6B2C3F5B8022}">
      <dgm:prSet/>
      <dgm:spPr/>
      <dgm:t>
        <a:bodyPr/>
        <a:lstStyle/>
        <a:p>
          <a:endParaRPr lang="en-US"/>
        </a:p>
      </dgm:t>
    </dgm:pt>
    <dgm:pt modelId="{91E37D17-4F99-4014-B56B-E5D96316C469}">
      <dgm:prSet phldrT="[Text]"/>
      <dgm:spPr/>
      <dgm:t>
        <a:bodyPr/>
        <a:lstStyle/>
        <a:p>
          <a:r>
            <a:rPr lang="en-US" b="1" dirty="0"/>
            <a:t>Future grant funding applications</a:t>
          </a:r>
        </a:p>
      </dgm:t>
    </dgm:pt>
    <dgm:pt modelId="{2459F112-80EE-46B9-9249-5F6BDF22F81A}" type="parTrans" cxnId="{AAD055A7-30C2-4C7D-A622-31E4835D81F7}">
      <dgm:prSet/>
      <dgm:spPr/>
      <dgm:t>
        <a:bodyPr/>
        <a:lstStyle/>
        <a:p>
          <a:endParaRPr lang="en-US"/>
        </a:p>
      </dgm:t>
    </dgm:pt>
    <dgm:pt modelId="{204F6753-87B8-4BDE-91CC-83DCFD3251B9}" type="sibTrans" cxnId="{AAD055A7-30C2-4C7D-A622-31E4835D81F7}">
      <dgm:prSet/>
      <dgm:spPr/>
      <dgm:t>
        <a:bodyPr/>
        <a:lstStyle/>
        <a:p>
          <a:endParaRPr lang="en-US"/>
        </a:p>
      </dgm:t>
    </dgm:pt>
    <dgm:pt modelId="{A5EB2AA5-53C3-4D84-9514-7566E8084752}" type="pres">
      <dgm:prSet presAssocID="{A5DDFD2F-3235-4DC2-ADC4-1360F455DF28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20F1D8D1-7F42-4553-9513-74344919D139}" type="pres">
      <dgm:prSet presAssocID="{DC8AF914-6D8E-466E-B228-6DEA31D46C6E}" presName="Accent1" presStyleCnt="0"/>
      <dgm:spPr/>
    </dgm:pt>
    <dgm:pt modelId="{F33DECE3-0670-4B50-BEEA-B1AF03D8682A}" type="pres">
      <dgm:prSet presAssocID="{DC8AF914-6D8E-466E-B228-6DEA31D46C6E}" presName="Accent" presStyleLbl="node1" presStyleIdx="0" presStyleCnt="3"/>
      <dgm:spPr/>
    </dgm:pt>
    <dgm:pt modelId="{4B6E95DB-2ABA-421B-A045-39E6F6F65AD6}" type="pres">
      <dgm:prSet presAssocID="{DC8AF914-6D8E-466E-B228-6DEA31D46C6E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437B5C1C-3727-4485-A9F9-F9085226154E}" type="pres">
      <dgm:prSet presAssocID="{6C272036-FE90-4925-8D24-79038FDC207E}" presName="Accent2" presStyleCnt="0"/>
      <dgm:spPr/>
    </dgm:pt>
    <dgm:pt modelId="{1988B201-D9E0-4B39-84FE-4ED821345DCE}" type="pres">
      <dgm:prSet presAssocID="{6C272036-FE90-4925-8D24-79038FDC207E}" presName="Accent" presStyleLbl="node1" presStyleIdx="1" presStyleCnt="3"/>
      <dgm:spPr/>
    </dgm:pt>
    <dgm:pt modelId="{2EE6CD52-48AC-44A2-90A7-694096D5415D}" type="pres">
      <dgm:prSet presAssocID="{6C272036-FE90-4925-8D24-79038FDC207E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B2A27EC5-D76E-49E9-B330-9D5C0EFE7F47}" type="pres">
      <dgm:prSet presAssocID="{91E37D17-4F99-4014-B56B-E5D96316C469}" presName="Accent3" presStyleCnt="0"/>
      <dgm:spPr/>
    </dgm:pt>
    <dgm:pt modelId="{23B41FF3-9011-4253-BFBC-32E9DDC4FEFD}" type="pres">
      <dgm:prSet presAssocID="{91E37D17-4F99-4014-B56B-E5D96316C469}" presName="Accent" presStyleLbl="node1" presStyleIdx="2" presStyleCnt="3"/>
      <dgm:spPr/>
    </dgm:pt>
    <dgm:pt modelId="{41B57BD5-771C-4B4B-9531-DEBA89D8FDFF}" type="pres">
      <dgm:prSet presAssocID="{91E37D17-4F99-4014-B56B-E5D96316C469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A841F414-CB0A-4395-A8A1-58CF30EDF451}" type="presOf" srcId="{6C272036-FE90-4925-8D24-79038FDC207E}" destId="{2EE6CD52-48AC-44A2-90A7-694096D5415D}" srcOrd="0" destOrd="0" presId="urn:microsoft.com/office/officeart/2009/layout/CircleArrowProcess"/>
    <dgm:cxn modelId="{032A8D4F-53C7-43EB-BA0D-68832C9FB84C}" type="presOf" srcId="{DC8AF914-6D8E-466E-B228-6DEA31D46C6E}" destId="{4B6E95DB-2ABA-421B-A045-39E6F6F65AD6}" srcOrd="0" destOrd="0" presId="urn:microsoft.com/office/officeart/2009/layout/CircleArrowProcess"/>
    <dgm:cxn modelId="{06B97E84-17B9-485D-BCD2-05823435596D}" type="presOf" srcId="{91E37D17-4F99-4014-B56B-E5D96316C469}" destId="{41B57BD5-771C-4B4B-9531-DEBA89D8FDFF}" srcOrd="0" destOrd="0" presId="urn:microsoft.com/office/officeart/2009/layout/CircleArrowProcess"/>
    <dgm:cxn modelId="{37CC6F9C-C3F0-487B-BA8F-0E8E1012F2EF}" srcId="{A5DDFD2F-3235-4DC2-ADC4-1360F455DF28}" destId="{DC8AF914-6D8E-466E-B228-6DEA31D46C6E}" srcOrd="0" destOrd="0" parTransId="{5C5227E8-8366-40A8-8CFB-D0189E2C5062}" sibTransId="{DF1EFCFF-2603-46F7-B806-55F6FC60B7A4}"/>
    <dgm:cxn modelId="{AAD055A7-30C2-4C7D-A622-31E4835D81F7}" srcId="{A5DDFD2F-3235-4DC2-ADC4-1360F455DF28}" destId="{91E37D17-4F99-4014-B56B-E5D96316C469}" srcOrd="2" destOrd="0" parTransId="{2459F112-80EE-46B9-9249-5F6BDF22F81A}" sibTransId="{204F6753-87B8-4BDE-91CC-83DCFD3251B9}"/>
    <dgm:cxn modelId="{79A9C3BC-AEB0-4E8F-A660-38338C57B503}" type="presOf" srcId="{A5DDFD2F-3235-4DC2-ADC4-1360F455DF28}" destId="{A5EB2AA5-53C3-4D84-9514-7566E8084752}" srcOrd="0" destOrd="0" presId="urn:microsoft.com/office/officeart/2009/layout/CircleArrowProcess"/>
    <dgm:cxn modelId="{64D556E5-1BE7-42FA-865F-6B2C3F5B8022}" srcId="{A5DDFD2F-3235-4DC2-ADC4-1360F455DF28}" destId="{6C272036-FE90-4925-8D24-79038FDC207E}" srcOrd="1" destOrd="0" parTransId="{872B9B88-1DB8-45F4-A7FE-EF59DB5E1177}" sibTransId="{434E0238-4059-4DAE-8A32-D70009161ADB}"/>
    <dgm:cxn modelId="{D7F779FC-3FAA-4193-8AC1-60CE829A3C13}" type="presParOf" srcId="{A5EB2AA5-53C3-4D84-9514-7566E8084752}" destId="{20F1D8D1-7F42-4553-9513-74344919D139}" srcOrd="0" destOrd="0" presId="urn:microsoft.com/office/officeart/2009/layout/CircleArrowProcess"/>
    <dgm:cxn modelId="{3B06EA9A-008F-44C5-B78B-84B6910AB802}" type="presParOf" srcId="{20F1D8D1-7F42-4553-9513-74344919D139}" destId="{F33DECE3-0670-4B50-BEEA-B1AF03D8682A}" srcOrd="0" destOrd="0" presId="urn:microsoft.com/office/officeart/2009/layout/CircleArrowProcess"/>
    <dgm:cxn modelId="{0FD65C0B-3E8A-40BC-A3FB-44899B7E0710}" type="presParOf" srcId="{A5EB2AA5-53C3-4D84-9514-7566E8084752}" destId="{4B6E95DB-2ABA-421B-A045-39E6F6F65AD6}" srcOrd="1" destOrd="0" presId="urn:microsoft.com/office/officeart/2009/layout/CircleArrowProcess"/>
    <dgm:cxn modelId="{11DB9191-AF2B-4D4A-A647-42566A475EF4}" type="presParOf" srcId="{A5EB2AA5-53C3-4D84-9514-7566E8084752}" destId="{437B5C1C-3727-4485-A9F9-F9085226154E}" srcOrd="2" destOrd="0" presId="urn:microsoft.com/office/officeart/2009/layout/CircleArrowProcess"/>
    <dgm:cxn modelId="{11A08ECA-A1B1-41BB-9012-02DBC7613E47}" type="presParOf" srcId="{437B5C1C-3727-4485-A9F9-F9085226154E}" destId="{1988B201-D9E0-4B39-84FE-4ED821345DCE}" srcOrd="0" destOrd="0" presId="urn:microsoft.com/office/officeart/2009/layout/CircleArrowProcess"/>
    <dgm:cxn modelId="{36289F8B-2B19-4B8A-A078-5114E638C21E}" type="presParOf" srcId="{A5EB2AA5-53C3-4D84-9514-7566E8084752}" destId="{2EE6CD52-48AC-44A2-90A7-694096D5415D}" srcOrd="3" destOrd="0" presId="urn:microsoft.com/office/officeart/2009/layout/CircleArrowProcess"/>
    <dgm:cxn modelId="{442D917F-0835-4953-BACC-9A7A2E3C1D25}" type="presParOf" srcId="{A5EB2AA5-53C3-4D84-9514-7566E8084752}" destId="{B2A27EC5-D76E-49E9-B330-9D5C0EFE7F47}" srcOrd="4" destOrd="0" presId="urn:microsoft.com/office/officeart/2009/layout/CircleArrowProcess"/>
    <dgm:cxn modelId="{929D4DED-6F8C-42AE-B356-E40EE2C6FE29}" type="presParOf" srcId="{B2A27EC5-D76E-49E9-B330-9D5C0EFE7F47}" destId="{23B41FF3-9011-4253-BFBC-32E9DDC4FEFD}" srcOrd="0" destOrd="0" presId="urn:microsoft.com/office/officeart/2009/layout/CircleArrowProcess"/>
    <dgm:cxn modelId="{BD1CFE3F-0640-4B1B-88D5-4F3E262FFFBA}" type="presParOf" srcId="{A5EB2AA5-53C3-4D84-9514-7566E8084752}" destId="{41B57BD5-771C-4B4B-9531-DEBA89D8FDFF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3DECE3-0670-4B50-BEEA-B1AF03D8682A}">
      <dsp:nvSpPr>
        <dsp:cNvPr id="0" name=""/>
        <dsp:cNvSpPr/>
      </dsp:nvSpPr>
      <dsp:spPr>
        <a:xfrm>
          <a:off x="1494729" y="51331"/>
          <a:ext cx="2586751" cy="258714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6E95DB-2ABA-421B-A045-39E6F6F65AD6}">
      <dsp:nvSpPr>
        <dsp:cNvPr id="0" name=""/>
        <dsp:cNvSpPr/>
      </dsp:nvSpPr>
      <dsp:spPr>
        <a:xfrm>
          <a:off x="2066486" y="985369"/>
          <a:ext cx="1437408" cy="71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Flood risk analysis</a:t>
          </a:r>
        </a:p>
      </dsp:txBody>
      <dsp:txXfrm>
        <a:off x="2066486" y="985369"/>
        <a:ext cx="1437408" cy="718532"/>
      </dsp:txXfrm>
    </dsp:sp>
    <dsp:sp modelId="{1988B201-D9E0-4B39-84FE-4ED821345DCE}">
      <dsp:nvSpPr>
        <dsp:cNvPr id="0" name=""/>
        <dsp:cNvSpPr/>
      </dsp:nvSpPr>
      <dsp:spPr>
        <a:xfrm>
          <a:off x="776268" y="1537838"/>
          <a:ext cx="2586751" cy="258714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E6CD52-48AC-44A2-90A7-694096D5415D}">
      <dsp:nvSpPr>
        <dsp:cNvPr id="0" name=""/>
        <dsp:cNvSpPr/>
      </dsp:nvSpPr>
      <dsp:spPr>
        <a:xfrm>
          <a:off x="1350940" y="2480475"/>
          <a:ext cx="1437408" cy="71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Recommended flood mitigation strategies</a:t>
          </a:r>
        </a:p>
      </dsp:txBody>
      <dsp:txXfrm>
        <a:off x="1350940" y="2480475"/>
        <a:ext cx="1437408" cy="718532"/>
      </dsp:txXfrm>
    </dsp:sp>
    <dsp:sp modelId="{23B41FF3-9011-4253-BFBC-32E9DDC4FEFD}">
      <dsp:nvSpPr>
        <dsp:cNvPr id="0" name=""/>
        <dsp:cNvSpPr/>
      </dsp:nvSpPr>
      <dsp:spPr>
        <a:xfrm>
          <a:off x="1678838" y="3202231"/>
          <a:ext cx="2222420" cy="222331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B57BD5-771C-4B4B-9531-DEBA89D8FDFF}">
      <dsp:nvSpPr>
        <dsp:cNvPr id="0" name=""/>
        <dsp:cNvSpPr/>
      </dsp:nvSpPr>
      <dsp:spPr>
        <a:xfrm>
          <a:off x="2069887" y="3977730"/>
          <a:ext cx="1437408" cy="71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Future grant funding applications</a:t>
          </a:r>
        </a:p>
      </dsp:txBody>
      <dsp:txXfrm>
        <a:off x="2069887" y="3977730"/>
        <a:ext cx="1437408" cy="7185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98D29-81FA-4643-A3ED-A45965649802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3672D-9EA1-4E77-B750-C6BF95F7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26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8BA7F-A420-A542-833C-A334D9497C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449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D701D-AE14-80F6-2076-BA6411597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40772E-3721-CFF7-ECEF-FF55CE4E43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A6A95C-0468-BBC0-EE5F-E242F7624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E3BD9-4E7F-F243-0332-BF8B562395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3672D-9EA1-4E77-B750-C6BF95F766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74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3672D-9EA1-4E77-B750-C6BF95F766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42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FE2AC-AD3B-53BE-C214-FBA72B70E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977D01-A712-B98F-E09E-E3686A674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1E901B-B930-9636-1DEF-FFEC55D2B2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5C092-0CE7-FFAB-024D-8F14C09551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3672D-9EA1-4E77-B750-C6BF95F766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98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46211-AA7D-976F-B990-B29E0DFCC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B5966-E31B-2978-2285-24087D145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AFAEFE-33F1-9FF7-6F22-56F2530B57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B50B4-E2C1-F31B-7A7E-28B1817129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3672D-9EA1-4E77-B750-C6BF95F766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46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3672D-9EA1-4E77-B750-C6BF95F766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5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A4139-E6B7-8E7B-ABEA-9EC041B0D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40B550-B1FE-0DB1-F191-D29D28173E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309B43-A31B-FD5E-D195-EE2F33EB6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D7FF8-00F7-D588-2EBA-D6976092FA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3672D-9EA1-4E77-B750-C6BF95F766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1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788E9-66D8-C17F-449B-6790CE476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E49AA3-AD2E-CF05-10F5-844AAABB25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CFC1BB-82F8-2540-22E5-25C5287CC0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5A85F-0DF0-3A1A-5140-DA036B9462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3672D-9EA1-4E77-B750-C6BF95F766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36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AF68F-088F-E773-4F8E-1DCD050ED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44CBF7-462D-D89F-1A28-9FD3664F40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5F7C51-9F22-3844-E856-7052D933A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4F646-BF42-5650-C374-621DD51F39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3672D-9EA1-4E77-B750-C6BF95F766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83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AAEA4-0E20-A92F-0340-1735DFA28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FCBF34-E0DE-8A92-D08A-0140A1F07B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DF5DAE-483D-CD7D-0086-8B5CBA94E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F9786-FCEC-64C7-6711-2D671F11DF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3672D-9EA1-4E77-B750-C6BF95F766A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20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58326-10E1-44BA-010A-AE6645D55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469458-9F4E-C3AB-CD3E-C75C250F55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96A449-D838-F8B5-AB6A-9311C41C1F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41EA1-7FFC-C481-A44D-A16CCE3CB5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3672D-9EA1-4E77-B750-C6BF95F766A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17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3672D-9EA1-4E77-B750-C6BF95F766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26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8475E-60E3-3BB2-1DB4-E826A9E1B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627A8F-3FAB-C52B-9060-F0158CC7DB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E465FD-9FED-B264-662F-D49DF89DE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269ED-77AA-93E0-CCF4-603012C849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3672D-9EA1-4E77-B750-C6BF95F766A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85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3672D-9EA1-4E77-B750-C6BF95F766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42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3672D-9EA1-4E77-B750-C6BF95F766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60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8BA7F-A420-A542-833C-A334D9497C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41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5B4CF-3049-7720-31F9-313D1383D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1BD1AF-80BD-B2CE-2B00-99691062F1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E76CF5-0A6D-AB1F-358C-5555AA18A1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F236B-B557-9BE6-8D39-A445D44EDA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3672D-9EA1-4E77-B750-C6BF95F766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54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E30B9-3EE4-867C-6F50-2B22E2D46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488A2C-AA1C-D7CF-6691-B8D75F975B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1B4EC1-4577-5F7F-846F-AB0D59BBB0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5F7C6-966F-CE65-D60D-B9216D5BA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3672D-9EA1-4E77-B750-C6BF95F766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6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BB69E-CD7A-6D07-1698-67411395F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84B6C5-3A94-6625-8620-0D9151DBE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AC0950-B482-7D41-C05D-C4441AE1CB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3FDEA-59D5-A84D-D3A7-E923852CCE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3672D-9EA1-4E77-B750-C6BF95F766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79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B1617-46F3-9ACC-B528-F234FDC4A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01CDB0-3765-2E84-13DB-EA39A60C29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79934D-AE06-CA6A-0297-DE631BD93A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77D21-9401-6E00-9807-6127558A67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3672D-9EA1-4E77-B750-C6BF95F766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08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90E1EE8-DF62-4E49-8252-4AC73FE2F381}"/>
              </a:ext>
            </a:extLst>
          </p:cNvPr>
          <p:cNvSpPr/>
          <p:nvPr userDrawn="1"/>
        </p:nvSpPr>
        <p:spPr>
          <a:xfrm>
            <a:off x="6853238" y="3929791"/>
            <a:ext cx="5338762" cy="29282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2962" y="1963692"/>
            <a:ext cx="4313237" cy="1846994"/>
          </a:xfrm>
        </p:spPr>
        <p:txBody>
          <a:bodyPr anchor="t">
            <a:noAutofit/>
          </a:bodyPr>
          <a:lstStyle>
            <a:lvl1pPr algn="l">
              <a:defRPr sz="3600" b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7A17CBF-ED79-8149-94BA-FB1A68EE03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853238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A100F13-C285-884E-A44C-3332EF05AB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2963" y="1368442"/>
            <a:ext cx="4313237" cy="335734"/>
          </a:xfrm>
        </p:spPr>
        <p:txBody>
          <a:bodyPr>
            <a:normAutofit/>
          </a:bodyPr>
          <a:lstStyle>
            <a:lvl1pPr marL="0" indent="0">
              <a:buNone/>
              <a:defRPr sz="1400" b="1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Date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629579-5999-614B-8EBC-C3D2B394FB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2963" y="6189794"/>
            <a:ext cx="2568060" cy="211330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9C1D367-65D1-0342-A522-13D9516FAB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2963" y="4155247"/>
            <a:ext cx="4313237" cy="1654746"/>
          </a:xfrm>
        </p:spPr>
        <p:txBody>
          <a:bodyPr anchor="t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8786C147-035C-5740-B7B1-F83031B241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48711"/>
            <a:ext cx="6853238" cy="215444"/>
          </a:xfrm>
        </p:spPr>
        <p:txBody>
          <a:bodyPr wrap="square" lIns="91440" tIns="45720" rIns="91440" bIns="45720" anchor="ctr" anchorCtr="0">
            <a:spAutoFit/>
          </a:bodyPr>
          <a:lstStyle>
            <a:lvl1pPr marL="0" indent="0" algn="r">
              <a:buNone/>
              <a:defRPr sz="80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Image credit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883828-E879-FC48-8385-0D7ACE7BEEC9}"/>
              </a:ext>
            </a:extLst>
          </p:cNvPr>
          <p:cNvSpPr/>
          <p:nvPr userDrawn="1"/>
        </p:nvSpPr>
        <p:spPr>
          <a:xfrm>
            <a:off x="7192962" y="1746504"/>
            <a:ext cx="41148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56688" y="488674"/>
            <a:ext cx="2449512" cy="63693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800"/>
            </a:lvl1pPr>
            <a:lvl2pPr marL="11113" indent="0">
              <a:spcBef>
                <a:spcPts val="1800"/>
              </a:spcBef>
              <a:spcAft>
                <a:spcPts val="1800"/>
              </a:spcAft>
              <a:buNone/>
              <a:tabLst/>
              <a:defRPr sz="1600" b="1" cap="all" spc="100" baseline="0">
                <a:solidFill>
                  <a:schemeClr val="tx2"/>
                </a:solidFill>
              </a:defRPr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cap="all" spc="100" baseline="0"/>
              <a:t>Subtitle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671B2-621F-D34F-A8A0-D4D1A7E20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58141-F0AC-704D-9680-E75460E70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63DB-7B07-6943-80E3-B9A8273C7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AD99AEA-0942-F44E-82BD-844F6AA515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52600" y="1620372"/>
            <a:ext cx="5926137" cy="52376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A2385D-5C5C-B54F-B0B8-C004F965E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5240337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048E8775-CEBA-8B4F-9B33-0875D822D6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4538" y="6648711"/>
            <a:ext cx="5181599" cy="215444"/>
          </a:xfrm>
        </p:spPr>
        <p:txBody>
          <a:bodyPr wrap="square" lIns="91440" tIns="45720" rIns="91440" bIns="45720" anchor="ctr" anchorCtr="0">
            <a:spAutoFit/>
          </a:bodyPr>
          <a:lstStyle>
            <a:lvl1pPr marL="0" indent="0" algn="r">
              <a:buNone/>
              <a:defRPr sz="80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Image credit</a:t>
            </a:r>
          </a:p>
        </p:txBody>
      </p:sp>
    </p:spTree>
    <p:extLst>
      <p:ext uri="{BB962C8B-B14F-4D97-AF65-F5344CB8AC3E}">
        <p14:creationId xmlns:p14="http://schemas.microsoft.com/office/powerpoint/2010/main" val="233409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c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671B2-621F-D34F-A8A0-D4D1A7E20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58141-F0AC-704D-9680-E75460E70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63DB-7B07-6943-80E3-B9A8273C7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AD99AEA-0942-F44E-82BD-844F6AA515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1600200"/>
            <a:ext cx="9400032" cy="5257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2A72C7-EB24-FE4A-A255-EAB3C2787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8370887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DCED86F4-30DE-F841-86E9-F8D3B5F82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7302" y="6648712"/>
            <a:ext cx="5181599" cy="215444"/>
          </a:xfrm>
        </p:spPr>
        <p:txBody>
          <a:bodyPr wrap="square" lIns="91440" tIns="45720" rIns="91440" bIns="45720" anchor="ctr" anchorCtr="0">
            <a:spAutoFit/>
          </a:bodyPr>
          <a:lstStyle>
            <a:lvl1pPr marL="0" indent="0" algn="r">
              <a:buNone/>
              <a:defRPr sz="80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Image credit</a:t>
            </a:r>
          </a:p>
        </p:txBody>
      </p:sp>
    </p:spTree>
    <p:extLst>
      <p:ext uri="{BB962C8B-B14F-4D97-AF65-F5344CB8AC3E}">
        <p14:creationId xmlns:p14="http://schemas.microsoft.com/office/powerpoint/2010/main" val="20548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eatured Content-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671B2-621F-D34F-A8A0-D4D1A7E20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16C59-5468-754D-8C91-AB326197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58141-F0AC-704D-9680-E75460E70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8463DB-7B07-6943-80E3-B9A8273C7E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ACFED5-419A-BB43-A3A8-CD828014FE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25" y="6470853"/>
            <a:ext cx="1371600" cy="11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3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eatured Conten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71600"/>
            <a:ext cx="4305300" cy="3617259"/>
          </a:xfrm>
        </p:spPr>
        <p:txBody>
          <a:bodyPr anchor="t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50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156968" y="1696344"/>
            <a:ext cx="3769171" cy="1013790"/>
          </a:xfrm>
        </p:spPr>
        <p:txBody>
          <a:bodyPr/>
          <a:lstStyle>
            <a:lvl1pPr marL="7938" indent="0">
              <a:spcBef>
                <a:spcPts val="0"/>
              </a:spcBef>
              <a:spcAft>
                <a:spcPts val="0"/>
              </a:spcAft>
              <a:buNone/>
              <a:tabLst/>
              <a:defRPr sz="1400" b="1" cap="none" spc="0" baseline="0">
                <a:solidFill>
                  <a:schemeClr val="bg1"/>
                </a:solidFill>
              </a:defRPr>
            </a:lvl1pPr>
            <a:lvl2pPr marL="7938" indent="0">
              <a:spcBef>
                <a:spcPts val="0"/>
              </a:spcBef>
              <a:spcAft>
                <a:spcPts val="400"/>
              </a:spcAft>
              <a:buNone/>
              <a:tabLst/>
              <a:defRPr sz="1200" i="1">
                <a:solidFill>
                  <a:schemeClr val="accent3"/>
                </a:solidFill>
              </a:defRPr>
            </a:lvl2pPr>
            <a:lvl3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3pPr>
            <a:lvl4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4pPr>
            <a:lvl5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text, indent for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671B2-621F-D34F-A8A0-D4D1A7E20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16C59-5468-754D-8C91-AB326197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58141-F0AC-704D-9680-E75460E70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8463DB-7B07-6943-80E3-B9A8273C7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1823242-C8E7-C54B-AA34-E62AE48B08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1371601"/>
            <a:ext cx="1262287" cy="1273511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55F8FF8-9F35-5D47-A139-55B72F0ECE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" y="3135145"/>
            <a:ext cx="1262287" cy="1273511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3517AFA9-07E1-B846-A503-0B2BBBE131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800" y="4898689"/>
            <a:ext cx="1262287" cy="1273511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56F155F0-B2B5-D040-A05A-82983352CD6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73800" y="1371601"/>
            <a:ext cx="1262287" cy="1273511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7B5F027E-1794-1D45-A26D-CE1DEC0C491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3800" y="3135145"/>
            <a:ext cx="1262287" cy="1273511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E519FF2F-1B6A-0140-9DAE-BE0C9D667D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73800" y="4898689"/>
            <a:ext cx="1262287" cy="1273511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9FCB7BC-E60E-7F48-A3EC-C49F1FAE94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25" y="6470853"/>
            <a:ext cx="1371600" cy="112871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5234DDF-FF1A-49E1-8720-6D766D210B65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2156968" y="3474810"/>
            <a:ext cx="3769171" cy="1013790"/>
          </a:xfrm>
        </p:spPr>
        <p:txBody>
          <a:bodyPr/>
          <a:lstStyle>
            <a:lvl1pPr marL="7938" indent="0">
              <a:spcBef>
                <a:spcPts val="0"/>
              </a:spcBef>
              <a:spcAft>
                <a:spcPts val="0"/>
              </a:spcAft>
              <a:buNone/>
              <a:tabLst/>
              <a:defRPr sz="1400" b="1" cap="none" spc="0" baseline="0">
                <a:solidFill>
                  <a:schemeClr val="bg1"/>
                </a:solidFill>
              </a:defRPr>
            </a:lvl1pPr>
            <a:lvl2pPr marL="7938" indent="0">
              <a:spcBef>
                <a:spcPts val="0"/>
              </a:spcBef>
              <a:spcAft>
                <a:spcPts val="400"/>
              </a:spcAft>
              <a:buNone/>
              <a:tabLst/>
              <a:defRPr sz="1200" i="1">
                <a:solidFill>
                  <a:schemeClr val="accent3"/>
                </a:solidFill>
              </a:defRPr>
            </a:lvl2pPr>
            <a:lvl3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3pPr>
            <a:lvl4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4pPr>
            <a:lvl5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text, indent for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C9018C6B-E514-42AE-A7F3-6761292BBFFA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2156968" y="5253276"/>
            <a:ext cx="3769171" cy="1013790"/>
          </a:xfrm>
        </p:spPr>
        <p:txBody>
          <a:bodyPr/>
          <a:lstStyle>
            <a:lvl1pPr marL="7938" indent="0">
              <a:spcBef>
                <a:spcPts val="0"/>
              </a:spcBef>
              <a:spcAft>
                <a:spcPts val="0"/>
              </a:spcAft>
              <a:buNone/>
              <a:tabLst/>
              <a:defRPr sz="1400" b="1" cap="none" spc="0" baseline="0">
                <a:solidFill>
                  <a:schemeClr val="bg1"/>
                </a:solidFill>
              </a:defRPr>
            </a:lvl1pPr>
            <a:lvl2pPr marL="7938" indent="0">
              <a:spcBef>
                <a:spcPts val="0"/>
              </a:spcBef>
              <a:spcAft>
                <a:spcPts val="400"/>
              </a:spcAft>
              <a:buNone/>
              <a:tabLst/>
              <a:defRPr sz="1200" i="1">
                <a:solidFill>
                  <a:schemeClr val="accent3"/>
                </a:solidFill>
              </a:defRPr>
            </a:lvl2pPr>
            <a:lvl3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3pPr>
            <a:lvl4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4pPr>
            <a:lvl5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text, indent for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16F73A9-1959-4089-A7EE-600733AF6A9E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735647" y="1696344"/>
            <a:ext cx="3769171" cy="1013790"/>
          </a:xfrm>
        </p:spPr>
        <p:txBody>
          <a:bodyPr/>
          <a:lstStyle>
            <a:lvl1pPr marL="7938" indent="0">
              <a:spcBef>
                <a:spcPts val="0"/>
              </a:spcBef>
              <a:spcAft>
                <a:spcPts val="0"/>
              </a:spcAft>
              <a:buNone/>
              <a:tabLst/>
              <a:defRPr sz="1400" b="1" cap="none" spc="0" baseline="0">
                <a:solidFill>
                  <a:schemeClr val="bg1"/>
                </a:solidFill>
              </a:defRPr>
            </a:lvl1pPr>
            <a:lvl2pPr marL="7938" indent="0">
              <a:spcBef>
                <a:spcPts val="0"/>
              </a:spcBef>
              <a:spcAft>
                <a:spcPts val="400"/>
              </a:spcAft>
              <a:buNone/>
              <a:tabLst/>
              <a:defRPr sz="1200" i="1">
                <a:solidFill>
                  <a:schemeClr val="accent3"/>
                </a:solidFill>
              </a:defRPr>
            </a:lvl2pPr>
            <a:lvl3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3pPr>
            <a:lvl4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4pPr>
            <a:lvl5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text, indent for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C21C7E0-1337-4C8F-9A6F-E579B9F7CA68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7735647" y="3474810"/>
            <a:ext cx="3769171" cy="1013790"/>
          </a:xfrm>
        </p:spPr>
        <p:txBody>
          <a:bodyPr/>
          <a:lstStyle>
            <a:lvl1pPr marL="7938" indent="0">
              <a:spcBef>
                <a:spcPts val="0"/>
              </a:spcBef>
              <a:spcAft>
                <a:spcPts val="0"/>
              </a:spcAft>
              <a:buNone/>
              <a:tabLst/>
              <a:defRPr sz="1400" b="1" cap="none" spc="0" baseline="0">
                <a:solidFill>
                  <a:schemeClr val="bg1"/>
                </a:solidFill>
              </a:defRPr>
            </a:lvl1pPr>
            <a:lvl2pPr marL="7938" indent="0">
              <a:spcBef>
                <a:spcPts val="0"/>
              </a:spcBef>
              <a:spcAft>
                <a:spcPts val="400"/>
              </a:spcAft>
              <a:buNone/>
              <a:tabLst/>
              <a:defRPr sz="1200" i="1">
                <a:solidFill>
                  <a:schemeClr val="accent3"/>
                </a:solidFill>
              </a:defRPr>
            </a:lvl2pPr>
            <a:lvl3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3pPr>
            <a:lvl4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4pPr>
            <a:lvl5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text, indent for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8BB125A5-95FF-4644-A061-809018479043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7735647" y="5253276"/>
            <a:ext cx="3769171" cy="1013790"/>
          </a:xfrm>
        </p:spPr>
        <p:txBody>
          <a:bodyPr/>
          <a:lstStyle>
            <a:lvl1pPr marL="7938" indent="0">
              <a:spcBef>
                <a:spcPts val="0"/>
              </a:spcBef>
              <a:spcAft>
                <a:spcPts val="0"/>
              </a:spcAft>
              <a:buNone/>
              <a:tabLst/>
              <a:defRPr sz="1400" b="1" cap="none" spc="0" baseline="0">
                <a:solidFill>
                  <a:schemeClr val="bg1"/>
                </a:solidFill>
              </a:defRPr>
            </a:lvl1pPr>
            <a:lvl2pPr marL="7938" indent="0">
              <a:spcBef>
                <a:spcPts val="0"/>
              </a:spcBef>
              <a:spcAft>
                <a:spcPts val="400"/>
              </a:spcAft>
              <a:buNone/>
              <a:tabLst/>
              <a:defRPr sz="1200" i="1">
                <a:solidFill>
                  <a:schemeClr val="accent3"/>
                </a:solidFill>
              </a:defRPr>
            </a:lvl2pPr>
            <a:lvl3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3pPr>
            <a:lvl4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4pPr>
            <a:lvl5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text, indent for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</a:t>
            </a:r>
          </a:p>
        </p:txBody>
      </p:sp>
    </p:spTree>
    <p:extLst>
      <p:ext uri="{BB962C8B-B14F-4D97-AF65-F5344CB8AC3E}">
        <p14:creationId xmlns:p14="http://schemas.microsoft.com/office/powerpoint/2010/main" val="134302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Memb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4FE633-2EBC-8F47-811F-DEC061954DD5}"/>
              </a:ext>
            </a:extLst>
          </p:cNvPr>
          <p:cNvSpPr/>
          <p:nvPr userDrawn="1"/>
        </p:nvSpPr>
        <p:spPr>
          <a:xfrm flipV="1">
            <a:off x="0" y="-2"/>
            <a:ext cx="12192000" cy="1524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73451" y="2858534"/>
            <a:ext cx="4679949" cy="3313666"/>
          </a:xfrm>
          <a:noFill/>
        </p:spPr>
        <p:txBody>
          <a:bodyPr lIns="0" tIns="0" rIns="0">
            <a:noAutofit/>
          </a:bodyPr>
          <a:lstStyle>
            <a:lvl1pPr marL="234950" indent="-228600">
              <a:buClr>
                <a:schemeClr val="accent5"/>
              </a:buClr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671B2-621F-D34F-A8A0-D4D1A7E20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58141-F0AC-704D-9680-E75460E70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8463DB-7B07-6943-80E3-B9A8273C7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8519F9-309E-7148-8CE4-7B12E00E64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1028700"/>
            <a:ext cx="10820400" cy="49530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4B79A28-1D40-DB4D-9BD1-614E8D180B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" y="2058193"/>
            <a:ext cx="2451100" cy="2472895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110A5E-DAC4-0C4D-8D52-8F1F9E7A2BE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DFC84D-23A9-F349-BBEA-08D80B9DC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BEA6C2-4B8F-7648-B35A-F120A4F39A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25" y="6470853"/>
            <a:ext cx="1371600" cy="11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4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ject Bleed: 1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3C72C06-50CE-B64A-A753-D9C682122E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4347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5847D6F-87DD-E04D-8C7A-617BE517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10401" y="4231567"/>
            <a:ext cx="5181599" cy="203133"/>
          </a:xfrm>
        </p:spPr>
        <p:txBody>
          <a:bodyPr wrap="square" lIns="91440" tIns="45720" rIns="91440" bIns="45720" anchor="ctr" anchorCtr="0">
            <a:spAutoFit/>
          </a:bodyPr>
          <a:lstStyle>
            <a:lvl1pPr marL="0" indent="0" algn="r">
              <a:buNone/>
              <a:defRPr sz="800" cap="all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Image Credit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FAA771B-601B-E445-BC17-C26F4786AA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159812"/>
            <a:ext cx="10820400" cy="28143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Location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EC41F610-190D-464D-9E91-B369E27C13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00" y="5859919"/>
            <a:ext cx="10820400" cy="2814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ext Placeholder 33"/>
          <p:cNvSpPr>
            <a:spLocks noGrp="1"/>
          </p:cNvSpPr>
          <p:nvPr>
            <p:ph type="title"/>
          </p:nvPr>
        </p:nvSpPr>
        <p:spPr>
          <a:xfrm>
            <a:off x="685800" y="4723978"/>
            <a:ext cx="10820400" cy="336434"/>
          </a:xfrm>
        </p:spPr>
        <p:txBody>
          <a:bodyPr anchor="t">
            <a:noAutofit/>
          </a:bodyPr>
          <a:lstStyle>
            <a:lvl1pPr>
              <a:defRPr sz="2800" cap="none" spc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1BEC94-ED05-1B4A-91C2-8AC15A34A1CE}"/>
              </a:ext>
            </a:extLst>
          </p:cNvPr>
          <p:cNvSpPr/>
          <p:nvPr userDrawn="1"/>
        </p:nvSpPr>
        <p:spPr>
          <a:xfrm>
            <a:off x="685800" y="5565131"/>
            <a:ext cx="41148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2C0989-A802-0C4B-9AEC-880DF106426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49B95-45F6-B147-8EEC-5BEE04FC4D7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98463DB-7B07-6943-80E3-B9A8273C7E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1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ject: 1 IMG 1 Line / Full Spe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863" y="457200"/>
            <a:ext cx="5240337" cy="406058"/>
          </a:xfrm>
        </p:spPr>
        <p:txBody>
          <a:bodyPr anchor="t" anchorCtr="0">
            <a:noAutofit/>
          </a:bodyPr>
          <a:lstStyle>
            <a:lvl1pPr>
              <a:defRPr sz="2800" cap="none" spc="0" baseline="0"/>
            </a:lvl1pPr>
          </a:lstStyle>
          <a:p>
            <a:r>
              <a:rPr lang="en-US"/>
              <a:t>1 Line Name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3C72C06-50CE-B64A-A753-D9C682122E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26138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FAA771B-601B-E445-BC17-C26F4786AA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65862" y="905108"/>
            <a:ext cx="5240337" cy="50834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Location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4B2FBE-2532-2E41-8FBB-E8F547C11B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65863" y="1594103"/>
            <a:ext cx="5240337" cy="493442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None/>
              <a:defRPr lang="en-US" sz="18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buNone/>
              <a:tabLst/>
              <a:defRPr/>
            </a:lvl2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</a:pPr>
            <a:r>
              <a:rPr lang="en-US"/>
              <a:t>Click to add text, indent spec details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E4DC93-119A-6B49-9534-58D5B821A7F0}"/>
              </a:ext>
            </a:extLst>
          </p:cNvPr>
          <p:cNvSpPr/>
          <p:nvPr userDrawn="1"/>
        </p:nvSpPr>
        <p:spPr>
          <a:xfrm>
            <a:off x="6265863" y="1299088"/>
            <a:ext cx="41148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EF55F5-9411-E142-89C3-BC59179B08F5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5E9F7-9412-F645-B515-42C71A3F463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F98463DB-7B07-6943-80E3-B9A8273C7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FB0604BF-247B-E242-9D39-1CF590EC53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6310" y="6648712"/>
            <a:ext cx="5159828" cy="215444"/>
          </a:xfrm>
        </p:spPr>
        <p:txBody>
          <a:bodyPr wrap="square" lIns="91440" tIns="45720" rIns="91440" bIns="45720" anchor="ctr" anchorCtr="0">
            <a:spAutoFit/>
          </a:bodyPr>
          <a:lstStyle>
            <a:lvl1pPr marL="0" indent="0" algn="r">
              <a:buNone/>
              <a:defRPr sz="80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Image credit</a:t>
            </a:r>
          </a:p>
        </p:txBody>
      </p:sp>
    </p:spTree>
    <p:extLst>
      <p:ext uri="{BB962C8B-B14F-4D97-AF65-F5344CB8AC3E}">
        <p14:creationId xmlns:p14="http://schemas.microsoft.com/office/powerpoint/2010/main" val="84082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oject: 1 IMG 2 Lines / Full Spe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863" y="457200"/>
            <a:ext cx="5240337" cy="406058"/>
          </a:xfrm>
        </p:spPr>
        <p:txBody>
          <a:bodyPr anchor="t" anchorCtr="0">
            <a:noAutofit/>
          </a:bodyPr>
          <a:lstStyle>
            <a:lvl1pPr>
              <a:defRPr sz="2800" cap="none" spc="0" baseline="0"/>
            </a:lvl1pPr>
          </a:lstStyle>
          <a:p>
            <a:r>
              <a:rPr lang="en-US"/>
              <a:t>2 Line </a:t>
            </a:r>
            <a:br>
              <a:rPr lang="en-US"/>
            </a:br>
            <a:r>
              <a:rPr lang="en-US"/>
              <a:t>Project Name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3C72C06-50CE-B64A-A753-D9C682122E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26138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FAA771B-601B-E445-BC17-C26F4786AA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65863" y="1281720"/>
            <a:ext cx="5240337" cy="35800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Location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4B2FBE-2532-2E41-8FBB-E8F547C11B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65862" y="1983799"/>
            <a:ext cx="5240337" cy="456428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None/>
              <a:defRPr lang="en-US" sz="18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buNone/>
              <a:tabLst/>
              <a:defRPr/>
            </a:lvl2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</a:pPr>
            <a:r>
              <a:rPr lang="en-US"/>
              <a:t>Click to add text, indent spec details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E4DC93-119A-6B49-9534-58D5B821A7F0}"/>
              </a:ext>
            </a:extLst>
          </p:cNvPr>
          <p:cNvSpPr/>
          <p:nvPr userDrawn="1"/>
        </p:nvSpPr>
        <p:spPr>
          <a:xfrm>
            <a:off x="6265863" y="1682856"/>
            <a:ext cx="41148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EF55F5-9411-E142-89C3-BC59179B08F5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5E9F7-9412-F645-B515-42C71A3F463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F98463DB-7B07-6943-80E3-B9A8273C7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FB0604BF-247B-E242-9D39-1CF590EC53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6310" y="6648712"/>
            <a:ext cx="5159828" cy="215444"/>
          </a:xfrm>
        </p:spPr>
        <p:txBody>
          <a:bodyPr wrap="square" lIns="91440" tIns="45720" rIns="91440" bIns="45720" anchor="ctr" anchorCtr="0">
            <a:spAutoFit/>
          </a:bodyPr>
          <a:lstStyle>
            <a:lvl1pPr marL="0" indent="0" algn="r">
              <a:buNone/>
              <a:defRPr sz="80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Image credit</a:t>
            </a:r>
          </a:p>
        </p:txBody>
      </p:sp>
    </p:spTree>
    <p:extLst>
      <p:ext uri="{BB962C8B-B14F-4D97-AF65-F5344CB8AC3E}">
        <p14:creationId xmlns:p14="http://schemas.microsoft.com/office/powerpoint/2010/main" val="23607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ject: 2 IMGs 3 Lines / Full Spe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5D6BC510-0A74-5F4C-840B-4D3C1A543D6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" y="3425269"/>
            <a:ext cx="5926137" cy="3432731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3C72C06-50CE-B64A-A753-D9C682122E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26138" cy="3412078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9B3F4FF7-6F0B-AF41-BB25-240541F69BF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6310" y="6634532"/>
            <a:ext cx="5159828" cy="215444"/>
          </a:xfrm>
        </p:spPr>
        <p:txBody>
          <a:bodyPr wrap="square" lIns="91440" tIns="45720" rIns="91440" bIns="45720" anchor="ctr" anchorCtr="0">
            <a:spAutoFit/>
          </a:bodyPr>
          <a:lstStyle>
            <a:lvl1pPr marL="0" indent="0" algn="r">
              <a:buNone/>
              <a:defRPr sz="80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Image credit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FB0604BF-247B-E242-9D39-1CF590EC53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6310" y="3208945"/>
            <a:ext cx="5159828" cy="203133"/>
          </a:xfrm>
        </p:spPr>
        <p:txBody>
          <a:bodyPr wrap="square" lIns="91440" tIns="45720" rIns="91440" bIns="45720" anchor="ctr" anchorCtr="0">
            <a:spAutoFit/>
          </a:bodyPr>
          <a:lstStyle>
            <a:lvl1pPr marL="0" indent="0" algn="r">
              <a:buNone/>
              <a:defRPr sz="800" cap="all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Image Credit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693461E-CC2B-CA47-88F5-4715F5548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5863" y="457199"/>
            <a:ext cx="5240337" cy="2537285"/>
          </a:xfrm>
        </p:spPr>
        <p:txBody>
          <a:bodyPr anchor="t" anchorCtr="0">
            <a:noAutofit/>
          </a:bodyPr>
          <a:lstStyle>
            <a:lvl1pPr>
              <a:defRPr sz="2800" cap="none" spc="0" baseline="0"/>
            </a:lvl1pPr>
          </a:lstStyle>
          <a:p>
            <a:r>
              <a:rPr lang="en-US"/>
              <a:t>3 line</a:t>
            </a:r>
            <a:br>
              <a:rPr lang="en-US"/>
            </a:br>
            <a:r>
              <a:rPr lang="en-US"/>
              <a:t>Project</a:t>
            </a:r>
            <a:br>
              <a:rPr lang="en-US"/>
            </a:br>
            <a:r>
              <a:rPr lang="en-US"/>
              <a:t>Name</a:t>
            </a:r>
            <a:br>
              <a:rPr lang="en-US"/>
            </a:b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51C1D6F-DFEA-0D4D-B5BA-C91C9D0E39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65863" y="1658415"/>
            <a:ext cx="5240337" cy="48838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Location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00995DE-F1FD-2148-9041-1AF2051CF8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65863" y="2376117"/>
            <a:ext cx="5240337" cy="4203509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None/>
              <a:defRPr lang="en-US" sz="18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buNone/>
              <a:tabLst/>
              <a:defRPr/>
            </a:lvl2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</a:pPr>
            <a:r>
              <a:rPr lang="en-US"/>
              <a:t>Click to add text, indent spec details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7EBC7B-E2BC-0D4D-B7EA-E800B422AC47}"/>
              </a:ext>
            </a:extLst>
          </p:cNvPr>
          <p:cNvSpPr/>
          <p:nvPr userDrawn="1"/>
        </p:nvSpPr>
        <p:spPr>
          <a:xfrm>
            <a:off x="6265863" y="2066072"/>
            <a:ext cx="41148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52988F-1030-8241-939E-FDAC97BD0C4D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28836-9CC6-6F4C-94E3-438637C7B2FF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F98463DB-7B07-6943-80E3-B9A8273C7E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9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-ALT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965960"/>
            <a:ext cx="4313237" cy="1846994"/>
          </a:xfrm>
        </p:spPr>
        <p:txBody>
          <a:bodyPr anchor="t">
            <a:noAutofit/>
          </a:bodyPr>
          <a:lstStyle>
            <a:lvl1pPr algn="l">
              <a:defRPr sz="3600" b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7A17CBF-ED79-8149-94BA-FB1A68EE03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8762" y="0"/>
            <a:ext cx="6853238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A100F13-C285-884E-A44C-3332EF05AB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1368442"/>
            <a:ext cx="4313237" cy="335734"/>
          </a:xfrm>
        </p:spPr>
        <p:txBody>
          <a:bodyPr>
            <a:normAutofit/>
          </a:bodyPr>
          <a:lstStyle>
            <a:lvl1pPr marL="0" indent="0">
              <a:buNone/>
              <a:defRPr sz="1400" b="1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Date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9C1D367-65D1-0342-A522-13D9516FAB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4155247"/>
            <a:ext cx="4313237" cy="1654746"/>
          </a:xfrm>
        </p:spPr>
        <p:txBody>
          <a:bodyPr anchor="t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4D8F5286-DDBB-AF41-9F30-41F469DE97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5863" y="6645634"/>
            <a:ext cx="5926137" cy="215444"/>
          </a:xfrm>
        </p:spPr>
        <p:txBody>
          <a:bodyPr wrap="square" lIns="91440" tIns="45720" rIns="91440" bIns="45720" anchor="ctr" anchorCtr="0">
            <a:spAutoFit/>
          </a:bodyPr>
          <a:lstStyle>
            <a:lvl1pPr marL="0" indent="0" algn="r">
              <a:buNone/>
              <a:defRPr sz="80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Image credit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7422FD-0BE7-7D43-9996-1D640731BA36}"/>
              </a:ext>
            </a:extLst>
          </p:cNvPr>
          <p:cNvSpPr/>
          <p:nvPr userDrawn="1"/>
        </p:nvSpPr>
        <p:spPr>
          <a:xfrm>
            <a:off x="685800" y="1746504"/>
            <a:ext cx="41148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CE51D8-DC42-D241-AD12-153DCFB9A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99" y="6205737"/>
            <a:ext cx="2568060" cy="21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6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AAF5144-CC7F-0541-9E1B-33A1FC93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349" y="457200"/>
            <a:ext cx="8959851" cy="3077308"/>
          </a:xfrm>
        </p:spPr>
        <p:txBody>
          <a:bodyPr anchor="b">
            <a:noAutofit/>
          </a:bodyPr>
          <a:lstStyle>
            <a:lvl1pPr>
              <a:defRPr sz="3600" b="1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8E3452-9060-3F46-9362-17725C9B4464}"/>
              </a:ext>
            </a:extLst>
          </p:cNvPr>
          <p:cNvSpPr/>
          <p:nvPr userDrawn="1"/>
        </p:nvSpPr>
        <p:spPr>
          <a:xfrm>
            <a:off x="2546350" y="3657600"/>
            <a:ext cx="41148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2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AAF5144-CC7F-0541-9E1B-33A1FC933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10820400" cy="571500"/>
          </a:xfrm>
        </p:spPr>
        <p:txBody>
          <a:bodyPr anchor="t">
            <a:noAutofit/>
          </a:bodyPr>
          <a:lstStyle>
            <a:lvl1pPr>
              <a:defRPr sz="3600" b="1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306C8-DB3C-3C4F-8186-F1B0076AA8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1790700"/>
            <a:ext cx="10820401" cy="4381500"/>
          </a:xfrm>
        </p:spPr>
        <p:txBody>
          <a:bodyPr>
            <a:normAutofit/>
          </a:bodyPr>
          <a:lstStyle>
            <a:lvl1pPr marL="11113" indent="0">
              <a:buNone/>
              <a:tabLst/>
              <a:defRPr sz="2000">
                <a:solidFill>
                  <a:schemeClr val="bg1"/>
                </a:solidFill>
              </a:defRPr>
            </a:lvl1pPr>
            <a:lvl2pPr marL="11113" indent="0">
              <a:buNone/>
              <a:tabLst/>
              <a:defRPr sz="2000">
                <a:solidFill>
                  <a:schemeClr val="bg1"/>
                </a:solidFill>
              </a:defRPr>
            </a:lvl2pPr>
            <a:lvl3pPr marL="11113" indent="0">
              <a:buNone/>
              <a:tabLst/>
              <a:defRPr sz="2000">
                <a:solidFill>
                  <a:schemeClr val="bg1"/>
                </a:solidFill>
              </a:defRPr>
            </a:lvl3pPr>
            <a:lvl4pPr marL="11113" indent="0">
              <a:buNone/>
              <a:tabLst/>
              <a:defRPr sz="2000">
                <a:solidFill>
                  <a:schemeClr val="bg1"/>
                </a:solidFill>
              </a:defRPr>
            </a:lvl4pPr>
            <a:lvl5pPr marL="11113" indent="0">
              <a:buNone/>
              <a:tabLst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369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371600"/>
            <a:ext cx="5240338" cy="4805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5863" y="1371600"/>
            <a:ext cx="5240338" cy="4805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94494-F3D9-BE47-8141-9B0A8E5C6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0525A2-5101-1846-92A4-A7AADB20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2ED15-B721-084E-A54F-E60F18BD4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63DB-7B07-6943-80E3-B9A8273C7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53B24AD-8583-B144-89FE-C161EE60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977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1" y="1371600"/>
            <a:ext cx="5240338" cy="469557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841157"/>
            <a:ext cx="5240338" cy="433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65863" y="1371600"/>
            <a:ext cx="5240338" cy="469557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5863" y="1841157"/>
            <a:ext cx="5240338" cy="433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05A2A4-AE05-BC4D-86DB-C400CDACF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61C1061-969C-BB44-84CD-FD3DB5B7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8D3BA1F-C135-4C42-A22A-1F65DAABC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63DB-7B07-6943-80E3-B9A8273C7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29069DE-315C-F140-B702-8ED7A7FA5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375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C9D86C-7BAF-B342-95DD-C6B80D95B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83554A-DEF2-9543-89AD-E1D8D160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78712B-433C-4743-8D29-E8EF4FF6B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63DB-7B07-6943-80E3-B9A8273C7E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7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7B00FE-DEE8-DA46-91A6-BDB2C67C1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D163E-CF9D-4443-9AFB-89DD267A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3AB6E-77E2-8E40-A958-B5199B092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63DB-7B07-6943-80E3-B9A8273C7E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1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EFCB18-6E9B-9349-9C06-7366153651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7B00FE-DEE8-DA46-91A6-BDB2C67C1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D163E-CF9D-4443-9AFB-89DD267A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3AB6E-77E2-8E40-A958-B5199B092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63DB-7B07-6943-80E3-B9A8273C7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60E278-0E61-D541-A035-435647CCB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10820400" cy="576072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Icons</a:t>
            </a:r>
          </a:p>
        </p:txBody>
      </p:sp>
    </p:spTree>
    <p:extLst>
      <p:ext uri="{BB962C8B-B14F-4D97-AF65-F5344CB8AC3E}">
        <p14:creationId xmlns:p14="http://schemas.microsoft.com/office/powerpoint/2010/main" val="180946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AAF5144-CC7F-0541-9E1B-33A1FC93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349" y="-65314"/>
            <a:ext cx="8959851" cy="3077308"/>
          </a:xfrm>
        </p:spPr>
        <p:txBody>
          <a:bodyPr anchor="b">
            <a:noAutofit/>
          </a:bodyPr>
          <a:lstStyle>
            <a:lvl1pPr>
              <a:defRPr sz="3200" b="1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8E3452-9060-3F46-9362-17725C9B4464}"/>
              </a:ext>
            </a:extLst>
          </p:cNvPr>
          <p:cNvSpPr/>
          <p:nvPr userDrawn="1"/>
        </p:nvSpPr>
        <p:spPr>
          <a:xfrm>
            <a:off x="2546350" y="3135086"/>
            <a:ext cx="41148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F1E082D7-C4D1-744A-BF43-238CC6C722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62907" y="3632733"/>
            <a:ext cx="4313237" cy="1654746"/>
          </a:xfrm>
        </p:spPr>
        <p:txBody>
          <a:bodyPr anchor="t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563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AAF5144-CC7F-0541-9E1B-33A1FC93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349" y="-65314"/>
            <a:ext cx="8959851" cy="3077308"/>
          </a:xfrm>
        </p:spPr>
        <p:txBody>
          <a:bodyPr anchor="b">
            <a:noAutofit/>
          </a:bodyPr>
          <a:lstStyle>
            <a:lvl1pPr>
              <a:defRPr sz="3200" b="1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8E3452-9060-3F46-9362-17725C9B4464}"/>
              </a:ext>
            </a:extLst>
          </p:cNvPr>
          <p:cNvSpPr/>
          <p:nvPr userDrawn="1"/>
        </p:nvSpPr>
        <p:spPr>
          <a:xfrm>
            <a:off x="2546350" y="3135086"/>
            <a:ext cx="41148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BDD655-7BD7-467E-9529-57311FACB44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17517" y="4066728"/>
            <a:ext cx="4732200" cy="1713287"/>
          </a:xfrm>
        </p:spPr>
        <p:txBody>
          <a:bodyPr/>
          <a:lstStyle>
            <a:lvl1pPr marL="7938" indent="0">
              <a:spcBef>
                <a:spcPts val="0"/>
              </a:spcBef>
              <a:spcAft>
                <a:spcPts val="0"/>
              </a:spcAft>
              <a:buNone/>
              <a:tabLst/>
              <a:defRPr sz="1400" b="1" cap="none" spc="0" baseline="0">
                <a:solidFill>
                  <a:schemeClr val="bg1"/>
                </a:solidFill>
              </a:defRPr>
            </a:lvl1pPr>
            <a:lvl2pPr marL="7938" indent="0">
              <a:spcBef>
                <a:spcPts val="0"/>
              </a:spcBef>
              <a:spcAft>
                <a:spcPts val="400"/>
              </a:spcAft>
              <a:buNone/>
              <a:tabLst/>
              <a:defRPr sz="1200" i="1">
                <a:solidFill>
                  <a:schemeClr val="accent3"/>
                </a:solidFill>
              </a:defRPr>
            </a:lvl2pPr>
            <a:lvl3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3pPr>
            <a:lvl4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4pPr>
            <a:lvl5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text, indent for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AA21A01-4AD1-469E-9820-6AD9BE14A5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46349" y="3708674"/>
            <a:ext cx="1262287" cy="1273511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6045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-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AAF5144-CC7F-0541-9E1B-33A1FC93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094" y="-65314"/>
            <a:ext cx="5712277" cy="3077308"/>
          </a:xfrm>
        </p:spPr>
        <p:txBody>
          <a:bodyPr anchor="b">
            <a:noAutofit/>
          </a:bodyPr>
          <a:lstStyle>
            <a:lvl1pPr>
              <a:defRPr sz="3200" b="1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8E3452-9060-3F46-9362-17725C9B4464}"/>
              </a:ext>
            </a:extLst>
          </p:cNvPr>
          <p:cNvSpPr/>
          <p:nvPr userDrawn="1"/>
        </p:nvSpPr>
        <p:spPr>
          <a:xfrm>
            <a:off x="761095" y="3135086"/>
            <a:ext cx="41148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17841A-6BF3-484F-996D-070FABA4F2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0063" y="0"/>
            <a:ext cx="53419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BFFCC5C-0EAE-492E-B263-3C946A8C7D6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32262" y="4066728"/>
            <a:ext cx="4241109" cy="1713287"/>
          </a:xfrm>
        </p:spPr>
        <p:txBody>
          <a:bodyPr/>
          <a:lstStyle>
            <a:lvl1pPr marL="7938" indent="0">
              <a:spcBef>
                <a:spcPts val="0"/>
              </a:spcBef>
              <a:spcAft>
                <a:spcPts val="0"/>
              </a:spcAft>
              <a:buNone/>
              <a:tabLst/>
              <a:defRPr sz="1400" b="1" cap="none" spc="0" baseline="0">
                <a:solidFill>
                  <a:schemeClr val="bg1"/>
                </a:solidFill>
              </a:defRPr>
            </a:lvl1pPr>
            <a:lvl2pPr marL="7938" indent="0">
              <a:spcBef>
                <a:spcPts val="0"/>
              </a:spcBef>
              <a:spcAft>
                <a:spcPts val="400"/>
              </a:spcAft>
              <a:buNone/>
              <a:tabLst/>
              <a:defRPr sz="1200" i="1">
                <a:solidFill>
                  <a:schemeClr val="accent3"/>
                </a:solidFill>
              </a:defRPr>
            </a:lvl2pPr>
            <a:lvl3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3pPr>
            <a:lvl4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4pPr>
            <a:lvl5pPr marL="7938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text, indent for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EC47F7D4-7533-4471-B14B-0D0A63549F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1094" y="3708674"/>
            <a:ext cx="1262287" cy="1273511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DB689FD1-C6E2-4131-8F5F-1BD4273740E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032172" y="6634532"/>
            <a:ext cx="5159828" cy="215444"/>
          </a:xfrm>
        </p:spPr>
        <p:txBody>
          <a:bodyPr wrap="square" lIns="91440" tIns="45720" rIns="91440" bIns="45720" anchor="ctr" anchorCtr="0">
            <a:spAutoFit/>
          </a:bodyPr>
          <a:lstStyle>
            <a:lvl1pPr marL="0" indent="0" algn="r">
              <a:buNone/>
              <a:defRPr sz="80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Image credit</a:t>
            </a:r>
          </a:p>
        </p:txBody>
      </p:sp>
    </p:spTree>
    <p:extLst>
      <p:ext uri="{BB962C8B-B14F-4D97-AF65-F5344CB8AC3E}">
        <p14:creationId xmlns:p14="http://schemas.microsoft.com/office/powerpoint/2010/main" val="189724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-ALT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A100F13-C285-884E-A44C-3332EF05AB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1588" y="1368442"/>
            <a:ext cx="4944269" cy="335734"/>
          </a:xfrm>
        </p:spPr>
        <p:txBody>
          <a:bodyPr>
            <a:normAutofit/>
          </a:bodyPr>
          <a:lstStyle>
            <a:lvl1pPr marL="0" indent="0">
              <a:buNone/>
              <a:defRPr sz="1400" b="1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Date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AA8417-EE9F-424B-AA64-F8FA1B631888}"/>
              </a:ext>
            </a:extLst>
          </p:cNvPr>
          <p:cNvSpPr/>
          <p:nvPr userDrawn="1"/>
        </p:nvSpPr>
        <p:spPr>
          <a:xfrm>
            <a:off x="0" y="0"/>
            <a:ext cx="6858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2650244-9418-1F4B-8602-415582C33C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92963" y="0"/>
            <a:ext cx="49990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C3DF5B39-F432-B645-8261-CBBD1A6889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2962" y="6648712"/>
            <a:ext cx="4999037" cy="215444"/>
          </a:xfrm>
        </p:spPr>
        <p:txBody>
          <a:bodyPr wrap="square" lIns="91440" tIns="45720" rIns="91440" bIns="45720" anchor="ctr" anchorCtr="0">
            <a:spAutoFit/>
          </a:bodyPr>
          <a:lstStyle>
            <a:lvl1pPr marL="0" indent="0" algn="r">
              <a:buNone/>
              <a:defRPr sz="80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Image credit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223B63-BACA-BE46-9087-858D5CBDC64A}"/>
              </a:ext>
            </a:extLst>
          </p:cNvPr>
          <p:cNvSpPr/>
          <p:nvPr userDrawn="1"/>
        </p:nvSpPr>
        <p:spPr>
          <a:xfrm>
            <a:off x="1271588" y="1760847"/>
            <a:ext cx="41148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2534F2-1CA2-2940-B48C-22C5BC4AEB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587" y="6180596"/>
            <a:ext cx="2568060" cy="21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9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-ALT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A100F13-C285-884E-A44C-3332EF05AB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1588" y="1368442"/>
            <a:ext cx="4944269" cy="335734"/>
          </a:xfrm>
        </p:spPr>
        <p:txBody>
          <a:bodyPr>
            <a:normAutofit/>
          </a:bodyPr>
          <a:lstStyle>
            <a:lvl1pPr marL="0" indent="0">
              <a:buNone/>
              <a:defRPr sz="1400" b="1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Date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AA8417-EE9F-424B-AA64-F8FA1B631888}"/>
              </a:ext>
            </a:extLst>
          </p:cNvPr>
          <p:cNvSpPr/>
          <p:nvPr userDrawn="1"/>
        </p:nvSpPr>
        <p:spPr>
          <a:xfrm>
            <a:off x="0" y="0"/>
            <a:ext cx="6858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223B63-BACA-BE46-9087-858D5CBDC64A}"/>
              </a:ext>
            </a:extLst>
          </p:cNvPr>
          <p:cNvSpPr/>
          <p:nvPr userDrawn="1"/>
        </p:nvSpPr>
        <p:spPr>
          <a:xfrm>
            <a:off x="1271588" y="1760847"/>
            <a:ext cx="41148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6690EB-2636-E743-A099-75A1ED4E7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588" y="987392"/>
            <a:ext cx="2568060" cy="21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0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671B2-621F-D34F-A8A0-D4D1A7E20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16C59-5468-754D-8C91-AB326197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58141-F0AC-704D-9680-E75460E70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63DB-7B07-6943-80E3-B9A8273C7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C74025B-E291-9E42-97AF-0F5A6CFB0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851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671B2-621F-D34F-A8A0-D4D1A7E20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16C59-5468-754D-8C91-AB326197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58141-F0AC-704D-9680-E75460E70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63DB-7B07-6943-80E3-B9A8273C7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C74025B-E291-9E42-97AF-0F5A6CFB0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FC16130-2992-0646-BAA0-040B6A2F75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1288026"/>
            <a:ext cx="2498839" cy="23887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E4262B76-99F4-8A4C-A559-07AC11AD08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65889" y="3776053"/>
            <a:ext cx="2147870" cy="23887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AACCB439-BFD0-644E-9C13-C8A1B051880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96263" y="1288026"/>
            <a:ext cx="3879358" cy="23887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116AD1B3-6049-CE4D-9B33-94AA8CB2EAF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800" y="3776053"/>
            <a:ext cx="3879358" cy="23887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56E36758-758C-9344-89C6-D1A5A79EC5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14491" y="3776053"/>
            <a:ext cx="2770284" cy="23887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1574383-9529-ED4D-92DB-96AD5908D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85507" y="3776053"/>
            <a:ext cx="1720693" cy="23887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12A26FD-8B73-8C4B-A9E4-A5A8F46267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87244" y="1289629"/>
            <a:ext cx="4218955" cy="23887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991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90700"/>
            <a:ext cx="10820400" cy="4381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671B2-621F-D34F-A8A0-D4D1A7E20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16C59-5468-754D-8C91-AB326197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58141-F0AC-704D-9680-E75460E70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63DB-7B07-6943-80E3-B9A8273C7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8519F9-309E-7148-8CE4-7B12E00E64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1182359"/>
            <a:ext cx="10820400" cy="45720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EFAC9C6-DB71-0E4D-AA49-0ED18BDFA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5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5240338" cy="4805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671B2-621F-D34F-A8A0-D4D1A7E20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16C59-5468-754D-8C91-AB326197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58141-F0AC-704D-9680-E75460E70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63DB-7B07-6943-80E3-B9A8273C7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B6FEDAD-611F-AD49-81AC-982C8CA3BB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5862" y="1371600"/>
            <a:ext cx="5240337" cy="48005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880BBAB-A6CD-7248-9FD2-BD93C6110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D864C215-8324-084C-B43F-96167B012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4600" y="5962911"/>
            <a:ext cx="5181599" cy="215444"/>
          </a:xfrm>
        </p:spPr>
        <p:txBody>
          <a:bodyPr wrap="square" lIns="91440" tIns="45720" rIns="91440" bIns="45720" anchor="ctr" anchorCtr="0">
            <a:spAutoFit/>
          </a:bodyPr>
          <a:lstStyle>
            <a:lvl1pPr marL="0" indent="0" algn="r">
              <a:buNone/>
              <a:defRPr sz="80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Image credit</a:t>
            </a:r>
          </a:p>
        </p:txBody>
      </p:sp>
    </p:spTree>
    <p:extLst>
      <p:ext uri="{BB962C8B-B14F-4D97-AF65-F5344CB8AC3E}">
        <p14:creationId xmlns:p14="http://schemas.microsoft.com/office/powerpoint/2010/main" val="338473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5240338" cy="4805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16C59-5468-754D-8C91-AB326197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B6FEDAD-611F-AD49-81AC-982C8CA3BB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5862" y="0"/>
            <a:ext cx="5926138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36DB0D-AEBF-0345-9ABB-53F960A00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5240338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D50D2D81-892A-7C48-AC57-D115AF6B1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5863" y="6645634"/>
            <a:ext cx="5926137" cy="215444"/>
          </a:xfrm>
        </p:spPr>
        <p:txBody>
          <a:bodyPr wrap="square" lIns="91440" tIns="45720" rIns="91440" bIns="45720" anchor="ctr" anchorCtr="0">
            <a:spAutoFit/>
          </a:bodyPr>
          <a:lstStyle>
            <a:lvl1pPr marL="0" indent="0" algn="r">
              <a:buNone/>
              <a:defRPr sz="80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Image credit</a:t>
            </a:r>
          </a:p>
        </p:txBody>
      </p:sp>
    </p:spTree>
    <p:extLst>
      <p:ext uri="{BB962C8B-B14F-4D97-AF65-F5344CB8AC3E}">
        <p14:creationId xmlns:p14="http://schemas.microsoft.com/office/powerpoint/2010/main" val="278325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10820400" cy="576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0"/>
            <a:ext cx="10820400" cy="48053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B33AC4-64F8-F74C-86B7-ABEC357A0896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561" y="6120956"/>
            <a:ext cx="1371600" cy="112014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E66414-39CA-DB45-89BE-C54A417D04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4893" y="6356350"/>
            <a:ext cx="57985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8376257-85FF-5047-8681-C48124117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2070" y="6356350"/>
            <a:ext cx="34413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98463DB-7B07-6943-80E3-B9A8273C7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8DB712E-34F7-4747-AE5C-D5328510FD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20981" y="6356350"/>
            <a:ext cx="18410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 descr="A yellow circle with a tree and text&#10;&#10;AI-generated content may be incorrect.">
            <a:extLst>
              <a:ext uri="{FF2B5EF4-FFF2-40B4-BE49-F238E27FC236}">
                <a16:creationId xmlns:a16="http://schemas.microsoft.com/office/drawing/2014/main" id="{D5F2B906-53B0-08DD-B1CA-E507ED849915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5811203"/>
            <a:ext cx="73581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8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8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8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8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8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8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32">
          <p15:clr>
            <a:srgbClr val="F26B43"/>
          </p15:clr>
        </p15:guide>
        <p15:guide id="4" pos="7248">
          <p15:clr>
            <a:srgbClr val="F26B43"/>
          </p15:clr>
        </p15:guide>
        <p15:guide id="5" pos="801">
          <p15:clr>
            <a:srgbClr val="F26B43"/>
          </p15:clr>
        </p15:guide>
        <p15:guide id="6" pos="1017">
          <p15:clr>
            <a:srgbClr val="F26B43"/>
          </p15:clr>
        </p15:guide>
        <p15:guide id="7" pos="1387">
          <p15:clr>
            <a:srgbClr val="F26B43"/>
          </p15:clr>
        </p15:guide>
        <p15:guide id="8" pos="1604">
          <p15:clr>
            <a:srgbClr val="F26B43"/>
          </p15:clr>
        </p15:guide>
        <p15:guide id="9" pos="1976">
          <p15:clr>
            <a:srgbClr val="F26B43"/>
          </p15:clr>
        </p15:guide>
        <p15:guide id="10" pos="2188">
          <p15:clr>
            <a:srgbClr val="F26B43"/>
          </p15:clr>
        </p15:guide>
        <p15:guide id="11" pos="2560">
          <p15:clr>
            <a:srgbClr val="F26B43"/>
          </p15:clr>
        </p15:guide>
        <p15:guide id="12" pos="2774">
          <p15:clr>
            <a:srgbClr val="F26B43"/>
          </p15:clr>
        </p15:guide>
        <p15:guide id="13" pos="3144">
          <p15:clr>
            <a:srgbClr val="F26B43"/>
          </p15:clr>
        </p15:guide>
        <p15:guide id="14" pos="3361">
          <p15:clr>
            <a:srgbClr val="F26B43"/>
          </p15:clr>
        </p15:guide>
        <p15:guide id="15" pos="3733">
          <p15:clr>
            <a:srgbClr val="F26B43"/>
          </p15:clr>
        </p15:guide>
        <p15:guide id="16" pos="3947">
          <p15:clr>
            <a:srgbClr val="F26B43"/>
          </p15:clr>
        </p15:guide>
        <p15:guide id="17" pos="4317">
          <p15:clr>
            <a:srgbClr val="F26B43"/>
          </p15:clr>
        </p15:guide>
        <p15:guide id="18" pos="4531">
          <p15:clr>
            <a:srgbClr val="F26B43"/>
          </p15:clr>
        </p15:guide>
        <p15:guide id="19" pos="4907">
          <p15:clr>
            <a:srgbClr val="F26B43"/>
          </p15:clr>
        </p15:guide>
        <p15:guide id="20" pos="5118">
          <p15:clr>
            <a:srgbClr val="F26B43"/>
          </p15:clr>
        </p15:guide>
        <p15:guide id="21" pos="5493">
          <p15:clr>
            <a:srgbClr val="F26B43"/>
          </p15:clr>
        </p15:guide>
        <p15:guide id="22" pos="5705">
          <p15:clr>
            <a:srgbClr val="F26B43"/>
          </p15:clr>
        </p15:guide>
        <p15:guide id="23" pos="6074">
          <p15:clr>
            <a:srgbClr val="F26B43"/>
          </p15:clr>
        </p15:guide>
        <p15:guide id="24" pos="6291">
          <p15:clr>
            <a:srgbClr val="F26B43"/>
          </p15:clr>
        </p15:guide>
        <p15:guide id="25" pos="6661">
          <p15:clr>
            <a:srgbClr val="F26B43"/>
          </p15:clr>
        </p15:guide>
        <p15:guide id="26" pos="6872">
          <p15:clr>
            <a:srgbClr val="F26B43"/>
          </p15:clr>
        </p15:guide>
        <p15:guide id="27" orient="horz" pos="864">
          <p15:clr>
            <a:srgbClr val="F26B43"/>
          </p15:clr>
        </p15:guide>
        <p15:guide id="28" orient="horz" pos="3888">
          <p15:clr>
            <a:srgbClr val="F26B43"/>
          </p15:clr>
        </p15:guide>
        <p15:guide id="31" orient="horz" pos="648">
          <p15:clr>
            <a:srgbClr val="F26B43"/>
          </p15:clr>
        </p15:guide>
        <p15:guide id="32" orient="horz" pos="288">
          <p15:clr>
            <a:srgbClr val="F26B43"/>
          </p15:clr>
        </p15:guide>
        <p15:guide id="33" orient="horz" pos="1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3874FC-55AD-904D-ADE7-8929B67FC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2962" y="1963692"/>
            <a:ext cx="4747578" cy="1945368"/>
          </a:xfrm>
        </p:spPr>
        <p:txBody>
          <a:bodyPr wrap="square">
            <a:normAutofit/>
          </a:bodyPr>
          <a:lstStyle/>
          <a:p>
            <a:r>
              <a:rPr lang="en-US" sz="2800" noProof="0" dirty="0"/>
              <a:t>Town of Manchester </a:t>
            </a:r>
            <a:br>
              <a:rPr lang="en-US" sz="2800" noProof="0" dirty="0"/>
            </a:br>
            <a:r>
              <a:rPr lang="en-US" sz="2800" noProof="0" dirty="0"/>
              <a:t>Flood Resiliency Plan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7FF11CDF-6D5D-BC48-B128-D624D1F89D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D276F-0255-2A4D-AE11-5CF5873A6C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 err="1"/>
              <a:t>july</a:t>
            </a:r>
            <a:r>
              <a:rPr lang="en-US" noProof="0" dirty="0"/>
              <a:t> </a:t>
            </a:r>
            <a:r>
              <a:rPr lang="en-US" dirty="0"/>
              <a:t>7</a:t>
            </a:r>
            <a:r>
              <a:rPr lang="en-US" noProof="0" dirty="0"/>
              <a:t>, 2026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317CCCD1-F1BA-D14A-937A-407BDC1146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2963" y="4155247"/>
            <a:ext cx="4685999" cy="1654746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Univers LT Std 45 Light" panose="020B04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Board of Directors Meeting</a:t>
            </a:r>
            <a:endParaRPr lang="en-US" sz="3000" noProof="0" dirty="0">
              <a:effectLst/>
              <a:latin typeface="Univers LT Std 45 Light" panose="020B0403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3000" dirty="0">
              <a:latin typeface="Univers LT Std 45 Light" panose="020B0403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E095-2DEC-CF48-9B3A-34CDAAFB0B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MANCHESTER NEXT PLAN OF CONSERVATION AND DEVELOPMENT</a:t>
            </a:r>
            <a:endParaRPr lang="en-US" noProof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9B5C5E-380C-DFA9-8F0C-4922FCD77459}"/>
              </a:ext>
            </a:extLst>
          </p:cNvPr>
          <p:cNvGrpSpPr/>
          <p:nvPr/>
        </p:nvGrpSpPr>
        <p:grpSpPr>
          <a:xfrm>
            <a:off x="7115175" y="5683993"/>
            <a:ext cx="3779129" cy="964718"/>
            <a:chOff x="7115175" y="5683993"/>
            <a:chExt cx="3779129" cy="96471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887218-9141-B9E5-05E0-2F493D515855}"/>
                </a:ext>
              </a:extLst>
            </p:cNvPr>
            <p:cNvSpPr txBox="1"/>
            <p:nvPr/>
          </p:nvSpPr>
          <p:spPr>
            <a:xfrm>
              <a:off x="7115175" y="6143625"/>
              <a:ext cx="2952750" cy="419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algn="l"/>
              <a:endParaRPr lang="en-US" err="1">
                <a:solidFill>
                  <a:schemeClr val="tx1"/>
                </a:solidFill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0C4C35A-F55E-CA6E-577D-4240075B1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37986" y="5683993"/>
              <a:ext cx="942292" cy="93679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B9B0F80-FA5A-D392-0EE0-BA8AF89F0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03089" y="6210500"/>
              <a:ext cx="2791215" cy="438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656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B8C93-0970-B702-8195-28ADADAE3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E9EB09-0087-6FE1-5DB9-752746D5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>
                <a:cs typeface="Arial"/>
              </a:rPr>
              <a:t>PRIORITY CLUSTERS</a:t>
            </a:r>
            <a:endParaRPr lang="en-US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956A15-3746-268C-CCEE-5975C56260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47513" y="6356350"/>
            <a:ext cx="34448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463DB-7B07-6943-80E3-B9A8273C7E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366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3666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C91C8FF-072C-F8C9-4E46-38A849F36AB6}"/>
              </a:ext>
            </a:extLst>
          </p:cNvPr>
          <p:cNvSpPr txBox="1">
            <a:spLocks/>
          </p:cNvSpPr>
          <p:nvPr/>
        </p:nvSpPr>
        <p:spPr>
          <a:xfrm>
            <a:off x="2546348" y="3866605"/>
            <a:ext cx="8959851" cy="5900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all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088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7F8AC-DB1E-33E9-25B2-BEC69422D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C6DF2F-39C3-72DA-9A82-4ECBED53F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53" y="465221"/>
            <a:ext cx="4158916" cy="576072"/>
          </a:xfrm>
        </p:spPr>
        <p:txBody>
          <a:bodyPr/>
          <a:lstStyle/>
          <a:p>
            <a:r>
              <a:rPr lang="en-US"/>
              <a:t>Priority clusters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0FA0E0A-7934-4833-958E-84107B552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54" y="2181224"/>
            <a:ext cx="3536896" cy="3236809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2000" dirty="0"/>
              <a:t>In coordination with the Town, the </a:t>
            </a:r>
            <a:r>
              <a:rPr lang="en-US" sz="2000" b="1" dirty="0">
                <a:solidFill>
                  <a:schemeClr val="tx2"/>
                </a:solidFill>
              </a:rPr>
              <a:t>Top 10 Priority Clusters most vulnerable to flooding </a:t>
            </a:r>
            <a:r>
              <a:rPr lang="en-US" sz="2000" dirty="0"/>
              <a:t>were identified, and concept mitigation measures were developed for each.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CFBF06-A62A-5CE4-754E-895683099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431" y="0"/>
            <a:ext cx="7989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5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CA352-D69C-4C55-45A1-FF464E5B5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794A6A-38CC-3802-3275-CF702A9DA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>
                <a:cs typeface="Arial"/>
              </a:rPr>
              <a:t>Concept solutions</a:t>
            </a:r>
            <a:endParaRPr lang="en-US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52F8D6-CE99-32E3-3978-76E5EA5E8B4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47513" y="6356350"/>
            <a:ext cx="34448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463DB-7B07-6943-80E3-B9A8273C7E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366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3666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5FC3EE6-2D9C-2E02-DE24-BFD7B55C5EAD}"/>
              </a:ext>
            </a:extLst>
          </p:cNvPr>
          <p:cNvSpPr txBox="1">
            <a:spLocks/>
          </p:cNvSpPr>
          <p:nvPr/>
        </p:nvSpPr>
        <p:spPr>
          <a:xfrm>
            <a:off x="2546348" y="3866605"/>
            <a:ext cx="8959851" cy="5900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all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4210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3870E-D3CF-70FC-D186-F9EA7565E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4AE99-7901-C890-772E-2FEEEFE80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11127982" cy="576072"/>
          </a:xfrm>
        </p:spPr>
        <p:txBody>
          <a:bodyPr/>
          <a:lstStyle/>
          <a:p>
            <a:r>
              <a:rPr lang="en-US"/>
              <a:t>FLOOD MITIGATION SOLUTIONS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2C5242-86CD-FD30-1BA4-CBFA7E4AA4CC}"/>
              </a:ext>
            </a:extLst>
          </p:cNvPr>
          <p:cNvSpPr/>
          <p:nvPr/>
        </p:nvSpPr>
        <p:spPr>
          <a:xfrm>
            <a:off x="696479" y="1033272"/>
            <a:ext cx="41148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441664-5186-BC28-450C-50AF8F66AE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06" r="60075"/>
          <a:stretch>
            <a:fillRect/>
          </a:stretch>
        </p:blipFill>
        <p:spPr>
          <a:xfrm>
            <a:off x="709449" y="2826148"/>
            <a:ext cx="991479" cy="13716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374659-2039-4120-007D-F71FAB3025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769" r="41525" b="4733"/>
          <a:stretch>
            <a:fillRect/>
          </a:stretch>
        </p:blipFill>
        <p:spPr>
          <a:xfrm>
            <a:off x="703303" y="4362458"/>
            <a:ext cx="991479" cy="13716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ED985-4C4E-BD5B-CC45-BBD47B3361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565" r="989"/>
          <a:stretch>
            <a:fillRect/>
          </a:stretch>
        </p:blipFill>
        <p:spPr>
          <a:xfrm>
            <a:off x="6096001" y="2826148"/>
            <a:ext cx="991479" cy="13716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A8EB82-1383-7D6E-BA0E-D1935DE9C4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0402"/>
          <a:stretch>
            <a:fillRect/>
          </a:stretch>
        </p:blipFill>
        <p:spPr>
          <a:xfrm>
            <a:off x="719004" y="1288653"/>
            <a:ext cx="991479" cy="13716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49FD8E-6ABE-C58D-95D9-8482F3BB33EE}"/>
              </a:ext>
            </a:extLst>
          </p:cNvPr>
          <p:cNvSpPr txBox="1"/>
          <p:nvPr/>
        </p:nvSpPr>
        <p:spPr>
          <a:xfrm>
            <a:off x="1868845" y="1288653"/>
            <a:ext cx="4011348" cy="1371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>
                <a:solidFill>
                  <a:schemeClr val="tx1"/>
                </a:solidFill>
              </a:rPr>
              <a:t>Improvements to pipes, catch basins, and culverts to help convey stormwater more efficiently and reduce surface flooding.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9A4837-237C-05C1-20FD-F71D30E75A41}"/>
              </a:ext>
            </a:extLst>
          </p:cNvPr>
          <p:cNvSpPr txBox="1"/>
          <p:nvPr/>
        </p:nvSpPr>
        <p:spPr>
          <a:xfrm>
            <a:off x="1868847" y="2812653"/>
            <a:ext cx="4011346" cy="1371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>
                <a:solidFill>
                  <a:schemeClr val="tx1"/>
                </a:solidFill>
              </a:rPr>
              <a:t>Nature-based solutions such as rain gardens, permeable pavement, and tree plantings that help infiltrate, slow down, and filter runoff.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B38EF8-0DB5-FA51-A312-31EA96B04CE6}"/>
              </a:ext>
            </a:extLst>
          </p:cNvPr>
          <p:cNvSpPr txBox="1"/>
          <p:nvPr/>
        </p:nvSpPr>
        <p:spPr>
          <a:xfrm>
            <a:off x="1868846" y="4336653"/>
            <a:ext cx="3731019" cy="1371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>
                <a:solidFill>
                  <a:schemeClr val="tx1"/>
                </a:solidFill>
              </a:rPr>
              <a:t>Underground tanks, chambers, or oversized pipes that temporarily store runoff during heavy rain and release it slowly to reduce flooding.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D60466-2D5A-8101-DBD4-C77679DB9B7F}"/>
              </a:ext>
            </a:extLst>
          </p:cNvPr>
          <p:cNvSpPr txBox="1"/>
          <p:nvPr/>
        </p:nvSpPr>
        <p:spPr>
          <a:xfrm>
            <a:off x="7260691" y="1288653"/>
            <a:ext cx="3731019" cy="1371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>
                <a:solidFill>
                  <a:schemeClr val="tx1"/>
                </a:solidFill>
              </a:rPr>
              <a:t>Nature-based solutions that use natural or restored features, such as wetlands, ponds, and low-lying open space, to hold and manage runoff during storm events.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B53269-9713-12C5-CD16-C60F22B4C89B}"/>
              </a:ext>
            </a:extLst>
          </p:cNvPr>
          <p:cNvSpPr txBox="1"/>
          <p:nvPr/>
        </p:nvSpPr>
        <p:spPr>
          <a:xfrm>
            <a:off x="7260691" y="2812653"/>
            <a:ext cx="3925691" cy="1371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>
                <a:solidFill>
                  <a:schemeClr val="tx1"/>
                </a:solidFill>
              </a:rPr>
              <a:t>Routine actions such as cleaning catch basins, clearing debris, inspecting drainage infrastructure, and maintaining systems so they continue to work effectively over time.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C0B42FD-67A9-2E72-3A43-0E64FFCD7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288653"/>
            <a:ext cx="1005385" cy="13716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7420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1CA37-577E-9E0B-EC51-3F891BFBC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734F43-0A73-1522-65C9-7E10C5F51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>
                <a:cs typeface="Arial"/>
              </a:rPr>
              <a:t>Flood resiliency plan</a:t>
            </a: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DB5ED4-5664-D21F-B01F-046EE5ACB27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47513" y="6356350"/>
            <a:ext cx="34448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463DB-7B07-6943-80E3-B9A8273C7E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366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3666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8FB491CF-2EB7-C2A3-9465-5C7ADE9D33D4}"/>
              </a:ext>
            </a:extLst>
          </p:cNvPr>
          <p:cNvSpPr txBox="1">
            <a:spLocks/>
          </p:cNvSpPr>
          <p:nvPr/>
        </p:nvSpPr>
        <p:spPr>
          <a:xfrm>
            <a:off x="2546348" y="3866605"/>
            <a:ext cx="8959851" cy="5900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all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4385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9C4FF-97D3-5F05-3EA5-CBD064885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5CD382-194B-1B3E-DB54-2341F5D14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479" y="512064"/>
            <a:ext cx="5518097" cy="576072"/>
          </a:xfrm>
        </p:spPr>
        <p:txBody>
          <a:bodyPr/>
          <a:lstStyle/>
          <a:p>
            <a:r>
              <a:rPr lang="en-US" dirty="0"/>
              <a:t>Flood resiliency plan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5F9C1A5-3320-1389-1A49-002133CC4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479" y="1609344"/>
            <a:ext cx="6061021" cy="397362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Planning framework </a:t>
            </a:r>
            <a:r>
              <a:rPr lang="en-US" sz="2000" dirty="0"/>
              <a:t>to assist the Town in adapting to future extreme weather events.</a:t>
            </a:r>
          </a:p>
          <a:p>
            <a:r>
              <a:rPr lang="en-US" sz="2000" dirty="0"/>
              <a:t>Includes: </a:t>
            </a:r>
          </a:p>
          <a:p>
            <a:pPr lvl="1"/>
            <a:r>
              <a:rPr lang="en-US" sz="2000" dirty="0"/>
              <a:t>Town Profile</a:t>
            </a:r>
          </a:p>
          <a:p>
            <a:pPr lvl="1"/>
            <a:r>
              <a:rPr lang="en-US" sz="2000" dirty="0"/>
              <a:t>Discussion about community engagement</a:t>
            </a:r>
          </a:p>
          <a:p>
            <a:pPr lvl="1"/>
            <a:r>
              <a:rPr lang="en-US" sz="2000" dirty="0"/>
              <a:t>Town’s Flood Risk Profile</a:t>
            </a:r>
          </a:p>
          <a:p>
            <a:pPr lvl="1"/>
            <a:r>
              <a:rPr lang="en-US" sz="2000" dirty="0"/>
              <a:t>Flood Resiliency Recommendations (including cost estimates and permitting requirements)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9B3F78-73B9-DB16-0BF4-C5F47BD9AEE1}"/>
              </a:ext>
            </a:extLst>
          </p:cNvPr>
          <p:cNvSpPr/>
          <p:nvPr/>
        </p:nvSpPr>
        <p:spPr>
          <a:xfrm>
            <a:off x="696479" y="1033272"/>
            <a:ext cx="41148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9765B6-1477-9C31-C42C-8392343E2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411" y="292451"/>
            <a:ext cx="4847394" cy="6273098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9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CB381-7347-2509-729E-A882D31E4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61B2B8-9AF8-E7A7-83C5-9F4A1C025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68060" cy="6858000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55716C-D177-7DFD-4918-BA236FD04D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5"/>
          <a:stretch>
            <a:fillRect/>
          </a:stretch>
        </p:blipFill>
        <p:spPr>
          <a:xfrm>
            <a:off x="5409463" y="0"/>
            <a:ext cx="6645902" cy="3429000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2112F6-1571-CB1D-7D36-D03CD9352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463" y="3517851"/>
            <a:ext cx="6645902" cy="3250421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E2F823-ADDE-9980-0FCD-6C2EB9B5A4DE}"/>
              </a:ext>
            </a:extLst>
          </p:cNvPr>
          <p:cNvSpPr txBox="1"/>
          <p:nvPr/>
        </p:nvSpPr>
        <p:spPr>
          <a:xfrm>
            <a:off x="9049732" y="4260915"/>
            <a:ext cx="490194" cy="2432116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algn="l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79FB8-5636-A8A8-07D9-3DB388AE6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349" y="1738482"/>
            <a:ext cx="8959851" cy="1273512"/>
          </a:xfrm>
        </p:spPr>
        <p:txBody>
          <a:bodyPr/>
          <a:lstStyle/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7798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B7005-BA5E-3296-612A-A03CF2012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716FC-812B-4ABF-2CBF-26BE62752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349" y="1738482"/>
            <a:ext cx="8959851" cy="1273512"/>
          </a:xfrm>
        </p:spPr>
        <p:txBody>
          <a:bodyPr/>
          <a:lstStyle/>
          <a:p>
            <a:r>
              <a:rPr lang="en-US" dirty="0"/>
              <a:t>Appendix – proposed solutions</a:t>
            </a:r>
          </a:p>
        </p:txBody>
      </p:sp>
    </p:spTree>
    <p:extLst>
      <p:ext uri="{BB962C8B-B14F-4D97-AF65-F5344CB8AC3E}">
        <p14:creationId xmlns:p14="http://schemas.microsoft.com/office/powerpoint/2010/main" val="39780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AC356-97DB-5CFE-9EC1-877DE2027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97E9B6-F18A-CA91-BC16-86EEF3203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43" y="0"/>
            <a:ext cx="5191850" cy="6858000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914726-7E86-91F0-BB01-D37D6344B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609" y="0"/>
            <a:ext cx="5258534" cy="6858000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9485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>
            <a:extLst>
              <a:ext uri="{FF2B5EF4-FFF2-40B4-BE49-F238E27FC236}">
                <a16:creationId xmlns:a16="http://schemas.microsoft.com/office/drawing/2014/main" id="{3DECB228-02D6-425A-841D-327F3E105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10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34" b="-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13CE794-4114-4721-ABA7-3D16EDAE72C4}"/>
              </a:ext>
            </a:extLst>
          </p:cNvPr>
          <p:cNvSpPr/>
          <p:nvPr/>
        </p:nvSpPr>
        <p:spPr>
          <a:xfrm>
            <a:off x="1396222" y="3846860"/>
            <a:ext cx="3003587" cy="135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16">
            <a:extLst>
              <a:ext uri="{FF2B5EF4-FFF2-40B4-BE49-F238E27FC236}">
                <a16:creationId xmlns:a16="http://schemas.microsoft.com/office/drawing/2014/main" id="{69EE357D-4880-0640-DE2E-1DF6CAD962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115" r="22115"/>
          <a:stretch/>
        </p:blipFill>
        <p:spPr>
          <a:xfrm>
            <a:off x="685800" y="3810415"/>
            <a:ext cx="1404829" cy="1417320"/>
          </a:xfrm>
          <a:prstGeom prst="ellipse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702D73-EA18-4E3F-90AD-148452EC2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EF99A4-9B0C-44D0-A018-897F8BC0FC77}"/>
              </a:ext>
            </a:extLst>
          </p:cNvPr>
          <p:cNvSpPr/>
          <p:nvPr/>
        </p:nvSpPr>
        <p:spPr>
          <a:xfrm>
            <a:off x="696479" y="1033272"/>
            <a:ext cx="41148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15498-E65A-4EE2-9821-F41A930719A4}"/>
              </a:ext>
            </a:extLst>
          </p:cNvPr>
          <p:cNvSpPr/>
          <p:nvPr/>
        </p:nvSpPr>
        <p:spPr>
          <a:xfrm>
            <a:off x="1586623" y="1694511"/>
            <a:ext cx="3003587" cy="135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57652A-DD56-4E0E-B166-4CF71A12609A}"/>
              </a:ext>
            </a:extLst>
          </p:cNvPr>
          <p:cNvSpPr txBox="1"/>
          <p:nvPr/>
        </p:nvSpPr>
        <p:spPr>
          <a:xfrm>
            <a:off x="2265625" y="2028585"/>
            <a:ext cx="1889075" cy="741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600" b="1">
                <a:solidFill>
                  <a:schemeClr val="accent1"/>
                </a:solidFill>
              </a:rPr>
              <a:t>Jeff LaMalva</a:t>
            </a:r>
          </a:p>
          <a:p>
            <a:r>
              <a:rPr lang="en-US" sz="1200">
                <a:solidFill>
                  <a:schemeClr val="accent1"/>
                </a:solidFill>
              </a:rPr>
              <a:t>Town Engineer – </a:t>
            </a:r>
          </a:p>
          <a:p>
            <a:r>
              <a:rPr lang="en-US" sz="1200">
                <a:solidFill>
                  <a:schemeClr val="accent1"/>
                </a:solidFill>
              </a:rPr>
              <a:t>Town of Manchester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2D3579-0A74-4ADE-B91A-E91E78C4C2F9}"/>
              </a:ext>
            </a:extLst>
          </p:cNvPr>
          <p:cNvSpPr txBox="1"/>
          <p:nvPr/>
        </p:nvSpPr>
        <p:spPr>
          <a:xfrm>
            <a:off x="2265625" y="4213572"/>
            <a:ext cx="2087182" cy="741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600" b="1" dirty="0">
                <a:solidFill>
                  <a:schemeClr val="accent1"/>
                </a:solidFill>
              </a:rPr>
              <a:t>Dmitrijs Obolevics</a:t>
            </a:r>
            <a:br>
              <a:rPr lang="en-US" sz="1600" b="1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Project Manager – </a:t>
            </a:r>
          </a:p>
          <a:p>
            <a:pPr algn="l"/>
            <a:r>
              <a:rPr lang="en-US" sz="1200" dirty="0">
                <a:solidFill>
                  <a:schemeClr val="accent1"/>
                </a:solidFill>
              </a:rPr>
              <a:t>Thornton Tomasetti</a:t>
            </a:r>
          </a:p>
        </p:txBody>
      </p:sp>
      <p:pic>
        <p:nvPicPr>
          <p:cNvPr id="5" name="Picture Placeholder 16">
            <a:extLst>
              <a:ext uri="{FF2B5EF4-FFF2-40B4-BE49-F238E27FC236}">
                <a16:creationId xmlns:a16="http://schemas.microsoft.com/office/drawing/2014/main" id="{E4725581-C39E-1482-45A1-A44E37F65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5" t="14438" r="805" b="14438"/>
          <a:stretch>
            <a:fillRect/>
          </a:stretch>
        </p:blipFill>
        <p:spPr>
          <a:xfrm>
            <a:off x="696479" y="1664208"/>
            <a:ext cx="1404829" cy="14173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305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82FD3-CDB8-5232-1ACB-179D300BF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9527BA-09F0-F843-57F3-62D15C6B5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84" y="0"/>
            <a:ext cx="5249008" cy="6858000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6F833E-05E2-AE45-3EAE-C81604180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610" y="0"/>
            <a:ext cx="5268060" cy="6858000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5465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A3E6F-0157-F4DF-6979-D203B90F5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D53A8C-6FC2-4043-F39E-1590B5C59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16" y="0"/>
            <a:ext cx="5201376" cy="6858000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38176E-FBEF-701E-EE33-57EDF40C0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610" y="0"/>
            <a:ext cx="5191850" cy="6858000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022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CCBC5-4557-70B1-EE31-7CB70C49E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F9787-1724-5DDA-6788-EED0177D4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42" y="0"/>
            <a:ext cx="5191850" cy="6858000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81972B-C718-8F93-F425-204F5B094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610" y="0"/>
            <a:ext cx="5229955" cy="6858000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1636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12E2E-2BFC-DCA6-CF33-B11ADABFF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4F6687-684D-0438-5E28-FDD67E4BF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16" y="0"/>
            <a:ext cx="5201376" cy="6858000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7EF9BA-78B1-9E51-D159-B11C9982E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610" y="-1"/>
            <a:ext cx="5249008" cy="6857999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9260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3870E-D3CF-70FC-D186-F9EA7565E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4E20E5-0C53-6F1F-017B-EA102F92B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64208"/>
            <a:ext cx="5324475" cy="38807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200" dirty="0"/>
              <a:t>The </a:t>
            </a:r>
            <a:r>
              <a:rPr lang="en-US" sz="2200" b="1" dirty="0">
                <a:solidFill>
                  <a:schemeClr val="tx2"/>
                </a:solidFill>
              </a:rPr>
              <a:t>Flood Resiliency Plan </a:t>
            </a:r>
            <a:r>
              <a:rPr lang="en-US" sz="2200" dirty="0"/>
              <a:t>is a comprehensive, </a:t>
            </a:r>
            <a:r>
              <a:rPr lang="en-US" sz="2200" b="1" dirty="0">
                <a:solidFill>
                  <a:schemeClr val="accent1"/>
                </a:solidFill>
              </a:rPr>
              <a:t>data and community-driven </a:t>
            </a:r>
            <a:r>
              <a:rPr lang="en-US" sz="2200" b="1" dirty="0">
                <a:solidFill>
                  <a:schemeClr val="tx2"/>
                </a:solidFill>
              </a:rPr>
              <a:t>initiative</a:t>
            </a:r>
            <a:r>
              <a:rPr lang="en-US" sz="2200" dirty="0"/>
              <a:t> that will guide the Town in development of effective strategies to </a:t>
            </a:r>
            <a:r>
              <a:rPr lang="en-US" sz="2200" b="1" dirty="0">
                <a:solidFill>
                  <a:schemeClr val="tx2"/>
                </a:solidFill>
              </a:rPr>
              <a:t>reduce flood risk </a:t>
            </a:r>
            <a:r>
              <a:rPr lang="en-US" sz="2200" dirty="0"/>
              <a:t>across Manchester and </a:t>
            </a:r>
            <a:r>
              <a:rPr lang="en-US" sz="2200" b="1" dirty="0">
                <a:solidFill>
                  <a:schemeClr val="tx2"/>
                </a:solidFill>
              </a:rPr>
              <a:t>protect</a:t>
            </a:r>
            <a:r>
              <a:rPr lang="en-US" sz="2200" dirty="0"/>
              <a:t> properties, infrastructure, and vital community assets.</a:t>
            </a:r>
            <a:endParaRPr lang="en-US" sz="22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F4AE99-7901-C890-772E-2FEEEFE80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Flood Resiliency Plan?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2C5242-86CD-FD30-1BA4-CBFA7E4AA4CC}"/>
              </a:ext>
            </a:extLst>
          </p:cNvPr>
          <p:cNvSpPr/>
          <p:nvPr/>
        </p:nvSpPr>
        <p:spPr>
          <a:xfrm>
            <a:off x="696479" y="1033272"/>
            <a:ext cx="41148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F1C66C-C73B-1CD2-C723-625CA0517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727" y="1389270"/>
            <a:ext cx="5908710" cy="428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4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05A6F-99F5-B0B4-EBD1-DC4C6120C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099E7-2C97-A1AB-3180-CD9061C82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6886575" cy="4436576"/>
          </a:xfrm>
        </p:spPr>
        <p:txBody>
          <a:bodyPr>
            <a:normAutofit fontScale="92500"/>
          </a:bodyPr>
          <a:lstStyle/>
          <a:p>
            <a:r>
              <a:rPr lang="en-US" sz="2200" dirty="0"/>
              <a:t>The Flood Resiliency Plan will serve as a </a:t>
            </a:r>
            <a:r>
              <a:rPr lang="en-US" sz="2200" b="1" dirty="0">
                <a:solidFill>
                  <a:schemeClr val="accent1"/>
                </a:solidFill>
              </a:rPr>
              <a:t>planning framework </a:t>
            </a:r>
            <a:r>
              <a:rPr lang="en-US" sz="2200" dirty="0"/>
              <a:t>to assist the Town in adapting to future extreme weather events.</a:t>
            </a:r>
          </a:p>
          <a:p>
            <a:r>
              <a:rPr lang="en-US" sz="2200" dirty="0"/>
              <a:t>It includes a </a:t>
            </a:r>
            <a:r>
              <a:rPr lang="en-US" sz="2200" b="1" dirty="0">
                <a:solidFill>
                  <a:schemeClr val="accent1"/>
                </a:solidFill>
              </a:rPr>
              <a:t>flood risk analysis </a:t>
            </a:r>
            <a:r>
              <a:rPr lang="en-US" sz="2200" dirty="0"/>
              <a:t>across Manchester and identify the Town’s most flood-prone locations.</a:t>
            </a:r>
          </a:p>
          <a:p>
            <a:r>
              <a:rPr lang="en-US" sz="2200" dirty="0"/>
              <a:t>It includes </a:t>
            </a:r>
            <a:r>
              <a:rPr lang="en-US" sz="2200" b="1" dirty="0">
                <a:solidFill>
                  <a:schemeClr val="accent1"/>
                </a:solidFill>
              </a:rPr>
              <a:t>recommended flood mitigation strategies</a:t>
            </a:r>
            <a:r>
              <a:rPr lang="en-US" sz="2200" dirty="0"/>
              <a:t> developed for the Town’s most vulnerable locations, informed by community input and technical analysis.</a:t>
            </a:r>
          </a:p>
          <a:p>
            <a:r>
              <a:rPr lang="en-US" sz="2200" dirty="0"/>
              <a:t>Recommended project profiles will support </a:t>
            </a:r>
            <a:r>
              <a:rPr lang="en-US" sz="2200" b="1" dirty="0">
                <a:solidFill>
                  <a:schemeClr val="accent1"/>
                </a:solidFill>
              </a:rPr>
              <a:t>future grant funding applications</a:t>
            </a:r>
            <a:r>
              <a:rPr lang="en-US" sz="2200" dirty="0"/>
              <a:t>, helping the Town secure resources needed to implement flood resiliency efforts.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53B36D-B93C-DB6C-3963-A3AE7839B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purpose of the Flood Resiliency Plan?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FF5EDC-A86D-17CD-DB76-3F75F31B4755}"/>
              </a:ext>
            </a:extLst>
          </p:cNvPr>
          <p:cNvSpPr/>
          <p:nvPr/>
        </p:nvSpPr>
        <p:spPr>
          <a:xfrm>
            <a:off x="685800" y="1360290"/>
            <a:ext cx="41148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6A91F0E-C5D2-25CC-08BD-EDFB22E24DEC}"/>
              </a:ext>
            </a:extLst>
          </p:cNvPr>
          <p:cNvGraphicFramePr/>
          <p:nvPr/>
        </p:nvGraphicFramePr>
        <p:xfrm>
          <a:off x="7018985" y="923925"/>
          <a:ext cx="4857750" cy="5476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811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EEA8-E700-4283-AE00-25CF796B6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30" y="486938"/>
            <a:ext cx="10820400" cy="576072"/>
          </a:xfrm>
        </p:spPr>
        <p:txBody>
          <a:bodyPr/>
          <a:lstStyle/>
          <a:p>
            <a:r>
              <a:rPr lang="en-US" dirty="0"/>
              <a:t>Timeline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668729-7EAB-4906-B409-BE9684E426C9}"/>
              </a:ext>
            </a:extLst>
          </p:cNvPr>
          <p:cNvSpPr/>
          <p:nvPr/>
        </p:nvSpPr>
        <p:spPr>
          <a:xfrm>
            <a:off x="696479" y="1033272"/>
            <a:ext cx="41148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177" name="Picture 176">
            <a:extLst>
              <a:ext uri="{FF2B5EF4-FFF2-40B4-BE49-F238E27FC236}">
                <a16:creationId xmlns:a16="http://schemas.microsoft.com/office/drawing/2014/main" id="{BB1747E0-8BA0-47DA-797E-9F37D901E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70" y="2121042"/>
            <a:ext cx="12192000" cy="274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6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0A6C0-408F-1EE6-1053-E0764D518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1830A79-4483-E740-3CFB-E4C05CA877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9"/>
          <a:stretch>
            <a:fillRect/>
          </a:stretch>
        </p:blipFill>
        <p:spPr>
          <a:xfrm>
            <a:off x="4804610" y="0"/>
            <a:ext cx="7387389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EDB77E-8F96-7B62-F6EC-97BC8D33A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53" y="465221"/>
            <a:ext cx="4158916" cy="576072"/>
          </a:xfrm>
        </p:spPr>
        <p:txBody>
          <a:bodyPr/>
          <a:lstStyle/>
          <a:p>
            <a:r>
              <a:rPr lang="en-US" dirty="0"/>
              <a:t>Historic flood locations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6BEBB16-74EB-214C-D5C1-ACCD481BA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49" y="5682766"/>
            <a:ext cx="3007927" cy="103870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F03EE2D4-E926-D17A-9DDF-E81039CADB5F}"/>
              </a:ext>
            </a:extLst>
          </p:cNvPr>
          <p:cNvSpPr txBox="1">
            <a:spLocks/>
          </p:cNvSpPr>
          <p:nvPr/>
        </p:nvSpPr>
        <p:spPr>
          <a:xfrm>
            <a:off x="482652" y="1699096"/>
            <a:ext cx="4321957" cy="3983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Information about historic flood locations was gathered from various sources:</a:t>
            </a:r>
          </a:p>
          <a:p>
            <a:pPr lvl="1"/>
            <a:r>
              <a:rPr lang="en-US" sz="2000" b="1" dirty="0">
                <a:solidFill>
                  <a:schemeClr val="tx2"/>
                </a:solidFill>
              </a:rPr>
              <a:t>Community Meeting #1</a:t>
            </a:r>
            <a:r>
              <a:rPr lang="en-US" sz="2000" dirty="0"/>
              <a:t> and information received via email</a:t>
            </a:r>
          </a:p>
          <a:p>
            <a:pPr lvl="1"/>
            <a:r>
              <a:rPr lang="en-US" sz="2000" dirty="0"/>
              <a:t>Additional information provided by the </a:t>
            </a:r>
            <a:r>
              <a:rPr lang="en-US" sz="2000" b="1" dirty="0">
                <a:solidFill>
                  <a:schemeClr val="tx2"/>
                </a:solidFill>
              </a:rPr>
              <a:t>Department of Public Works</a:t>
            </a:r>
          </a:p>
          <a:p>
            <a:pPr lvl="1"/>
            <a:r>
              <a:rPr lang="en-US" sz="2000" dirty="0"/>
              <a:t>Additional information obtained from the </a:t>
            </a:r>
            <a:r>
              <a:rPr lang="en-US" sz="2000" b="1" dirty="0">
                <a:solidFill>
                  <a:schemeClr val="tx2"/>
                </a:solidFill>
              </a:rPr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317384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3BADE-E920-677B-4F41-4C5BD11C5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C48CDD-015D-ACEA-38F7-5A5216204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53" y="465221"/>
            <a:ext cx="4158916" cy="576072"/>
          </a:xfrm>
        </p:spPr>
        <p:txBody>
          <a:bodyPr/>
          <a:lstStyle/>
          <a:p>
            <a:r>
              <a:rPr lang="en-US" dirty="0"/>
              <a:t>Input data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AC999E-3631-52B6-D873-5BAEC0506E67}"/>
              </a:ext>
            </a:extLst>
          </p:cNvPr>
          <p:cNvSpPr txBox="1">
            <a:spLocks/>
          </p:cNvSpPr>
          <p:nvPr/>
        </p:nvSpPr>
        <p:spPr>
          <a:xfrm>
            <a:off x="5724149" y="3175001"/>
            <a:ext cx="2923380" cy="2367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>
                <a:solidFill>
                  <a:schemeClr val="tx2"/>
                </a:solidFill>
              </a:rPr>
              <a:t>Land Parcels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244F10B-204F-F856-EDA5-9A4BE25794A2}"/>
              </a:ext>
            </a:extLst>
          </p:cNvPr>
          <p:cNvSpPr txBox="1">
            <a:spLocks/>
          </p:cNvSpPr>
          <p:nvPr/>
        </p:nvSpPr>
        <p:spPr>
          <a:xfrm>
            <a:off x="8987956" y="3147832"/>
            <a:ext cx="2847180" cy="2367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>
                <a:solidFill>
                  <a:schemeClr val="tx2"/>
                </a:solidFill>
              </a:rPr>
              <a:t>Buildings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9356E0-CCD7-5C9D-9004-DF03B45E0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448" y="499883"/>
            <a:ext cx="2926080" cy="2662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7E888A-310D-B215-B828-BF9251B38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055" y="499883"/>
            <a:ext cx="2926080" cy="2662418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5133AFC-03FF-4640-EED4-4373919DE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53" y="1678935"/>
            <a:ext cx="5180211" cy="358140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Current and future climate data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Flood risk data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Land cover and soil data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Town infrastructure data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Social-vulnerability data</a:t>
            </a:r>
          </a:p>
          <a:p>
            <a:pPr marL="0" indent="0">
              <a:spcBef>
                <a:spcPts val="600"/>
              </a:spcBef>
              <a:buNone/>
            </a:pPr>
            <a:endParaRPr lang="en-US" sz="2000" dirty="0"/>
          </a:p>
          <a:p>
            <a:pPr marL="0" indent="0">
              <a:spcBef>
                <a:spcPts val="600"/>
              </a:spcBef>
              <a:buNone/>
            </a:pPr>
            <a:r>
              <a:rPr lang="en-US" sz="2000" dirty="0"/>
              <a:t>These inputs were integrated to develop a comprehensive understanding of where flooding occurs and the mechanisms driving it.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98D15E-F14E-51D3-F99F-A2F5549315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7"/>
          <a:stretch>
            <a:fillRect/>
          </a:stretch>
        </p:blipFill>
        <p:spPr>
          <a:xfrm>
            <a:off x="5744029" y="3469636"/>
            <a:ext cx="2959818" cy="2651760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F993ADA6-E826-2807-C58D-333D8198B47E}"/>
              </a:ext>
            </a:extLst>
          </p:cNvPr>
          <p:cNvSpPr txBox="1">
            <a:spLocks/>
          </p:cNvSpPr>
          <p:nvPr/>
        </p:nvSpPr>
        <p:spPr>
          <a:xfrm>
            <a:off x="5744029" y="6121396"/>
            <a:ext cx="2923380" cy="2367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>
                <a:solidFill>
                  <a:schemeClr val="tx2"/>
                </a:solidFill>
              </a:rPr>
              <a:t>Critical facilities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B40A93-4435-C9B9-09DA-0F0F225E4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7955" y="3469636"/>
            <a:ext cx="2950594" cy="2651760"/>
          </a:xfrm>
          <a:prstGeom prst="rect">
            <a:avLst/>
          </a:prstGeom>
        </p:spPr>
      </p:pic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6762A39-59BD-7BB9-264C-D41739E8552D}"/>
              </a:ext>
            </a:extLst>
          </p:cNvPr>
          <p:cNvSpPr txBox="1">
            <a:spLocks/>
          </p:cNvSpPr>
          <p:nvPr/>
        </p:nvSpPr>
        <p:spPr>
          <a:xfrm>
            <a:off x="9015169" y="6121395"/>
            <a:ext cx="2923380" cy="2367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>
                <a:solidFill>
                  <a:schemeClr val="tx2"/>
                </a:solidFill>
              </a:rPr>
              <a:t>Flood risk data</a:t>
            </a:r>
          </a:p>
        </p:txBody>
      </p:sp>
    </p:spTree>
    <p:extLst>
      <p:ext uri="{BB962C8B-B14F-4D97-AF65-F5344CB8AC3E}">
        <p14:creationId xmlns:p14="http://schemas.microsoft.com/office/powerpoint/2010/main" val="151048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34EE4-765A-BDC9-6FA2-9BDDCCB97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C86116-55D3-6488-F236-2D55ECB53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53" y="465221"/>
            <a:ext cx="4158916" cy="576072"/>
          </a:xfrm>
        </p:spPr>
        <p:txBody>
          <a:bodyPr/>
          <a:lstStyle/>
          <a:p>
            <a:r>
              <a:rPr lang="en-US" dirty="0"/>
              <a:t>Current climate conditions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379B7986-22D7-315F-07E1-DA403A3A43A8}"/>
              </a:ext>
            </a:extLst>
          </p:cNvPr>
          <p:cNvSpPr txBox="1">
            <a:spLocks/>
          </p:cNvSpPr>
          <p:nvPr/>
        </p:nvSpPr>
        <p:spPr>
          <a:xfrm>
            <a:off x="482653" y="3552825"/>
            <a:ext cx="4594172" cy="19145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Approximately </a:t>
            </a:r>
            <a:r>
              <a:rPr lang="en-US" sz="2000" b="1" dirty="0">
                <a:solidFill>
                  <a:schemeClr val="tx2"/>
                </a:solidFill>
              </a:rPr>
              <a:t>12% of Manchester’s land area faces measurable flood risk</a:t>
            </a:r>
            <a:r>
              <a:rPr lang="en-US" sz="2000" dirty="0"/>
              <a:t>, while the highest-risk areas - scoring 3 to 5 represent only about 0.6% of the town’s land area. The highest-risk areas align with historical flood locations.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F87B3E-EDF9-53C8-AC76-E4E725C8E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53" y="1523665"/>
            <a:ext cx="2593922" cy="185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9E87E0-68B3-777E-BB2B-B652A902E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3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BD7FA-05DD-1434-6C4C-CE06DEA02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531267-78ED-7F9C-05F3-04D2125D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53" y="465221"/>
            <a:ext cx="4158916" cy="576072"/>
          </a:xfrm>
        </p:spPr>
        <p:txBody>
          <a:bodyPr/>
          <a:lstStyle/>
          <a:p>
            <a:r>
              <a:rPr lang="en-US" dirty="0"/>
              <a:t>Future climate conditions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65C515-8CDC-FFB6-F274-51AF66FE36DF}"/>
              </a:ext>
            </a:extLst>
          </p:cNvPr>
          <p:cNvSpPr txBox="1">
            <a:spLocks/>
          </p:cNvSpPr>
          <p:nvPr/>
        </p:nvSpPr>
        <p:spPr>
          <a:xfrm>
            <a:off x="482653" y="3705225"/>
            <a:ext cx="4746572" cy="19145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Under future climate conditions, approximately </a:t>
            </a:r>
            <a:r>
              <a:rPr lang="en-US" sz="2000" b="1" dirty="0">
                <a:solidFill>
                  <a:schemeClr val="tx2"/>
                </a:solidFill>
              </a:rPr>
              <a:t>13.6% of Manchester’s land area is projected to face measurable flood risk</a:t>
            </a:r>
            <a:r>
              <a:rPr lang="en-US" sz="2000" dirty="0"/>
              <a:t>, with the highest-risk areas - scoring 4 to 5  - approximately double compared to current conditions.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F349A5-7454-B604-B75E-2D18CB844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53" y="1577249"/>
            <a:ext cx="2614538" cy="1851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337C72-3415-CD3D-76DF-9D892D55A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4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1_Office Theme">
  <a:themeElements>
    <a:clrScheme name="TT-R2">
      <a:dk1>
        <a:srgbClr val="636669"/>
      </a:dk1>
      <a:lt1>
        <a:srgbClr val="FFFFFF"/>
      </a:lt1>
      <a:dk2>
        <a:srgbClr val="003E51"/>
      </a:dk2>
      <a:lt2>
        <a:srgbClr val="F8F8F8"/>
      </a:lt2>
      <a:accent1>
        <a:srgbClr val="00303C"/>
      </a:accent1>
      <a:accent2>
        <a:srgbClr val="00A3AD"/>
      </a:accent2>
      <a:accent3>
        <a:srgbClr val="88DBDF"/>
      </a:accent3>
      <a:accent4>
        <a:srgbClr val="636669"/>
      </a:accent4>
      <a:accent5>
        <a:srgbClr val="D3451D"/>
      </a:accent5>
      <a:accent6>
        <a:srgbClr val="8B9064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58DCAA9B-9E47-41E6-BAA9-9DE09A5CE4FD}" vid="{6DEB8557-2F1B-408A-8B21-4B2F0E584C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57e097a-a1af-4f20-81d3-d519f67226f0" xsi:nil="true"/>
    <lcf76f155ced4ddcb4097134ff3c332f xmlns="2b97cd76-6a6e-4e1e-ab0d-92bea351eb1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989804147E8445B8F62EED079127F2" ma:contentTypeVersion="10" ma:contentTypeDescription="Create a new document." ma:contentTypeScope="" ma:versionID="9692964ef96ad3447cd12ca0b0063421">
  <xsd:schema xmlns:xsd="http://www.w3.org/2001/XMLSchema" xmlns:xs="http://www.w3.org/2001/XMLSchema" xmlns:p="http://schemas.microsoft.com/office/2006/metadata/properties" xmlns:ns2="2b97cd76-6a6e-4e1e-ab0d-92bea351eb19" xmlns:ns3="757e097a-a1af-4f20-81d3-d519f67226f0" targetNamespace="http://schemas.microsoft.com/office/2006/metadata/properties" ma:root="true" ma:fieldsID="1309b3b7e940f3b62b2a04a6b45cc375" ns2:_="" ns3:_="">
    <xsd:import namespace="2b97cd76-6a6e-4e1e-ab0d-92bea351eb19"/>
    <xsd:import namespace="757e097a-a1af-4f20-81d3-d519f67226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97cd76-6a6e-4e1e-ab0d-92bea351eb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81ea542-e2a3-4747-9581-6b3f7c246c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7e097a-a1af-4f20-81d3-d519f67226f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9af74d8-8a67-4fa9-afa4-309062c4b91e}" ma:internalName="TaxCatchAll" ma:showField="CatchAllData" ma:web="757e097a-a1af-4f20-81d3-d519f67226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9377C9-451C-4E9E-80BA-8AC4BF8DC685}">
  <ds:schemaRefs>
    <ds:schemaRef ds:uri="2b97cd76-6a6e-4e1e-ab0d-92bea351eb19"/>
    <ds:schemaRef ds:uri="757e097a-a1af-4f20-81d3-d519f67226f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150CEA9-83AD-4D90-B2C1-8E901E6198D6}">
  <ds:schemaRefs>
    <ds:schemaRef ds:uri="2b97cd76-6a6e-4e1e-ab0d-92bea351eb19"/>
    <ds:schemaRef ds:uri="757e097a-a1af-4f20-81d3-d519f67226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6C9D03C-DA30-445E-A143-B36AF926A4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590</Words>
  <Application>Microsoft Office PowerPoint</Application>
  <PresentationFormat>Widescreen</PresentationFormat>
  <Paragraphs>86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Univers LT Std 45 Light</vt:lpstr>
      <vt:lpstr>Wingdings</vt:lpstr>
      <vt:lpstr>1_Office Theme</vt:lpstr>
      <vt:lpstr>Town of Manchester  Flood Resiliency Plan</vt:lpstr>
      <vt:lpstr>introduction</vt:lpstr>
      <vt:lpstr>What is a Flood Resiliency Plan?</vt:lpstr>
      <vt:lpstr>What is the purpose of the Flood Resiliency Plan?</vt:lpstr>
      <vt:lpstr>Timeline </vt:lpstr>
      <vt:lpstr>Historic flood locations</vt:lpstr>
      <vt:lpstr>Input data</vt:lpstr>
      <vt:lpstr>Current climate conditions</vt:lpstr>
      <vt:lpstr>Future climate conditions</vt:lpstr>
      <vt:lpstr>PRIORITY CLUSTERS</vt:lpstr>
      <vt:lpstr>Priority clusters</vt:lpstr>
      <vt:lpstr>Concept solutions</vt:lpstr>
      <vt:lpstr>FLOOD MITIGATION SOLUTIONS</vt:lpstr>
      <vt:lpstr>Flood resiliency plan</vt:lpstr>
      <vt:lpstr>Flood resiliency plan</vt:lpstr>
      <vt:lpstr>PowerPoint Presentation</vt:lpstr>
      <vt:lpstr>Thank you!</vt:lpstr>
      <vt:lpstr>Appendix – proposed solutions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Town of Manchester  Flood Resiliency Plan</dc:title>
  <dc:creator>Pinker, Talia</dc:creator>
  <cp:lastModifiedBy>Caitlin Anderson</cp:lastModifiedBy>
  <cp:revision>4</cp:revision>
  <dcterms:created xsi:type="dcterms:W3CDTF">2025-07-31T14:59:49Z</dcterms:created>
  <dcterms:modified xsi:type="dcterms:W3CDTF">2026-07-08T18:58:45Z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0x010100E1989804147E8445B8F62EED079127F2</vt:lpwstr>
  </property>
  <property fmtid="{D5CDD505-2E9C-101B-9397-08002B2CF9AE}" pid="3" name="MediaServiceImageTags">
    <vt:lpwstr/>
  </property>
</Properties>
</file>