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Lst>
  <p:notesMasterIdLst>
    <p:notesMasterId r:id="rId28"/>
  </p:notesMasterIdLst>
  <p:handoutMasterIdLst>
    <p:handoutMasterId r:id="rId29"/>
  </p:handoutMasterIdLst>
  <p:sldIdLst>
    <p:sldId id="261" r:id="rId5"/>
    <p:sldId id="816" r:id="rId6"/>
    <p:sldId id="263" r:id="rId7"/>
    <p:sldId id="267" r:id="rId8"/>
    <p:sldId id="817" r:id="rId9"/>
    <p:sldId id="818" r:id="rId10"/>
    <p:sldId id="266" r:id="rId11"/>
    <p:sldId id="819" r:id="rId12"/>
    <p:sldId id="832" r:id="rId13"/>
    <p:sldId id="833" r:id="rId14"/>
    <p:sldId id="834" r:id="rId15"/>
    <p:sldId id="835" r:id="rId16"/>
    <p:sldId id="836" r:id="rId17"/>
    <p:sldId id="820" r:id="rId18"/>
    <p:sldId id="831" r:id="rId19"/>
    <p:sldId id="830" r:id="rId20"/>
    <p:sldId id="821" r:id="rId21"/>
    <p:sldId id="828" r:id="rId22"/>
    <p:sldId id="838" r:id="rId23"/>
    <p:sldId id="822" r:id="rId24"/>
    <p:sldId id="827" r:id="rId25"/>
    <p:sldId id="837" r:id="rId26"/>
    <p:sldId id="823" r:id="rId27"/>
  </p:sldIdLst>
  <p:sldSz cx="9144000" cy="5143500" type="screen16x9"/>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55A"/>
    <a:srgbClr val="7DD2D3"/>
    <a:srgbClr val="7ED3D3"/>
    <a:srgbClr val="2E334E"/>
    <a:srgbClr val="3C4367"/>
    <a:srgbClr val="E2E868"/>
    <a:srgbClr val="FFFFFF"/>
    <a:srgbClr val="E1B28C"/>
    <a:srgbClr val="C8712D"/>
    <a:srgbClr val="93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EC695D-383B-4BA6-9458-ED7F5F48443B}" v="5" dt="2022-09-14T20:38:45.2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7" autoAdjust="0"/>
    <p:restoredTop sz="96357" autoAdjust="0"/>
  </p:normalViewPr>
  <p:slideViewPr>
    <p:cSldViewPr snapToGrid="0">
      <p:cViewPr varScale="1">
        <p:scale>
          <a:sx n="78" d="100"/>
          <a:sy n="78" d="100"/>
        </p:scale>
        <p:origin x="102" y="582"/>
      </p:cViewPr>
      <p:guideLst>
        <p:guide orient="horz" pos="162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0" d="100"/>
          <a:sy n="80" d="100"/>
        </p:scale>
        <p:origin x="389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B16DEB8C-E333-44F6-A126-A7ECB36643E0}" type="datetimeFigureOut">
              <a:rPr lang="en-US" smtClean="0"/>
              <a:t>2/14/2024</a:t>
            </a:fld>
            <a:endParaRPr lang="en-US"/>
          </a:p>
        </p:txBody>
      </p:sp>
      <p:sp>
        <p:nvSpPr>
          <p:cNvPr id="4" name="Footer Placeholder 3"/>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E675D595-9445-4A03-88AB-7CB9809E5BA7}" type="slidenum">
              <a:rPr lang="en-US" smtClean="0"/>
              <a:t>‹#›</a:t>
            </a:fld>
            <a:endParaRPr lang="en-US"/>
          </a:p>
        </p:txBody>
      </p:sp>
    </p:spTree>
    <p:extLst>
      <p:ext uri="{BB962C8B-B14F-4D97-AF65-F5344CB8AC3E}">
        <p14:creationId xmlns:p14="http://schemas.microsoft.com/office/powerpoint/2010/main" val="2758240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79C5485F-6F25-460F-B2A1-66597D1993C0}" type="datetimeFigureOut">
              <a:rPr lang="en-US" smtClean="0"/>
              <a:t>2/14/2024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4F5D4126-7F6D-4896-BB40-6A6D951FAA95}" type="slidenum">
              <a:rPr lang="en-US" smtClean="0"/>
              <a:t>‹#›</a:t>
            </a:fld>
            <a:endParaRPr lang="en-US"/>
          </a:p>
        </p:txBody>
      </p:sp>
    </p:spTree>
    <p:extLst>
      <p:ext uri="{BB962C8B-B14F-4D97-AF65-F5344CB8AC3E}">
        <p14:creationId xmlns:p14="http://schemas.microsoft.com/office/powerpoint/2010/main" val="2205149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a:t>Our message to clients</a:t>
            </a:r>
          </a:p>
          <a:p>
            <a:r>
              <a:rPr lang="en-US" sz="1300" dirty="0"/>
              <a:t>We are who we are today because we listen closely to our clients. Those we serve want to be confident that when they need help — personally or professionally, today or in the future — we will bring relevant expertise. Therefore, we continuously advance a diverse team to deliver integrated capabilities across an ever-broadening spectrum of wealth advisory, outsourcing, and public accounting needs. </a:t>
            </a:r>
            <a:endParaRPr lang="en-US" b="0" dirty="0"/>
          </a:p>
          <a:p>
            <a:endParaRPr lang="en-US" b="1" dirty="0"/>
          </a:p>
          <a:p>
            <a:r>
              <a:rPr lang="en-US" b="1" dirty="0"/>
              <a:t>When asked what we do by prospects or friends, we say: </a:t>
            </a:r>
          </a:p>
          <a:p>
            <a:pPr marL="247679" indent="-247679">
              <a:buFont typeface="Arial" pitchFamily="34" charset="0"/>
              <a:buChar char="•"/>
            </a:pPr>
            <a:r>
              <a:rPr lang="en-US" sz="1300" dirty="0"/>
              <a:t>CLA escalates industry specialization to a new level. We believe that to serve you best, we must cultivate hyper-specialized industry professionals who understand not only your financial operations, but your entire organizational model and goals. </a:t>
            </a:r>
          </a:p>
          <a:p>
            <a:pPr marL="247679" indent="-247679">
              <a:buFont typeface="Arial" pitchFamily="34" charset="0"/>
              <a:buChar char="•"/>
            </a:pPr>
            <a:r>
              <a:rPr lang="en-US" sz="1300" dirty="0"/>
              <a:t>As the world changes, so do your opportunities and challenges. We constantly build our capabilities across our three integrated business lines so that when you have a need, we’re right next to you, ready to help. </a:t>
            </a:r>
          </a:p>
          <a:p>
            <a:pPr marL="247679" indent="-247679">
              <a:buFont typeface="Arial" pitchFamily="34" charset="0"/>
              <a:buChar char="•"/>
            </a:pPr>
            <a:r>
              <a:rPr lang="en-US" sz="1300" dirty="0"/>
              <a:t>As one of the nation’s leading professional service firms, CLA has never let up on our commitment to serve clients of all sizes and locations. </a:t>
            </a:r>
          </a:p>
          <a:p>
            <a:pPr marL="247679" indent="-247679">
              <a:buFont typeface="Arial" pitchFamily="34" charset="0"/>
              <a:buChar char="•"/>
            </a:pPr>
            <a:r>
              <a:rPr lang="en-US" sz="1300" dirty="0"/>
              <a:t>We have unparalleled expertise in serving private businesses and their owners. We believe that, over a lifetime, we can help them build wealth and create a lasting impact and legacy. </a:t>
            </a:r>
          </a:p>
          <a:p>
            <a:pPr marL="247679" indent="-247679">
              <a:buFont typeface="Arial" pitchFamily="34" charset="0"/>
              <a:buChar char="•"/>
            </a:pPr>
            <a:r>
              <a:rPr lang="en-US" sz="1300" dirty="0"/>
              <a:t>We align ourselves to leaders within nonprofits, health care organizations, governmental entities, financial institutions, and Fortune 1000 companies to help them advance their goals and realize their purpose. </a:t>
            </a:r>
            <a:endParaRPr lang="en-US" dirty="0"/>
          </a:p>
        </p:txBody>
      </p:sp>
      <p:sp>
        <p:nvSpPr>
          <p:cNvPr id="4" name="Slide Number Placeholder 3"/>
          <p:cNvSpPr>
            <a:spLocks noGrp="1"/>
          </p:cNvSpPr>
          <p:nvPr>
            <p:ph type="sldNum" sz="quarter" idx="10"/>
          </p:nvPr>
        </p:nvSpPr>
        <p:spPr/>
        <p:txBody>
          <a:bodyPr/>
          <a:lstStyle/>
          <a:p>
            <a:fld id="{017EE3DC-8512-44D9-BF9F-A724CCBBEA23}" type="slidenum">
              <a:rPr lang="en-US" smtClean="0"/>
              <a:pPr/>
              <a:t>3</a:t>
            </a:fld>
            <a:endParaRPr lang="en-US" dirty="0"/>
          </a:p>
        </p:txBody>
      </p:sp>
    </p:spTree>
    <p:extLst>
      <p:ext uri="{BB962C8B-B14F-4D97-AF65-F5344CB8AC3E}">
        <p14:creationId xmlns:p14="http://schemas.microsoft.com/office/powerpoint/2010/main" val="3865466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a:t>Our message to clients</a:t>
            </a:r>
          </a:p>
          <a:p>
            <a:r>
              <a:rPr lang="en-US" sz="1300" dirty="0"/>
              <a:t>We are who we are today because we listen closely to our clients. Those we serve want to be confident that when they need help — personally or professionally, today or in the future — we will bring relevant expertise. Therefore, we continuously advance a diverse team to deliver integrated capabilities across an ever-broadening spectrum of wealth advisory, outsourcing, and public accounting needs. </a:t>
            </a:r>
            <a:endParaRPr lang="en-US" b="0" dirty="0"/>
          </a:p>
          <a:p>
            <a:endParaRPr lang="en-US" b="1" dirty="0"/>
          </a:p>
          <a:p>
            <a:r>
              <a:rPr lang="en-US" b="1" dirty="0"/>
              <a:t>When asked what we do by prospects or friends, we say: </a:t>
            </a:r>
          </a:p>
          <a:p>
            <a:pPr marL="247679" indent="-247679">
              <a:buFont typeface="Arial" pitchFamily="34" charset="0"/>
              <a:buChar char="•"/>
            </a:pPr>
            <a:r>
              <a:rPr lang="en-US" sz="1300" dirty="0"/>
              <a:t>CLA escalates industry specialization to a new level. We believe that to serve you best, we must cultivate hyper-specialized industry professionals who understand not only your financial operations, but your entire organizational model and goals. </a:t>
            </a:r>
          </a:p>
          <a:p>
            <a:pPr marL="247679" indent="-247679">
              <a:buFont typeface="Arial" pitchFamily="34" charset="0"/>
              <a:buChar char="•"/>
            </a:pPr>
            <a:r>
              <a:rPr lang="en-US" sz="1300" dirty="0"/>
              <a:t>As the world changes, so do your opportunities and challenges. We constantly build our capabilities across our three integrated business lines so that when you have a need, we’re right next to you, ready to help. </a:t>
            </a:r>
          </a:p>
          <a:p>
            <a:pPr marL="247679" indent="-247679">
              <a:buFont typeface="Arial" pitchFamily="34" charset="0"/>
              <a:buChar char="•"/>
            </a:pPr>
            <a:r>
              <a:rPr lang="en-US" sz="1300" dirty="0"/>
              <a:t>As one of the nation’s leading professional service firms, CLA has never let up on our commitment to serve clients of all sizes and locations. </a:t>
            </a:r>
          </a:p>
          <a:p>
            <a:pPr marL="247679" indent="-247679">
              <a:buFont typeface="Arial" pitchFamily="34" charset="0"/>
              <a:buChar char="•"/>
            </a:pPr>
            <a:r>
              <a:rPr lang="en-US" sz="1300" dirty="0"/>
              <a:t>We have unparalleled expertise in serving private businesses and their owners. We believe that, over a lifetime, we can help them build wealth and create a lasting impact and legacy. </a:t>
            </a:r>
          </a:p>
          <a:p>
            <a:pPr marL="247679" indent="-247679">
              <a:buFont typeface="Arial" pitchFamily="34" charset="0"/>
              <a:buChar char="•"/>
            </a:pPr>
            <a:r>
              <a:rPr lang="en-US" sz="1300" dirty="0"/>
              <a:t>We align ourselves to leaders within nonprofits, health care organizations, governmental entities, financial institutions, and Fortune 1000 companies to help them advance their goals and realize their purpose. </a:t>
            </a:r>
            <a:endParaRPr lang="en-US" dirty="0"/>
          </a:p>
        </p:txBody>
      </p:sp>
      <p:sp>
        <p:nvSpPr>
          <p:cNvPr id="4" name="Slide Number Placeholder 3"/>
          <p:cNvSpPr>
            <a:spLocks noGrp="1"/>
          </p:cNvSpPr>
          <p:nvPr>
            <p:ph type="sldNum" sz="quarter" idx="10"/>
          </p:nvPr>
        </p:nvSpPr>
        <p:spPr/>
        <p:txBody>
          <a:bodyPr/>
          <a:lstStyle/>
          <a:p>
            <a:fld id="{017EE3DC-8512-44D9-BF9F-A724CCBBEA23}" type="slidenum">
              <a:rPr lang="en-US" smtClean="0"/>
              <a:pPr/>
              <a:t>16</a:t>
            </a:fld>
            <a:endParaRPr lang="en-US" dirty="0"/>
          </a:p>
        </p:txBody>
      </p:sp>
    </p:spTree>
    <p:extLst>
      <p:ext uri="{BB962C8B-B14F-4D97-AF65-F5344CB8AC3E}">
        <p14:creationId xmlns:p14="http://schemas.microsoft.com/office/powerpoint/2010/main" val="3587322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a:t>Our message to clients</a:t>
            </a:r>
          </a:p>
          <a:p>
            <a:r>
              <a:rPr lang="en-US" sz="1300" dirty="0"/>
              <a:t>We are who we are today because we listen closely to our clients. Those we serve want to be confident that when they need help — personally or professionally, today or in the future — we will bring relevant expertise. Therefore, we continuously advance a diverse team to deliver integrated capabilities across an ever-broadening spectrum of wealth advisory, outsourcing, and public accounting needs. </a:t>
            </a:r>
            <a:endParaRPr lang="en-US" b="0" dirty="0"/>
          </a:p>
          <a:p>
            <a:endParaRPr lang="en-US" b="1" dirty="0"/>
          </a:p>
          <a:p>
            <a:r>
              <a:rPr lang="en-US" b="1" dirty="0"/>
              <a:t>When asked what we do by prospects or friends, we say: </a:t>
            </a:r>
          </a:p>
          <a:p>
            <a:pPr marL="247679" indent="-247679">
              <a:buFont typeface="Arial" pitchFamily="34" charset="0"/>
              <a:buChar char="•"/>
            </a:pPr>
            <a:r>
              <a:rPr lang="en-US" sz="1300" dirty="0"/>
              <a:t>CLA escalates industry specialization to a new level. We believe that to serve you best, we must cultivate hyper-specialized industry professionals who understand not only your financial operations, but your entire organizational model and goals. </a:t>
            </a:r>
          </a:p>
          <a:p>
            <a:pPr marL="247679" indent="-247679">
              <a:buFont typeface="Arial" pitchFamily="34" charset="0"/>
              <a:buChar char="•"/>
            </a:pPr>
            <a:r>
              <a:rPr lang="en-US" sz="1300" dirty="0"/>
              <a:t>As the world changes, so do your opportunities and challenges. We constantly build our capabilities across our three integrated business lines so that when you have a need, we’re right next to you, ready to help. </a:t>
            </a:r>
          </a:p>
          <a:p>
            <a:pPr marL="247679" indent="-247679">
              <a:buFont typeface="Arial" pitchFamily="34" charset="0"/>
              <a:buChar char="•"/>
            </a:pPr>
            <a:r>
              <a:rPr lang="en-US" sz="1300" dirty="0"/>
              <a:t>As one of the nation’s leading professional service firms, CLA has never let up on our commitment to serve clients of all sizes and locations. </a:t>
            </a:r>
          </a:p>
          <a:p>
            <a:pPr marL="247679" indent="-247679">
              <a:buFont typeface="Arial" pitchFamily="34" charset="0"/>
              <a:buChar char="•"/>
            </a:pPr>
            <a:r>
              <a:rPr lang="en-US" sz="1300" dirty="0"/>
              <a:t>We have unparalleled expertise in serving private businesses and their owners. We believe that, over a lifetime, we can help them build wealth and create a lasting impact and legacy. </a:t>
            </a:r>
          </a:p>
          <a:p>
            <a:pPr marL="247679" indent="-247679">
              <a:buFont typeface="Arial" pitchFamily="34" charset="0"/>
              <a:buChar char="•"/>
            </a:pPr>
            <a:r>
              <a:rPr lang="en-US" sz="1300" dirty="0"/>
              <a:t>We align ourselves to leaders within nonprofits, health care organizations, governmental entities, financial institutions, and Fortune 1000 companies to help them advance their goals and realize their purpose. </a:t>
            </a:r>
            <a:endParaRPr lang="en-US" dirty="0"/>
          </a:p>
        </p:txBody>
      </p:sp>
      <p:sp>
        <p:nvSpPr>
          <p:cNvPr id="4" name="Slide Number Placeholder 3"/>
          <p:cNvSpPr>
            <a:spLocks noGrp="1"/>
          </p:cNvSpPr>
          <p:nvPr>
            <p:ph type="sldNum" sz="quarter" idx="10"/>
          </p:nvPr>
        </p:nvSpPr>
        <p:spPr/>
        <p:txBody>
          <a:bodyPr/>
          <a:lstStyle/>
          <a:p>
            <a:fld id="{017EE3DC-8512-44D9-BF9F-A724CCBBEA23}" type="slidenum">
              <a:rPr lang="en-US" smtClean="0"/>
              <a:pPr/>
              <a:t>18</a:t>
            </a:fld>
            <a:endParaRPr lang="en-US" dirty="0"/>
          </a:p>
        </p:txBody>
      </p:sp>
    </p:spTree>
    <p:extLst>
      <p:ext uri="{BB962C8B-B14F-4D97-AF65-F5344CB8AC3E}">
        <p14:creationId xmlns:p14="http://schemas.microsoft.com/office/powerpoint/2010/main" val="3299537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a:t>Our message to clients</a:t>
            </a:r>
          </a:p>
          <a:p>
            <a:r>
              <a:rPr lang="en-US" sz="1300" dirty="0"/>
              <a:t>We are who we are today because we listen closely to our clients. Those we serve want to be confident that when they need help — personally or professionally, today or in the future — we will bring relevant expertise. Therefore, we continuously advance a diverse team to deliver integrated capabilities across an ever-broadening spectrum of wealth advisory, outsourcing, and public accounting needs. </a:t>
            </a:r>
            <a:endParaRPr lang="en-US" b="0" dirty="0"/>
          </a:p>
          <a:p>
            <a:endParaRPr lang="en-US" b="1" dirty="0"/>
          </a:p>
          <a:p>
            <a:r>
              <a:rPr lang="en-US" b="1" dirty="0"/>
              <a:t>When asked what we do by prospects or friends, we say: </a:t>
            </a:r>
          </a:p>
          <a:p>
            <a:pPr marL="247679" indent="-247679">
              <a:buFont typeface="Arial" pitchFamily="34" charset="0"/>
              <a:buChar char="•"/>
            </a:pPr>
            <a:r>
              <a:rPr lang="en-US" sz="1300" dirty="0"/>
              <a:t>CLA escalates industry specialization to a new level. We believe that to serve you best, we must cultivate hyper-specialized industry professionals who understand not only your financial operations, but your entire organizational model and goals. </a:t>
            </a:r>
          </a:p>
          <a:p>
            <a:pPr marL="247679" indent="-247679">
              <a:buFont typeface="Arial" pitchFamily="34" charset="0"/>
              <a:buChar char="•"/>
            </a:pPr>
            <a:r>
              <a:rPr lang="en-US" sz="1300" dirty="0"/>
              <a:t>As the world changes, so do your opportunities and challenges. We constantly build our capabilities across our three integrated business lines so that when you have a need, we’re right next to you, ready to help. </a:t>
            </a:r>
          </a:p>
          <a:p>
            <a:pPr marL="247679" indent="-247679">
              <a:buFont typeface="Arial" pitchFamily="34" charset="0"/>
              <a:buChar char="•"/>
            </a:pPr>
            <a:r>
              <a:rPr lang="en-US" sz="1300" dirty="0"/>
              <a:t>As one of the nation’s leading professional service firms, CLA has never let up on our commitment to serve clients of all sizes and locations. </a:t>
            </a:r>
          </a:p>
          <a:p>
            <a:pPr marL="247679" indent="-247679">
              <a:buFont typeface="Arial" pitchFamily="34" charset="0"/>
              <a:buChar char="•"/>
            </a:pPr>
            <a:r>
              <a:rPr lang="en-US" sz="1300" dirty="0"/>
              <a:t>We have unparalleled expertise in serving private businesses and their owners. We believe that, over a lifetime, we can help them build wealth and create a lasting impact and legacy. </a:t>
            </a:r>
          </a:p>
          <a:p>
            <a:pPr marL="247679" indent="-247679">
              <a:buFont typeface="Arial" pitchFamily="34" charset="0"/>
              <a:buChar char="•"/>
            </a:pPr>
            <a:r>
              <a:rPr lang="en-US" sz="1300" dirty="0"/>
              <a:t>We align ourselves to leaders within nonprofits, health care organizations, governmental entities, financial institutions, and Fortune 1000 companies to help them advance their goals and realize their purpose. </a:t>
            </a:r>
            <a:endParaRPr lang="en-US" dirty="0"/>
          </a:p>
        </p:txBody>
      </p:sp>
      <p:sp>
        <p:nvSpPr>
          <p:cNvPr id="4" name="Slide Number Placeholder 3"/>
          <p:cNvSpPr>
            <a:spLocks noGrp="1"/>
          </p:cNvSpPr>
          <p:nvPr>
            <p:ph type="sldNum" sz="quarter" idx="10"/>
          </p:nvPr>
        </p:nvSpPr>
        <p:spPr/>
        <p:txBody>
          <a:bodyPr/>
          <a:lstStyle/>
          <a:p>
            <a:fld id="{017EE3DC-8512-44D9-BF9F-A724CCBBEA23}" type="slidenum">
              <a:rPr lang="en-US" smtClean="0"/>
              <a:pPr/>
              <a:t>19</a:t>
            </a:fld>
            <a:endParaRPr lang="en-US" dirty="0"/>
          </a:p>
        </p:txBody>
      </p:sp>
    </p:spTree>
    <p:extLst>
      <p:ext uri="{BB962C8B-B14F-4D97-AF65-F5344CB8AC3E}">
        <p14:creationId xmlns:p14="http://schemas.microsoft.com/office/powerpoint/2010/main" val="2358171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a:t>Our message to clients</a:t>
            </a:r>
          </a:p>
          <a:p>
            <a:r>
              <a:rPr lang="en-US" sz="1300" dirty="0"/>
              <a:t>We are who we are today because we listen closely to our clients. Those we serve want to be confident that when they need help — personally or professionally, today or in the future — we will bring relevant expertise. Therefore, we continuously advance a diverse team to deliver integrated capabilities across an ever-broadening spectrum of wealth advisory, outsourcing, and public accounting needs. </a:t>
            </a:r>
            <a:endParaRPr lang="en-US" b="0" dirty="0"/>
          </a:p>
          <a:p>
            <a:endParaRPr lang="en-US" b="1" dirty="0"/>
          </a:p>
          <a:p>
            <a:r>
              <a:rPr lang="en-US" b="1" dirty="0"/>
              <a:t>When asked what we do by prospects or friends, we say: </a:t>
            </a:r>
          </a:p>
          <a:p>
            <a:pPr marL="247679" indent="-247679">
              <a:buFont typeface="Arial" pitchFamily="34" charset="0"/>
              <a:buChar char="•"/>
            </a:pPr>
            <a:r>
              <a:rPr lang="en-US" sz="1300" dirty="0"/>
              <a:t>CLA escalates industry specialization to a new level. We believe that to serve you best, we must cultivate hyper-specialized industry professionals who understand not only your financial operations, but your entire organizational model and goals. </a:t>
            </a:r>
          </a:p>
          <a:p>
            <a:pPr marL="247679" indent="-247679">
              <a:buFont typeface="Arial" pitchFamily="34" charset="0"/>
              <a:buChar char="•"/>
            </a:pPr>
            <a:r>
              <a:rPr lang="en-US" sz="1300" dirty="0"/>
              <a:t>As the world changes, so do your opportunities and challenges. We constantly build our capabilities across our three integrated business lines so that when you have a need, we’re right next to you, ready to help. </a:t>
            </a:r>
          </a:p>
          <a:p>
            <a:pPr marL="247679" indent="-247679">
              <a:buFont typeface="Arial" pitchFamily="34" charset="0"/>
              <a:buChar char="•"/>
            </a:pPr>
            <a:r>
              <a:rPr lang="en-US" sz="1300" dirty="0"/>
              <a:t>As one of the nation’s leading professional service firms, CLA has never let up on our commitment to serve clients of all sizes and locations. </a:t>
            </a:r>
          </a:p>
          <a:p>
            <a:pPr marL="247679" indent="-247679">
              <a:buFont typeface="Arial" pitchFamily="34" charset="0"/>
              <a:buChar char="•"/>
            </a:pPr>
            <a:r>
              <a:rPr lang="en-US" sz="1300" dirty="0"/>
              <a:t>We have unparalleled expertise in serving private businesses and their owners. We believe that, over a lifetime, we can help them build wealth and create a lasting impact and legacy. </a:t>
            </a:r>
          </a:p>
          <a:p>
            <a:pPr marL="247679" indent="-247679">
              <a:buFont typeface="Arial" pitchFamily="34" charset="0"/>
              <a:buChar char="•"/>
            </a:pPr>
            <a:r>
              <a:rPr lang="en-US" sz="1300" dirty="0"/>
              <a:t>We align ourselves to leaders within nonprofits, health care organizations, governmental entities, financial institutions, and Fortune 1000 companies to help them advance their goals and realize their purpose. </a:t>
            </a:r>
            <a:endParaRPr lang="en-US" dirty="0"/>
          </a:p>
        </p:txBody>
      </p:sp>
      <p:sp>
        <p:nvSpPr>
          <p:cNvPr id="4" name="Slide Number Placeholder 3"/>
          <p:cNvSpPr>
            <a:spLocks noGrp="1"/>
          </p:cNvSpPr>
          <p:nvPr>
            <p:ph type="sldNum" sz="quarter" idx="10"/>
          </p:nvPr>
        </p:nvSpPr>
        <p:spPr/>
        <p:txBody>
          <a:bodyPr/>
          <a:lstStyle/>
          <a:p>
            <a:fld id="{017EE3DC-8512-44D9-BF9F-A724CCBBEA23}" type="slidenum">
              <a:rPr lang="en-US" smtClean="0"/>
              <a:pPr/>
              <a:t>21</a:t>
            </a:fld>
            <a:endParaRPr lang="en-US" dirty="0"/>
          </a:p>
        </p:txBody>
      </p:sp>
    </p:spTree>
    <p:extLst>
      <p:ext uri="{BB962C8B-B14F-4D97-AF65-F5344CB8AC3E}">
        <p14:creationId xmlns:p14="http://schemas.microsoft.com/office/powerpoint/2010/main" val="2053371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a:t>Our message to clients</a:t>
            </a:r>
          </a:p>
          <a:p>
            <a:r>
              <a:rPr lang="en-US" sz="1300" dirty="0"/>
              <a:t>We are who we are today because we listen closely to our clients. Those we serve want to be confident that when they need help — personally or professionally, today or in the future — we will bring relevant expertise. Therefore, we continuously advance a diverse team to deliver integrated capabilities across an ever-broadening spectrum of wealth advisory, outsourcing, and public accounting needs. </a:t>
            </a:r>
            <a:endParaRPr lang="en-US" b="0" dirty="0"/>
          </a:p>
          <a:p>
            <a:endParaRPr lang="en-US" b="1" dirty="0"/>
          </a:p>
          <a:p>
            <a:r>
              <a:rPr lang="en-US" b="1" dirty="0"/>
              <a:t>When asked what we do by prospects or friends, we say: </a:t>
            </a:r>
          </a:p>
          <a:p>
            <a:pPr marL="247679" indent="-247679">
              <a:buFont typeface="Arial" pitchFamily="34" charset="0"/>
              <a:buChar char="•"/>
            </a:pPr>
            <a:r>
              <a:rPr lang="en-US" sz="1300" dirty="0"/>
              <a:t>CLA escalates industry specialization to a new level. We believe that to serve you best, we must cultivate hyper-specialized industry professionals who understand not only your financial operations, but your entire organizational model and goals. </a:t>
            </a:r>
          </a:p>
          <a:p>
            <a:pPr marL="247679" indent="-247679">
              <a:buFont typeface="Arial" pitchFamily="34" charset="0"/>
              <a:buChar char="•"/>
            </a:pPr>
            <a:r>
              <a:rPr lang="en-US" sz="1300" dirty="0"/>
              <a:t>As the world changes, so do your opportunities and challenges. We constantly build our capabilities across our three integrated business lines so that when you have a need, we’re right next to you, ready to help. </a:t>
            </a:r>
          </a:p>
          <a:p>
            <a:pPr marL="247679" indent="-247679">
              <a:buFont typeface="Arial" pitchFamily="34" charset="0"/>
              <a:buChar char="•"/>
            </a:pPr>
            <a:r>
              <a:rPr lang="en-US" sz="1300" dirty="0"/>
              <a:t>As one of the nation’s leading professional service firms, CLA has never let up on our commitment to serve clients of all sizes and locations. </a:t>
            </a:r>
          </a:p>
          <a:p>
            <a:pPr marL="247679" indent="-247679">
              <a:buFont typeface="Arial" pitchFamily="34" charset="0"/>
              <a:buChar char="•"/>
            </a:pPr>
            <a:r>
              <a:rPr lang="en-US" sz="1300" dirty="0"/>
              <a:t>We have unparalleled expertise in serving private businesses and their owners. We believe that, over a lifetime, we can help them build wealth and create a lasting impact and legacy. </a:t>
            </a:r>
          </a:p>
          <a:p>
            <a:pPr marL="247679" indent="-247679">
              <a:buFont typeface="Arial" pitchFamily="34" charset="0"/>
              <a:buChar char="•"/>
            </a:pPr>
            <a:r>
              <a:rPr lang="en-US" sz="1300" dirty="0"/>
              <a:t>We align ourselves to leaders within nonprofits, health care organizations, governmental entities, financial institutions, and Fortune 1000 companies to help them advance their goals and realize their purpose. </a:t>
            </a:r>
            <a:endParaRPr lang="en-US" dirty="0"/>
          </a:p>
        </p:txBody>
      </p:sp>
      <p:sp>
        <p:nvSpPr>
          <p:cNvPr id="4" name="Slide Number Placeholder 3"/>
          <p:cNvSpPr>
            <a:spLocks noGrp="1"/>
          </p:cNvSpPr>
          <p:nvPr>
            <p:ph type="sldNum" sz="quarter" idx="10"/>
          </p:nvPr>
        </p:nvSpPr>
        <p:spPr/>
        <p:txBody>
          <a:bodyPr/>
          <a:lstStyle/>
          <a:p>
            <a:fld id="{017EE3DC-8512-44D9-BF9F-A724CCBBEA23}" type="slidenum">
              <a:rPr lang="en-US" smtClean="0"/>
              <a:pPr/>
              <a:t>5</a:t>
            </a:fld>
            <a:endParaRPr lang="en-US" dirty="0"/>
          </a:p>
        </p:txBody>
      </p:sp>
    </p:spTree>
    <p:extLst>
      <p:ext uri="{BB962C8B-B14F-4D97-AF65-F5344CB8AC3E}">
        <p14:creationId xmlns:p14="http://schemas.microsoft.com/office/powerpoint/2010/main" val="63218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773D30-4591-40E9-9656-A441107D71CF}" type="slidenum">
              <a:rPr lang="en-US" smtClean="0"/>
              <a:pPr/>
              <a:t>7</a:t>
            </a:fld>
            <a:endParaRPr lang="en-US"/>
          </a:p>
        </p:txBody>
      </p:sp>
    </p:spTree>
    <p:extLst>
      <p:ext uri="{BB962C8B-B14F-4D97-AF65-F5344CB8AC3E}">
        <p14:creationId xmlns:p14="http://schemas.microsoft.com/office/powerpoint/2010/main" val="942649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773D30-4591-40E9-9656-A441107D71CF}" type="slidenum">
              <a:rPr lang="en-US" smtClean="0"/>
              <a:pPr/>
              <a:t>9</a:t>
            </a:fld>
            <a:endParaRPr lang="en-US"/>
          </a:p>
        </p:txBody>
      </p:sp>
    </p:spTree>
    <p:extLst>
      <p:ext uri="{BB962C8B-B14F-4D97-AF65-F5344CB8AC3E}">
        <p14:creationId xmlns:p14="http://schemas.microsoft.com/office/powerpoint/2010/main" val="968920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773D30-4591-40E9-9656-A441107D71CF}" type="slidenum">
              <a:rPr lang="en-US" smtClean="0"/>
              <a:pPr/>
              <a:t>10</a:t>
            </a:fld>
            <a:endParaRPr lang="en-US"/>
          </a:p>
        </p:txBody>
      </p:sp>
    </p:spTree>
    <p:extLst>
      <p:ext uri="{BB962C8B-B14F-4D97-AF65-F5344CB8AC3E}">
        <p14:creationId xmlns:p14="http://schemas.microsoft.com/office/powerpoint/2010/main" val="778602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773D30-4591-40E9-9656-A441107D71CF}" type="slidenum">
              <a:rPr lang="en-US" smtClean="0"/>
              <a:pPr/>
              <a:t>11</a:t>
            </a:fld>
            <a:endParaRPr lang="en-US"/>
          </a:p>
        </p:txBody>
      </p:sp>
    </p:spTree>
    <p:extLst>
      <p:ext uri="{BB962C8B-B14F-4D97-AF65-F5344CB8AC3E}">
        <p14:creationId xmlns:p14="http://schemas.microsoft.com/office/powerpoint/2010/main" val="1227267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773D30-4591-40E9-9656-A441107D71CF}" type="slidenum">
              <a:rPr lang="en-US" smtClean="0"/>
              <a:pPr/>
              <a:t>12</a:t>
            </a:fld>
            <a:endParaRPr lang="en-US"/>
          </a:p>
        </p:txBody>
      </p:sp>
    </p:spTree>
    <p:extLst>
      <p:ext uri="{BB962C8B-B14F-4D97-AF65-F5344CB8AC3E}">
        <p14:creationId xmlns:p14="http://schemas.microsoft.com/office/powerpoint/2010/main" val="3026136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773D30-4591-40E9-9656-A441107D71CF}" type="slidenum">
              <a:rPr lang="en-US" smtClean="0"/>
              <a:pPr/>
              <a:t>13</a:t>
            </a:fld>
            <a:endParaRPr lang="en-US"/>
          </a:p>
        </p:txBody>
      </p:sp>
    </p:spTree>
    <p:extLst>
      <p:ext uri="{BB962C8B-B14F-4D97-AF65-F5344CB8AC3E}">
        <p14:creationId xmlns:p14="http://schemas.microsoft.com/office/powerpoint/2010/main" val="870557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a:t>Our message to clients</a:t>
            </a:r>
          </a:p>
          <a:p>
            <a:r>
              <a:rPr lang="en-US" sz="1300" dirty="0"/>
              <a:t>We are who we are today because we listen closely to our clients. Those we serve want to be confident that when they need help — personally or professionally, today or in the future — we will bring relevant expertise. Therefore, we continuously advance a diverse team to deliver integrated capabilities across an ever-broadening spectrum of wealth advisory, outsourcing, and public accounting needs. </a:t>
            </a:r>
            <a:endParaRPr lang="en-US" b="0" dirty="0"/>
          </a:p>
          <a:p>
            <a:endParaRPr lang="en-US" b="1" dirty="0"/>
          </a:p>
          <a:p>
            <a:r>
              <a:rPr lang="en-US" b="1" dirty="0"/>
              <a:t>When asked what we do by prospects or friends, we say: </a:t>
            </a:r>
          </a:p>
          <a:p>
            <a:pPr marL="247679" indent="-247679">
              <a:buFont typeface="Arial" pitchFamily="34" charset="0"/>
              <a:buChar char="•"/>
            </a:pPr>
            <a:r>
              <a:rPr lang="en-US" sz="1300" dirty="0"/>
              <a:t>CLA escalates industry specialization to a new level. We believe that to serve you best, we must cultivate hyper-specialized industry professionals who understand not only your financial operations, but your entire organizational model and goals. </a:t>
            </a:r>
          </a:p>
          <a:p>
            <a:pPr marL="247679" indent="-247679">
              <a:buFont typeface="Arial" pitchFamily="34" charset="0"/>
              <a:buChar char="•"/>
            </a:pPr>
            <a:r>
              <a:rPr lang="en-US" sz="1300" dirty="0"/>
              <a:t>As the world changes, so do your opportunities and challenges. We constantly build our capabilities across our three integrated business lines so that when you have a need, we’re right next to you, ready to help. </a:t>
            </a:r>
          </a:p>
          <a:p>
            <a:pPr marL="247679" indent="-247679">
              <a:buFont typeface="Arial" pitchFamily="34" charset="0"/>
              <a:buChar char="•"/>
            </a:pPr>
            <a:r>
              <a:rPr lang="en-US" sz="1300" dirty="0"/>
              <a:t>As one of the nation’s leading professional service firms, CLA has never let up on our commitment to serve clients of all sizes and locations. </a:t>
            </a:r>
          </a:p>
          <a:p>
            <a:pPr marL="247679" indent="-247679">
              <a:buFont typeface="Arial" pitchFamily="34" charset="0"/>
              <a:buChar char="•"/>
            </a:pPr>
            <a:r>
              <a:rPr lang="en-US" sz="1300" dirty="0"/>
              <a:t>We have unparalleled expertise in serving private businesses and their owners. We believe that, over a lifetime, we can help them build wealth and create a lasting impact and legacy. </a:t>
            </a:r>
          </a:p>
          <a:p>
            <a:pPr marL="247679" indent="-247679">
              <a:buFont typeface="Arial" pitchFamily="34" charset="0"/>
              <a:buChar char="•"/>
            </a:pPr>
            <a:r>
              <a:rPr lang="en-US" sz="1300" dirty="0"/>
              <a:t>We align ourselves to leaders within nonprofits, health care organizations, governmental entities, financial institutions, and Fortune 1000 companies to help them advance their goals and realize their purpose. </a:t>
            </a:r>
            <a:endParaRPr lang="en-US" dirty="0"/>
          </a:p>
        </p:txBody>
      </p:sp>
      <p:sp>
        <p:nvSpPr>
          <p:cNvPr id="4" name="Slide Number Placeholder 3"/>
          <p:cNvSpPr>
            <a:spLocks noGrp="1"/>
          </p:cNvSpPr>
          <p:nvPr>
            <p:ph type="sldNum" sz="quarter" idx="10"/>
          </p:nvPr>
        </p:nvSpPr>
        <p:spPr/>
        <p:txBody>
          <a:bodyPr/>
          <a:lstStyle/>
          <a:p>
            <a:fld id="{017EE3DC-8512-44D9-BF9F-A724CCBBEA23}" type="slidenum">
              <a:rPr lang="en-US" smtClean="0"/>
              <a:pPr/>
              <a:t>15</a:t>
            </a:fld>
            <a:endParaRPr lang="en-US" dirty="0"/>
          </a:p>
        </p:txBody>
      </p:sp>
    </p:spTree>
    <p:extLst>
      <p:ext uri="{BB962C8B-B14F-4D97-AF65-F5344CB8AC3E}">
        <p14:creationId xmlns:p14="http://schemas.microsoft.com/office/powerpoint/2010/main" val="38323117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hyperlink" Target="CLAglobal.com/disclaimer"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CLAglobal.com/disclaimer" TargetMode="External"/><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hyperlink" Target="CLAglobal.com/disclaimer" TargetMode="External"/></Relationships>
</file>

<file path=ppt/slideLayouts/_rels/slideLayout18.xml.rels><?xml version="1.0" encoding="UTF-8" standalone="yes"?>
<Relationships xmlns="http://schemas.openxmlformats.org/package/2006/relationships"><Relationship Id="rId8" Type="http://schemas.openxmlformats.org/officeDocument/2006/relationships/hyperlink" Target="https://www.youtube.com/user/CliftonLarsonAllen" TargetMode="External"/><Relationship Id="rId13" Type="http://schemas.openxmlformats.org/officeDocument/2006/relationships/hyperlink" Target="CLAglobal.com/disclaimer" TargetMode="External"/><Relationship Id="rId3" Type="http://schemas.openxmlformats.org/officeDocument/2006/relationships/image" Target="../media/image10.emf"/><Relationship Id="rId7" Type="http://schemas.openxmlformats.org/officeDocument/2006/relationships/image" Target="../media/image12.emf"/><Relationship Id="rId12" Type="http://schemas.openxmlformats.org/officeDocument/2006/relationships/image" Target="../media/image15.png"/><Relationship Id="rId2" Type="http://schemas.openxmlformats.org/officeDocument/2006/relationships/hyperlink" Target="https://twitter.com/CLAconnect" TargetMode="External"/><Relationship Id="rId1" Type="http://schemas.openxmlformats.org/officeDocument/2006/relationships/slideMaster" Target="../slideMasters/slideMaster1.xml"/><Relationship Id="rId6" Type="http://schemas.openxmlformats.org/officeDocument/2006/relationships/hyperlink" Target="https://www.linkedin.com/company/cliftonlarsonallen" TargetMode="External"/><Relationship Id="rId11" Type="http://schemas.openxmlformats.org/officeDocument/2006/relationships/image" Target="../media/image14.png"/><Relationship Id="rId5" Type="http://schemas.openxmlformats.org/officeDocument/2006/relationships/image" Target="../media/image11.emf"/><Relationship Id="rId10" Type="http://schemas.openxmlformats.org/officeDocument/2006/relationships/hyperlink" Target="https://www.instagram.com/lifeatcla" TargetMode="External"/><Relationship Id="rId4" Type="http://schemas.openxmlformats.org/officeDocument/2006/relationships/hyperlink" Target="https://www.facebook.com/CliftonLarsonAllen" TargetMode="External"/><Relationship Id="rId9"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CLAglobal.com/disclaimer" TargetMode="Externa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hyperlink" Target="CLAglobal.com/disclaimer"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hyperlink" Target="CLAglobal.com/disclaimer"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hyperlink" Target="CLAglobal.com/disclaimer"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hyperlink" Target="CLAglobal.com/disclaimer" TargetMode="External"/><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CLAglobal.com/disclaimer" TargetMode="External"/><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0C7DF4E-024C-4DE4-A56A-1110E4609A2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5" y="-6325"/>
            <a:ext cx="9171052" cy="5160721"/>
          </a:xfrm>
          <a:prstGeom prst="rect">
            <a:avLst/>
          </a:prstGeom>
        </p:spPr>
      </p:pic>
      <p:pic>
        <p:nvPicPr>
          <p:cNvPr id="10" name="Picture 9">
            <a:extLst>
              <a:ext uri="{FF2B5EF4-FFF2-40B4-BE49-F238E27FC236}">
                <a16:creationId xmlns:a16="http://schemas.microsoft.com/office/drawing/2014/main" id="{D259131D-BD2D-4C8B-99A8-C9D24D32FD0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62960" y="508556"/>
            <a:ext cx="964134" cy="958396"/>
          </a:xfrm>
          <a:prstGeom prst="rect">
            <a:avLst/>
          </a:prstGeom>
        </p:spPr>
      </p:pic>
      <p:sp>
        <p:nvSpPr>
          <p:cNvPr id="11" name="Rectangle 4">
            <a:extLst>
              <a:ext uri="{FF2B5EF4-FFF2-40B4-BE49-F238E27FC236}">
                <a16:creationId xmlns:a16="http://schemas.microsoft.com/office/drawing/2014/main" id="{5834969D-681C-41F4-9CF7-DFB07D52E7E8}"/>
              </a:ext>
            </a:extLst>
          </p:cNvPr>
          <p:cNvSpPr>
            <a:spLocks noGrp="1" noChangeArrowheads="1"/>
          </p:cNvSpPr>
          <p:nvPr>
            <p:ph type="subTitle" idx="1" hasCustomPrompt="1"/>
          </p:nvPr>
        </p:nvSpPr>
        <p:spPr>
          <a:xfrm>
            <a:off x="848026" y="3158118"/>
            <a:ext cx="7417669" cy="367202"/>
          </a:xfrm>
          <a:noFill/>
        </p:spPr>
        <p:txBody>
          <a:bodyPr/>
          <a:lstStyle>
            <a:lvl1pPr marL="0" indent="0" algn="l">
              <a:buFontTx/>
              <a:buNone/>
              <a:defRPr sz="1600" b="0">
                <a:solidFill>
                  <a:schemeClr val="bg1"/>
                </a:solidFill>
              </a:defRPr>
            </a:lvl1pPr>
          </a:lstStyle>
          <a:p>
            <a:r>
              <a:rPr lang="en-US" dirty="0"/>
              <a:t>Click To Edit Master Subtitle Style</a:t>
            </a:r>
          </a:p>
        </p:txBody>
      </p:sp>
      <p:sp>
        <p:nvSpPr>
          <p:cNvPr id="13" name="Title 1">
            <a:extLst>
              <a:ext uri="{FF2B5EF4-FFF2-40B4-BE49-F238E27FC236}">
                <a16:creationId xmlns:a16="http://schemas.microsoft.com/office/drawing/2014/main" id="{3B8EE3F3-A429-4D45-B63B-1D7C01F85C57}"/>
              </a:ext>
            </a:extLst>
          </p:cNvPr>
          <p:cNvSpPr>
            <a:spLocks noGrp="1"/>
          </p:cNvSpPr>
          <p:nvPr>
            <p:ph type="title" hasCustomPrompt="1"/>
          </p:nvPr>
        </p:nvSpPr>
        <p:spPr>
          <a:xfrm>
            <a:off x="848026" y="1652252"/>
            <a:ext cx="7417669" cy="1394460"/>
          </a:xfrm>
          <a:noFill/>
        </p:spPr>
        <p:txBody>
          <a:bodyPr anchor="b"/>
          <a:lstStyle>
            <a:lvl1pPr>
              <a:defRPr sz="2800">
                <a:solidFill>
                  <a:schemeClr val="bg1"/>
                </a:solidFill>
              </a:defRPr>
            </a:lvl1pPr>
          </a:lstStyle>
          <a:p>
            <a:r>
              <a:rPr lang="en-US" dirty="0"/>
              <a:t>Click To Edit Master Title Style</a:t>
            </a:r>
          </a:p>
        </p:txBody>
      </p:sp>
      <p:sp>
        <p:nvSpPr>
          <p:cNvPr id="14" name="TextBox 13">
            <a:extLst>
              <a:ext uri="{FF2B5EF4-FFF2-40B4-BE49-F238E27FC236}">
                <a16:creationId xmlns:a16="http://schemas.microsoft.com/office/drawing/2014/main" id="{E91D7206-85A7-4D92-A08A-DD6DE2388EC1}"/>
              </a:ext>
            </a:extLst>
          </p:cNvPr>
          <p:cNvSpPr txBox="1"/>
          <p:nvPr userDrawn="1"/>
        </p:nvSpPr>
        <p:spPr>
          <a:xfrm>
            <a:off x="7106771" y="833865"/>
            <a:ext cx="1743872" cy="307777"/>
          </a:xfrm>
          <a:prstGeom prst="rect">
            <a:avLst/>
          </a:prstGeom>
          <a:noFill/>
        </p:spPr>
        <p:txBody>
          <a:bodyPr wrap="square" rtlCol="0">
            <a:spAutoFit/>
          </a:bodyPr>
          <a:lstStyle/>
          <a:p>
            <a:pPr algn="r"/>
            <a:r>
              <a:rPr lang="en-US" sz="1400" b="0" i="1" kern="1200" dirty="0">
                <a:solidFill>
                  <a:schemeClr val="bg1">
                    <a:lumMod val="85000"/>
                  </a:schemeClr>
                </a:solidFill>
                <a:effectLst/>
                <a:latin typeface="Georgia" panose="02040502050405020303" pitchFamily="18" charset="0"/>
                <a:ea typeface="+mn-ea"/>
                <a:cs typeface="Calibri" panose="020F0502020204030204" pitchFamily="34" charset="0"/>
              </a:rPr>
              <a:t>We’ll get you there.</a:t>
            </a:r>
          </a:p>
        </p:txBody>
      </p:sp>
      <p:sp>
        <p:nvSpPr>
          <p:cNvPr id="15" name="TextBox 14">
            <a:extLst>
              <a:ext uri="{FF2B5EF4-FFF2-40B4-BE49-F238E27FC236}">
                <a16:creationId xmlns:a16="http://schemas.microsoft.com/office/drawing/2014/main" id="{FBA9D4CC-A9FA-4068-8713-41617693E2A4}"/>
              </a:ext>
            </a:extLst>
          </p:cNvPr>
          <p:cNvSpPr txBox="1"/>
          <p:nvPr userDrawn="1"/>
        </p:nvSpPr>
        <p:spPr>
          <a:xfrm>
            <a:off x="5476291" y="4459068"/>
            <a:ext cx="2984386" cy="246221"/>
          </a:xfrm>
          <a:prstGeom prst="rect">
            <a:avLst/>
          </a:prstGeom>
          <a:noFill/>
        </p:spPr>
        <p:txBody>
          <a:bodyPr wrap="square" rtlCol="0">
            <a:spAutoFit/>
          </a:bodyPr>
          <a:lstStyle/>
          <a:p>
            <a:pPr algn="l"/>
            <a:r>
              <a:rPr lang="en-US" sz="1000" dirty="0">
                <a:solidFill>
                  <a:schemeClr val="bg1">
                    <a:lumMod val="85000"/>
                  </a:schemeClr>
                </a:solidFill>
              </a:rPr>
              <a:t>CPAs  |  CONSULTANTS  |  WEALTH ADVISORS</a:t>
            </a:r>
          </a:p>
        </p:txBody>
      </p:sp>
      <p:sp>
        <p:nvSpPr>
          <p:cNvPr id="16" name="Rectangle 15">
            <a:extLst>
              <a:ext uri="{FF2B5EF4-FFF2-40B4-BE49-F238E27FC236}">
                <a16:creationId xmlns:a16="http://schemas.microsoft.com/office/drawing/2014/main" id="{5AE6D242-50FD-4657-A45E-3965F3324AC3}"/>
              </a:ext>
            </a:extLst>
          </p:cNvPr>
          <p:cNvSpPr/>
          <p:nvPr userDrawn="1"/>
        </p:nvSpPr>
        <p:spPr>
          <a:xfrm>
            <a:off x="5143069" y="4637727"/>
            <a:ext cx="326091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dirty="0">
                <a:solidFill>
                  <a:schemeClr val="bg1">
                    <a:lumMod val="65000"/>
                  </a:schemeClr>
                </a:solidFill>
                <a:latin typeface="Calibri" panose="020F0502020204030204" pitchFamily="34" charset="0"/>
                <a:cs typeface="Calibri" panose="020F0502020204030204" pitchFamily="34" charset="0"/>
              </a:rPr>
              <a:t>CLA (CliftonLarsonAllen LLP) </a:t>
            </a:r>
            <a:r>
              <a:rPr lang="en-US" sz="700" b="0" i="0" kern="1200" dirty="0">
                <a:solidFill>
                  <a:schemeClr val="bg1">
                    <a:lumMod val="65000"/>
                  </a:schemeClr>
                </a:solidFill>
                <a:latin typeface="Calibri" panose="020F0502020204030204" pitchFamily="34" charset="0"/>
                <a:ea typeface="+mn-ea"/>
                <a:cs typeface="Calibri" panose="020F0502020204030204" pitchFamily="34" charset="0"/>
              </a:rPr>
              <a:t>is an </a:t>
            </a:r>
            <a:r>
              <a:rPr lang="en-US" sz="700" b="0" i="0" dirty="0">
                <a:solidFill>
                  <a:schemeClr val="bg1">
                    <a:lumMod val="65000"/>
                  </a:schemeClr>
                </a:solidFill>
                <a:latin typeface="Calibri" panose="020F0502020204030204" pitchFamily="34" charset="0"/>
                <a:cs typeface="Calibri" panose="020F0502020204030204" pitchFamily="34" charset="0"/>
              </a:rPr>
              <a:t>independent network member of CLA Global. </a:t>
            </a:r>
            <a:br>
              <a:rPr lang="en-US" sz="700" b="0" i="0" dirty="0">
                <a:solidFill>
                  <a:schemeClr val="bg1">
                    <a:lumMod val="65000"/>
                  </a:schemeClr>
                </a:solidFill>
                <a:latin typeface="Calibri" panose="020F0502020204030204" pitchFamily="34" charset="0"/>
                <a:cs typeface="Calibri" panose="020F0502020204030204" pitchFamily="34" charset="0"/>
              </a:rPr>
            </a:br>
            <a:r>
              <a:rPr lang="en-US" sz="700" b="0" i="0" dirty="0">
                <a:solidFill>
                  <a:schemeClr val="bg1">
                    <a:lumMod val="65000"/>
                  </a:schemeClr>
                </a:solidFill>
                <a:latin typeface="Calibri" panose="020F0502020204030204" pitchFamily="34" charset="0"/>
                <a:cs typeface="Calibri" panose="020F0502020204030204" pitchFamily="34" charset="0"/>
              </a:rPr>
              <a:t>See </a:t>
            </a:r>
            <a:r>
              <a:rPr lang="en-US" sz="700" b="0" i="0" dirty="0">
                <a:solidFill>
                  <a:schemeClr val="bg1">
                    <a:lumMod val="65000"/>
                  </a:schemeClr>
                </a:solidFill>
                <a:latin typeface="Calibri" panose="020F0502020204030204" pitchFamily="34" charset="0"/>
                <a:cs typeface="Calibri" panose="020F0502020204030204" pitchFamily="34" charset="0"/>
                <a:hlinkClick r:id="rId4" action="ppaction://hlinkfile">
                  <a:extLst>
                    <a:ext uri="{A12FA001-AC4F-418D-AE19-62706E023703}">
                      <ahyp:hlinkClr xmlns:ahyp="http://schemas.microsoft.com/office/drawing/2018/hyperlinkcolor" val="tx"/>
                    </a:ext>
                  </a:extLst>
                </a:hlinkClick>
              </a:rPr>
              <a:t>CLAglobal.com/disclaimer</a:t>
            </a:r>
            <a:r>
              <a:rPr lang="en-US" sz="700" b="0" i="0" dirty="0">
                <a:solidFill>
                  <a:schemeClr val="bg1">
                    <a:lumMod val="65000"/>
                  </a:schemeClr>
                </a:solidFill>
                <a:latin typeface="Calibri" panose="020F0502020204030204" pitchFamily="34" charset="0"/>
                <a:cs typeface="Calibri" panose="020F0502020204030204" pitchFamily="34" charset="0"/>
              </a:rPr>
              <a:t>. Investment advisory services are offered through CliftonLarsonAllen Wealth Advisors, LLC, an SEC-registered investment advisor.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dirty="0">
                <a:solidFill>
                  <a:schemeClr val="bg1">
                    <a:lumMod val="65000"/>
                  </a:schemeClr>
                </a:solidFill>
                <a:latin typeface="Calibri" panose="020F0502020204030204" pitchFamily="34" charset="0"/>
                <a:cs typeface="Calibri" panose="020F0502020204030204" pitchFamily="34" charset="0"/>
              </a:rPr>
              <a:t>©2022 CliftonLarsonAllen LLP</a:t>
            </a:r>
          </a:p>
        </p:txBody>
      </p:sp>
    </p:spTree>
    <p:extLst>
      <p:ext uri="{BB962C8B-B14F-4D97-AF65-F5344CB8AC3E}">
        <p14:creationId xmlns:p14="http://schemas.microsoft.com/office/powerpoint/2010/main" val="1045825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sp>
        <p:nvSpPr>
          <p:cNvPr id="12" name="Rectangle 5">
            <a:extLst>
              <a:ext uri="{FF2B5EF4-FFF2-40B4-BE49-F238E27FC236}">
                <a16:creationId xmlns:a16="http://schemas.microsoft.com/office/drawing/2014/main" id="{279320B8-DE2D-4E51-BBD7-BB1D6B6CFE7A}"/>
              </a:ext>
            </a:extLst>
          </p:cNvPr>
          <p:cNvSpPr/>
          <p:nvPr userDrawn="1"/>
        </p:nvSpPr>
        <p:spPr bwMode="auto">
          <a:xfrm>
            <a:off x="4363570" y="0"/>
            <a:ext cx="4780429" cy="5177118"/>
          </a:xfrm>
          <a:custGeom>
            <a:avLst/>
            <a:gdLst>
              <a:gd name="connsiteX0" fmla="*/ 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0 w 4649659"/>
              <a:gd name="connsiteY4" fmla="*/ 0 h 5153027"/>
              <a:gd name="connsiteX0" fmla="*/ 249555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495550 w 4649659"/>
              <a:gd name="connsiteY4" fmla="*/ 0 h 5153027"/>
              <a:gd name="connsiteX0" fmla="*/ 2828925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828925 w 4649659"/>
              <a:gd name="connsiteY4" fmla="*/ 0 h 5153027"/>
              <a:gd name="connsiteX0" fmla="*/ 2745289 w 4566023"/>
              <a:gd name="connsiteY0" fmla="*/ 0 h 5186707"/>
              <a:gd name="connsiteX1" fmla="*/ 4566023 w 4566023"/>
              <a:gd name="connsiteY1" fmla="*/ 0 h 5186707"/>
              <a:gd name="connsiteX2" fmla="*/ 4566023 w 4566023"/>
              <a:gd name="connsiteY2" fmla="*/ 5153027 h 5186707"/>
              <a:gd name="connsiteX3" fmla="*/ 0 w 4566023"/>
              <a:gd name="connsiteY3" fmla="*/ 5186707 h 5186707"/>
              <a:gd name="connsiteX4" fmla="*/ 2745289 w 4566023"/>
              <a:gd name="connsiteY4" fmla="*/ 0 h 5186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6023" h="5186707">
                <a:moveTo>
                  <a:pt x="2745289" y="0"/>
                </a:moveTo>
                <a:lnTo>
                  <a:pt x="4566023" y="0"/>
                </a:lnTo>
                <a:lnTo>
                  <a:pt x="4566023" y="5153027"/>
                </a:lnTo>
                <a:lnTo>
                  <a:pt x="0" y="5186707"/>
                </a:lnTo>
                <a:lnTo>
                  <a:pt x="2745289" y="0"/>
                </a:lnTo>
                <a:close/>
              </a:path>
            </a:pathLst>
          </a:cu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5" name="Rectangle 2">
            <a:extLst>
              <a:ext uri="{FF2B5EF4-FFF2-40B4-BE49-F238E27FC236}">
                <a16:creationId xmlns:a16="http://schemas.microsoft.com/office/drawing/2014/main" id="{AD38EDA4-006A-4563-BB9D-60E22CDA9C28}"/>
              </a:ext>
            </a:extLst>
          </p:cNvPr>
          <p:cNvSpPr/>
          <p:nvPr userDrawn="1"/>
        </p:nvSpPr>
        <p:spPr bwMode="auto">
          <a:xfrm>
            <a:off x="-10004" y="-4536"/>
            <a:ext cx="7249004" cy="5161483"/>
          </a:xfrm>
          <a:custGeom>
            <a:avLst/>
            <a:gdLst>
              <a:gd name="connsiteX0" fmla="*/ 0 w 4371977"/>
              <a:gd name="connsiteY0" fmla="*/ 0 h 5143500"/>
              <a:gd name="connsiteX1" fmla="*/ 4371977 w 4371977"/>
              <a:gd name="connsiteY1" fmla="*/ 0 h 5143500"/>
              <a:gd name="connsiteX2" fmla="*/ 4371977 w 4371977"/>
              <a:gd name="connsiteY2" fmla="*/ 5143500 h 5143500"/>
              <a:gd name="connsiteX3" fmla="*/ 0 w 4371977"/>
              <a:gd name="connsiteY3" fmla="*/ 5143500 h 5143500"/>
              <a:gd name="connsiteX4" fmla="*/ 0 w 4371977"/>
              <a:gd name="connsiteY4" fmla="*/ 0 h 5143500"/>
              <a:gd name="connsiteX0" fmla="*/ 0 w 7239002"/>
              <a:gd name="connsiteY0" fmla="*/ 9525 h 5153025"/>
              <a:gd name="connsiteX1" fmla="*/ 7239002 w 7239002"/>
              <a:gd name="connsiteY1" fmla="*/ 0 h 5153025"/>
              <a:gd name="connsiteX2" fmla="*/ 4371977 w 7239002"/>
              <a:gd name="connsiteY2" fmla="*/ 5153025 h 5153025"/>
              <a:gd name="connsiteX3" fmla="*/ 0 w 7239002"/>
              <a:gd name="connsiteY3" fmla="*/ 5153025 h 5153025"/>
              <a:gd name="connsiteX4" fmla="*/ 0 w 7239002"/>
              <a:gd name="connsiteY4" fmla="*/ 9525 h 5153025"/>
              <a:gd name="connsiteX0" fmla="*/ 0 w 7246036"/>
              <a:gd name="connsiteY0" fmla="*/ 2496 h 5153025"/>
              <a:gd name="connsiteX1" fmla="*/ 7246036 w 7246036"/>
              <a:gd name="connsiteY1" fmla="*/ 0 h 5153025"/>
              <a:gd name="connsiteX2" fmla="*/ 4379011 w 7246036"/>
              <a:gd name="connsiteY2" fmla="*/ 5153025 h 5153025"/>
              <a:gd name="connsiteX3" fmla="*/ 7034 w 7246036"/>
              <a:gd name="connsiteY3" fmla="*/ 5153025 h 5153025"/>
              <a:gd name="connsiteX4" fmla="*/ 0 w 7246036"/>
              <a:gd name="connsiteY4" fmla="*/ 2496 h 5153025"/>
              <a:gd name="connsiteX0" fmla="*/ 0 w 7246036"/>
              <a:gd name="connsiteY0" fmla="*/ 0 h 5157558"/>
              <a:gd name="connsiteX1" fmla="*/ 7246036 w 7246036"/>
              <a:gd name="connsiteY1" fmla="*/ 4533 h 5157558"/>
              <a:gd name="connsiteX2" fmla="*/ 4379011 w 7246036"/>
              <a:gd name="connsiteY2" fmla="*/ 5157558 h 5157558"/>
              <a:gd name="connsiteX3" fmla="*/ 7034 w 7246036"/>
              <a:gd name="connsiteY3" fmla="*/ 5157558 h 5157558"/>
              <a:gd name="connsiteX4" fmla="*/ 0 w 7246036"/>
              <a:gd name="connsiteY4" fmla="*/ 0 h 5157558"/>
              <a:gd name="connsiteX0" fmla="*/ 2968 w 7249004"/>
              <a:gd name="connsiteY0" fmla="*/ 0 h 5157558"/>
              <a:gd name="connsiteX1" fmla="*/ 7249004 w 7249004"/>
              <a:gd name="connsiteY1" fmla="*/ 4533 h 5157558"/>
              <a:gd name="connsiteX2" fmla="*/ 4381979 w 7249004"/>
              <a:gd name="connsiteY2" fmla="*/ 5157558 h 5157558"/>
              <a:gd name="connsiteX3" fmla="*/ 477 w 7249004"/>
              <a:gd name="connsiteY3" fmla="*/ 5157558 h 5157558"/>
              <a:gd name="connsiteX4" fmla="*/ 2968 w 7249004"/>
              <a:gd name="connsiteY4" fmla="*/ 0 h 515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004" h="5157558">
                <a:moveTo>
                  <a:pt x="2968" y="0"/>
                </a:moveTo>
                <a:lnTo>
                  <a:pt x="7249004" y="4533"/>
                </a:lnTo>
                <a:lnTo>
                  <a:pt x="4381979" y="5157558"/>
                </a:lnTo>
                <a:lnTo>
                  <a:pt x="477" y="5157558"/>
                </a:lnTo>
                <a:cubicBezTo>
                  <a:pt x="-1868" y="3440715"/>
                  <a:pt x="5313" y="1716843"/>
                  <a:pt x="2968" y="0"/>
                </a:cubicBezTo>
                <a:close/>
              </a:path>
            </a:pathLst>
          </a:custGeom>
          <a:solidFill>
            <a:srgbClr val="2E334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17" name="Picture 16">
            <a:extLst>
              <a:ext uri="{FF2B5EF4-FFF2-40B4-BE49-F238E27FC236}">
                <a16:creationId xmlns:a16="http://schemas.microsoft.com/office/drawing/2014/main" id="{6E8527B3-1434-4CEC-8CEF-E3B18B296E2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529" y="286793"/>
            <a:ext cx="671405" cy="668631"/>
          </a:xfrm>
          <a:prstGeom prst="rect">
            <a:avLst/>
          </a:prstGeom>
        </p:spPr>
      </p:pic>
      <p:sp>
        <p:nvSpPr>
          <p:cNvPr id="14" name="Rectangle 4"/>
          <p:cNvSpPr>
            <a:spLocks noGrp="1" noChangeArrowheads="1"/>
          </p:cNvSpPr>
          <p:nvPr userDrawn="1">
            <p:ph type="subTitle" idx="1" hasCustomPrompt="1"/>
          </p:nvPr>
        </p:nvSpPr>
        <p:spPr>
          <a:xfrm>
            <a:off x="848026" y="3067051"/>
            <a:ext cx="4495499" cy="1281684"/>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15" name="Rectangle 3"/>
          <p:cNvSpPr>
            <a:spLocks noGrp="1" noChangeArrowheads="1"/>
          </p:cNvSpPr>
          <p:nvPr userDrawn="1">
            <p:ph type="ctrTitle" hasCustomPrompt="1"/>
          </p:nvPr>
        </p:nvSpPr>
        <p:spPr>
          <a:xfrm>
            <a:off x="848026" y="1524001"/>
            <a:ext cx="4495499" cy="1504950"/>
          </a:xfrm>
          <a:noFill/>
        </p:spPr>
        <p:txBody>
          <a:bodyPr anchor="b" anchorCtr="0"/>
          <a:lstStyle>
            <a:lvl1pPr algn="l">
              <a:defRPr sz="2400">
                <a:solidFill>
                  <a:schemeClr val="bg1"/>
                </a:solidFill>
              </a:defRPr>
            </a:lvl1pPr>
          </a:lstStyle>
          <a:p>
            <a:r>
              <a:rPr lang="en-US" dirty="0"/>
              <a:t>Click To Edit Master Title Style</a:t>
            </a:r>
          </a:p>
        </p:txBody>
      </p:sp>
      <p:sp>
        <p:nvSpPr>
          <p:cNvPr id="16" name="Slide Number Placeholder 5">
            <a:extLst>
              <a:ext uri="{FF2B5EF4-FFF2-40B4-BE49-F238E27FC236}">
                <a16:creationId xmlns:a16="http://schemas.microsoft.com/office/drawing/2014/main" id="{0E9B5283-B0C0-43AA-A4E3-757125B23B54}"/>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
        <p:nvSpPr>
          <p:cNvPr id="13" name="TextBox 12">
            <a:extLst>
              <a:ext uri="{FF2B5EF4-FFF2-40B4-BE49-F238E27FC236}">
                <a16:creationId xmlns:a16="http://schemas.microsoft.com/office/drawing/2014/main" id="{0CFC1069-A4D2-A7C7-0F14-EB7C1AAF7CC8}"/>
              </a:ext>
            </a:extLst>
          </p:cNvPr>
          <p:cNvSpPr txBox="1"/>
          <p:nvPr userDrawn="1"/>
        </p:nvSpPr>
        <p:spPr>
          <a:xfrm>
            <a:off x="5956310" y="4007524"/>
            <a:ext cx="2670427" cy="292388"/>
          </a:xfrm>
          <a:prstGeom prst="rect">
            <a:avLst/>
          </a:prstGeom>
          <a:noFill/>
        </p:spPr>
        <p:txBody>
          <a:bodyPr wrap="square" rtlCol="0">
            <a:spAutoFit/>
          </a:bodyPr>
          <a:lstStyle/>
          <a:p>
            <a:pPr algn="r"/>
            <a:r>
              <a:rPr lang="en-US" sz="1300" b="0" i="1" kern="1200" dirty="0">
                <a:solidFill>
                  <a:schemeClr val="accent1"/>
                </a:solidFill>
                <a:effectLst/>
                <a:latin typeface="Georgia" panose="02040502050405020303" pitchFamily="18" charset="0"/>
                <a:ea typeface="+mn-ea"/>
                <a:cs typeface="Calibri" panose="020F0502020204030204" pitchFamily="34" charset="0"/>
              </a:rPr>
              <a:t>We’ll get you there.</a:t>
            </a:r>
          </a:p>
        </p:txBody>
      </p:sp>
      <p:sp>
        <p:nvSpPr>
          <p:cNvPr id="19" name="Rectangle 18">
            <a:extLst>
              <a:ext uri="{FF2B5EF4-FFF2-40B4-BE49-F238E27FC236}">
                <a16:creationId xmlns:a16="http://schemas.microsoft.com/office/drawing/2014/main" id="{47A7F64B-F0FC-384E-AD2D-9270385292FC}"/>
              </a:ext>
            </a:extLst>
          </p:cNvPr>
          <p:cNvSpPr/>
          <p:nvPr userDrawn="1"/>
        </p:nvSpPr>
        <p:spPr>
          <a:xfrm>
            <a:off x="5343525" y="4625066"/>
            <a:ext cx="3283727" cy="52322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CLA (CliftonLarsonAllen LLP) </a:t>
            </a:r>
            <a:r>
              <a:rPr lang="en-US" sz="700" b="0" i="0" kern="1200" dirty="0">
                <a:solidFill>
                  <a:schemeClr val="accent1"/>
                </a:solidFill>
                <a:latin typeface="Calibri" panose="020F0502020204030204" pitchFamily="34" charset="0"/>
                <a:ea typeface="+mn-ea"/>
                <a:cs typeface="Calibri" panose="020F0502020204030204" pitchFamily="34" charset="0"/>
              </a:rPr>
              <a:t>is an </a:t>
            </a:r>
            <a:r>
              <a:rPr lang="en-US" sz="700" b="0" i="0" dirty="0">
                <a:solidFill>
                  <a:schemeClr val="accent1"/>
                </a:solidFill>
                <a:latin typeface="Calibri" panose="020F0502020204030204" pitchFamily="34" charset="0"/>
                <a:cs typeface="Calibri" panose="020F0502020204030204" pitchFamily="34" charset="0"/>
              </a:rPr>
              <a:t>independent network member of CLA Global. </a:t>
            </a:r>
            <a:br>
              <a:rPr lang="en-US" sz="700" b="0" i="0" dirty="0">
                <a:solidFill>
                  <a:schemeClr val="accent1"/>
                </a:solidFill>
                <a:latin typeface="Calibri" panose="020F0502020204030204" pitchFamily="34" charset="0"/>
                <a:cs typeface="Calibri" panose="020F0502020204030204" pitchFamily="34" charset="0"/>
              </a:rPr>
            </a:br>
            <a:r>
              <a:rPr lang="en-US" sz="700" b="0" i="0" dirty="0">
                <a:solidFill>
                  <a:schemeClr val="accent1"/>
                </a:solidFill>
                <a:latin typeface="Calibri" panose="020F0502020204030204" pitchFamily="34" charset="0"/>
                <a:cs typeface="Calibri" panose="020F0502020204030204" pitchFamily="34" charset="0"/>
              </a:rPr>
              <a:t>See </a:t>
            </a:r>
            <a:r>
              <a:rPr lang="en-US" sz="700" b="0" i="0" dirty="0">
                <a:solidFill>
                  <a:schemeClr val="accent1"/>
                </a:solidFill>
                <a:latin typeface="Calibri" panose="020F0502020204030204" pitchFamily="34" charset="0"/>
                <a:cs typeface="Calibri" panose="020F0502020204030204" pitchFamily="34" charset="0"/>
                <a:hlinkClick r:id="rId3" action="ppaction://hlinkfile">
                  <a:extLst>
                    <a:ext uri="{A12FA001-AC4F-418D-AE19-62706E023703}">
                      <ahyp:hlinkClr xmlns:ahyp="http://schemas.microsoft.com/office/drawing/2018/hyperlinkcolor" val="tx"/>
                    </a:ext>
                  </a:extLst>
                </a:hlinkClick>
              </a:rPr>
              <a:t>CLAglobal.com/disclaimer</a:t>
            </a:r>
            <a:r>
              <a:rPr lang="en-US" sz="700" b="0" i="0" dirty="0">
                <a:solidFill>
                  <a:schemeClr val="accent1"/>
                </a:solidFill>
                <a:latin typeface="Calibri" panose="020F0502020204030204" pitchFamily="34" charset="0"/>
                <a:cs typeface="Calibri" panose="020F0502020204030204" pitchFamily="34" charset="0"/>
              </a:rPr>
              <a:t>. Investment advisory services are offered through CliftonLarsonAllen Wealth Advisors, LLC, an SEC-registered investment advisor.</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©2022 CliftonLarsonAllen LLP</a:t>
            </a:r>
          </a:p>
        </p:txBody>
      </p:sp>
      <p:sp>
        <p:nvSpPr>
          <p:cNvPr id="20" name="TextBox 19">
            <a:extLst>
              <a:ext uri="{FF2B5EF4-FFF2-40B4-BE49-F238E27FC236}">
                <a16:creationId xmlns:a16="http://schemas.microsoft.com/office/drawing/2014/main" id="{1AD73C2B-0110-C0B8-4AFD-DA2EAB655BA0}"/>
              </a:ext>
            </a:extLst>
          </p:cNvPr>
          <p:cNvSpPr txBox="1"/>
          <p:nvPr userDrawn="1"/>
        </p:nvSpPr>
        <p:spPr>
          <a:xfrm>
            <a:off x="5821139" y="4299912"/>
            <a:ext cx="2773003" cy="215444"/>
          </a:xfrm>
          <a:prstGeom prst="rect">
            <a:avLst/>
          </a:prstGeom>
          <a:noFill/>
        </p:spPr>
        <p:txBody>
          <a:bodyPr wrap="square" rtlCol="0">
            <a:spAutoFit/>
          </a:bodyPr>
          <a:lstStyle/>
          <a:p>
            <a:pPr algn="r"/>
            <a:r>
              <a:rPr lang="en-US" sz="800" spc="50" baseline="0" dirty="0">
                <a:solidFill>
                  <a:schemeClr val="accent1"/>
                </a:solidFill>
              </a:rPr>
              <a:t>CPAs  |  CONSULTANTS  |  WEALTH ADVISORS</a:t>
            </a:r>
          </a:p>
        </p:txBody>
      </p:sp>
    </p:spTree>
    <p:extLst>
      <p:ext uri="{BB962C8B-B14F-4D97-AF65-F5344CB8AC3E}">
        <p14:creationId xmlns:p14="http://schemas.microsoft.com/office/powerpoint/2010/main" val="135813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842772"/>
            <a:ext cx="4038600" cy="3741974"/>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838200"/>
            <a:ext cx="4038600" cy="3741974"/>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lvl1pPr>
              <a:defRPr/>
            </a:lvl1pPr>
          </a:lstStyle>
          <a:p>
            <a:endParaRPr lang="en-US"/>
          </a:p>
        </p:txBody>
      </p:sp>
      <p:sp>
        <p:nvSpPr>
          <p:cNvPr id="10" name="Title 1"/>
          <p:cNvSpPr>
            <a:spLocks noGrp="1"/>
          </p:cNvSpPr>
          <p:nvPr>
            <p:ph type="title" hasCustomPrompt="1"/>
          </p:nvPr>
        </p:nvSpPr>
        <p:spPr>
          <a:xfrm>
            <a:off x="457200" y="73152"/>
            <a:ext cx="8229600" cy="685800"/>
          </a:xfrm>
          <a:noFill/>
        </p:spPr>
        <p:txBody>
          <a:bodyPr/>
          <a:lstStyle/>
          <a:p>
            <a:r>
              <a:rPr lang="en-US" dirty="0"/>
              <a:t>Click To Edit Master Title Style</a:t>
            </a:r>
          </a:p>
        </p:txBody>
      </p:sp>
      <p:sp>
        <p:nvSpPr>
          <p:cNvPr id="8" name="Slide Number Placeholder 5">
            <a:extLst>
              <a:ext uri="{FF2B5EF4-FFF2-40B4-BE49-F238E27FC236}">
                <a16:creationId xmlns:a16="http://schemas.microsoft.com/office/drawing/2014/main" id="{161291E1-D87F-45EC-8B36-94CE42B26F52}"/>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extLst>
      <p:ext uri="{BB962C8B-B14F-4D97-AF65-F5344CB8AC3E}">
        <p14:creationId xmlns:p14="http://schemas.microsoft.com/office/powerpoint/2010/main" val="1221629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795337"/>
            <a:ext cx="4040188" cy="479822"/>
          </a:xfrm>
        </p:spPr>
        <p:txBody>
          <a:bodyPr anchor="b"/>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1294208"/>
            <a:ext cx="4040188" cy="320159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795337"/>
            <a:ext cx="4041775" cy="479822"/>
          </a:xfrm>
        </p:spPr>
        <p:txBody>
          <a:bodyPr anchor="b"/>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294208"/>
            <a:ext cx="4041775" cy="320159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p>
        </p:txBody>
      </p:sp>
      <p:sp>
        <p:nvSpPr>
          <p:cNvPr id="12" name="Title 1"/>
          <p:cNvSpPr>
            <a:spLocks noGrp="1"/>
          </p:cNvSpPr>
          <p:nvPr>
            <p:ph type="title" hasCustomPrompt="1"/>
          </p:nvPr>
        </p:nvSpPr>
        <p:spPr>
          <a:xfrm>
            <a:off x="457200" y="73152"/>
            <a:ext cx="8229600" cy="685800"/>
          </a:xfrm>
          <a:noFill/>
        </p:spPr>
        <p:txBody>
          <a:bodyPr/>
          <a:lstStyle/>
          <a:p>
            <a:r>
              <a:rPr lang="en-US" dirty="0"/>
              <a:t>Click To Edit Master Title Style</a:t>
            </a:r>
          </a:p>
        </p:txBody>
      </p:sp>
      <p:sp>
        <p:nvSpPr>
          <p:cNvPr id="10" name="Slide Number Placeholder 5">
            <a:extLst>
              <a:ext uri="{FF2B5EF4-FFF2-40B4-BE49-F238E27FC236}">
                <a16:creationId xmlns:a16="http://schemas.microsoft.com/office/drawing/2014/main" id="{EDB0A7FB-53E7-4F1C-AB49-CCEBE97AA351}"/>
              </a:ext>
            </a:extLst>
          </p:cNvPr>
          <p:cNvSpPr>
            <a:spLocks noGrp="1"/>
          </p:cNvSpPr>
          <p:nvPr>
            <p:ph type="sldNum" sz="quarter" idx="11"/>
          </p:nvPr>
        </p:nvSpPr>
        <p:spPr>
          <a:xfrm>
            <a:off x="8686800" y="4772025"/>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extLst>
      <p:ext uri="{BB962C8B-B14F-4D97-AF65-F5344CB8AC3E}">
        <p14:creationId xmlns:p14="http://schemas.microsoft.com/office/powerpoint/2010/main" val="2457482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vl1pPr>
          </a:lstStyle>
          <a:p>
            <a:endParaRPr lang="en-US"/>
          </a:p>
        </p:txBody>
      </p:sp>
      <p:sp>
        <p:nvSpPr>
          <p:cNvPr id="8" name="Title 1"/>
          <p:cNvSpPr>
            <a:spLocks noGrp="1"/>
          </p:cNvSpPr>
          <p:nvPr>
            <p:ph type="title" hasCustomPrompt="1"/>
          </p:nvPr>
        </p:nvSpPr>
        <p:spPr>
          <a:xfrm>
            <a:off x="457200" y="73152"/>
            <a:ext cx="8229600" cy="685800"/>
          </a:xfrm>
          <a:noFill/>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F27ABE51-D359-4960-BF72-49B8B07F646D}"/>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extLst>
      <p:ext uri="{BB962C8B-B14F-4D97-AF65-F5344CB8AC3E}">
        <p14:creationId xmlns:p14="http://schemas.microsoft.com/office/powerpoint/2010/main" val="1660572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4" name="Slide Number Placeholder 5">
            <a:extLst>
              <a:ext uri="{FF2B5EF4-FFF2-40B4-BE49-F238E27FC236}">
                <a16:creationId xmlns:a16="http://schemas.microsoft.com/office/drawing/2014/main" id="{445CFFC7-91AA-4355-945A-251642D85620}"/>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extLst>
      <p:ext uri="{BB962C8B-B14F-4D97-AF65-F5344CB8AC3E}">
        <p14:creationId xmlns:p14="http://schemas.microsoft.com/office/powerpoint/2010/main" val="767942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952500"/>
            <a:ext cx="3200399" cy="733425"/>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114802" y="677581"/>
            <a:ext cx="4352924" cy="3684869"/>
          </a:xfrm>
          <a:solidFill>
            <a:schemeClr val="bg1"/>
          </a:solidFill>
          <a:ln>
            <a:noFill/>
          </a:ln>
        </p:spPr>
        <p:txBody>
          <a:bodyPr anchor="ctr" anchorCtr="0"/>
          <a:lstStyle>
            <a:lvl1pPr marL="0" indent="0">
              <a:buNone/>
              <a:defRPr sz="2400">
                <a:solidFill>
                  <a:schemeClr val="tx2"/>
                </a:solidFill>
              </a:defRPr>
            </a:lvl1pPr>
            <a:lvl2pPr marL="457200" indent="0">
              <a:buNone/>
              <a:defRPr sz="2000">
                <a:solidFill>
                  <a:schemeClr val="tx2"/>
                </a:solidFill>
              </a:defRPr>
            </a:lvl2pPr>
            <a:lvl3pPr marL="914400" indent="0">
              <a:buNone/>
              <a:defRPr sz="1800">
                <a:solidFill>
                  <a:schemeClr val="tx2"/>
                </a:solidFill>
              </a:defRPr>
            </a:lvl3pPr>
            <a:lvl4pPr marL="1371600" indent="0">
              <a:buNone/>
              <a:defRPr sz="1600">
                <a:solidFill>
                  <a:schemeClr val="tx2"/>
                </a:solidFill>
              </a:defRPr>
            </a:lvl4pPr>
            <a:lvl5pPr marL="1828800" indent="0">
              <a:buNone/>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2" y="1876425"/>
            <a:ext cx="3200399" cy="2486025"/>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7" name="Text Placeholder 4">
            <a:extLst>
              <a:ext uri="{FF2B5EF4-FFF2-40B4-BE49-F238E27FC236}">
                <a16:creationId xmlns:a16="http://schemas.microsoft.com/office/drawing/2014/main" id="{024266C0-9442-4818-AACA-0440A92CB4B4}"/>
              </a:ext>
            </a:extLst>
          </p:cNvPr>
          <p:cNvSpPr>
            <a:spLocks noGrp="1"/>
          </p:cNvSpPr>
          <p:nvPr>
            <p:ph type="body" sz="quarter" idx="11" hasCustomPrompt="1"/>
          </p:nvPr>
        </p:nvSpPr>
        <p:spPr>
          <a:xfrm>
            <a:off x="457199" y="629957"/>
            <a:ext cx="3200400" cy="255868"/>
          </a:xfrm>
        </p:spPr>
        <p:txBody>
          <a:bodyPr/>
          <a:lstStyle>
            <a:lvl1pPr marL="0" indent="0">
              <a:buNone/>
              <a:defRPr sz="1100" u="sng" baseline="0">
                <a:solidFill>
                  <a:schemeClr val="bg1">
                    <a:lumMod val="65000"/>
                  </a:schemeClr>
                </a:solidFill>
                <a:uFill>
                  <a:solidFill>
                    <a:schemeClr val="accent4"/>
                  </a:solidFill>
                </a:uFill>
              </a:defRPr>
            </a:lvl1pPr>
            <a:lvl2pPr marL="609569" indent="0">
              <a:buNone/>
              <a:defRPr/>
            </a:lvl2pPr>
            <a:lvl3pPr marL="1219139" indent="0">
              <a:buNone/>
              <a:defRPr/>
            </a:lvl3pPr>
            <a:lvl4pPr marL="1828709" indent="0">
              <a:buNone/>
              <a:defRPr/>
            </a:lvl4pPr>
            <a:lvl5pPr marL="2438279" indent="0">
              <a:buNone/>
              <a:defRPr/>
            </a:lvl5pPr>
          </a:lstStyle>
          <a:p>
            <a:pPr lvl="0"/>
            <a:r>
              <a:rPr lang="en-US"/>
              <a:t>CLICK TO EDIT MASTER TEXT STYLES</a:t>
            </a:r>
          </a:p>
        </p:txBody>
      </p:sp>
      <p:sp>
        <p:nvSpPr>
          <p:cNvPr id="8" name="Slide Number Placeholder 5">
            <a:extLst>
              <a:ext uri="{FF2B5EF4-FFF2-40B4-BE49-F238E27FC236}">
                <a16:creationId xmlns:a16="http://schemas.microsoft.com/office/drawing/2014/main" id="{B403A1B9-6BFC-4D4A-BE39-68E64DA65B34}"/>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extLst>
      <p:ext uri="{BB962C8B-B14F-4D97-AF65-F5344CB8AC3E}">
        <p14:creationId xmlns:p14="http://schemas.microsoft.com/office/powerpoint/2010/main" val="2250768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1"/>
            <a:ext cx="5486400" cy="425054"/>
          </a:xfrm>
        </p:spPr>
        <p:txBody>
          <a:bodyPr anchor="b"/>
          <a:lstStyle>
            <a:lvl1pPr algn="l">
              <a:defRPr sz="2400" b="0">
                <a:solidFill>
                  <a:schemeClr val="accent1"/>
                </a:solidFill>
              </a:defRPr>
            </a:lvl1pPr>
          </a:lstStyle>
          <a:p>
            <a:r>
              <a:rPr lang="en-US" dirty="0"/>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B8455FA3-DA8C-4DDB-BFF0-F139AC0A5CBD}"/>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extLst>
      <p:ext uri="{BB962C8B-B14F-4D97-AF65-F5344CB8AC3E}">
        <p14:creationId xmlns:p14="http://schemas.microsoft.com/office/powerpoint/2010/main" val="849502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LA Promise Slide">
    <p:spTree>
      <p:nvGrpSpPr>
        <p:cNvPr id="1" name=""/>
        <p:cNvGrpSpPr/>
        <p:nvPr/>
      </p:nvGrpSpPr>
      <p:grpSpPr>
        <a:xfrm>
          <a:off x="0" y="0"/>
          <a:ext cx="0" cy="0"/>
          <a:chOff x="0" y="0"/>
          <a:chExt cx="0" cy="0"/>
        </a:xfrm>
      </p:grpSpPr>
      <p:sp>
        <p:nvSpPr>
          <p:cNvPr id="9" name="Rectangle 5">
            <a:extLst>
              <a:ext uri="{FF2B5EF4-FFF2-40B4-BE49-F238E27FC236}">
                <a16:creationId xmlns:a16="http://schemas.microsoft.com/office/drawing/2014/main" id="{B1D74FA3-D036-4381-9F46-4007BDB0D443}"/>
              </a:ext>
            </a:extLst>
          </p:cNvPr>
          <p:cNvSpPr/>
          <p:nvPr userDrawn="1"/>
        </p:nvSpPr>
        <p:spPr bwMode="auto">
          <a:xfrm>
            <a:off x="4317507" y="-22388"/>
            <a:ext cx="4826493" cy="5179335"/>
          </a:xfrm>
          <a:custGeom>
            <a:avLst/>
            <a:gdLst>
              <a:gd name="connsiteX0" fmla="*/ 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0 w 4649659"/>
              <a:gd name="connsiteY4" fmla="*/ 0 h 5153027"/>
              <a:gd name="connsiteX0" fmla="*/ 249555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495550 w 4649659"/>
              <a:gd name="connsiteY4" fmla="*/ 0 h 5153027"/>
              <a:gd name="connsiteX0" fmla="*/ 2828925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828925 w 4649659"/>
              <a:gd name="connsiteY4" fmla="*/ 0 h 515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9659" h="5153027">
                <a:moveTo>
                  <a:pt x="2828925" y="0"/>
                </a:moveTo>
                <a:lnTo>
                  <a:pt x="4649659" y="0"/>
                </a:lnTo>
                <a:lnTo>
                  <a:pt x="4649659" y="5153027"/>
                </a:lnTo>
                <a:lnTo>
                  <a:pt x="0" y="5153027"/>
                </a:lnTo>
                <a:lnTo>
                  <a:pt x="2828925" y="0"/>
                </a:lnTo>
                <a:close/>
              </a:path>
            </a:pathLst>
          </a:custGeom>
          <a:solidFill>
            <a:srgbClr val="7DD2D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1" name="Rectangle 2">
            <a:extLst>
              <a:ext uri="{FF2B5EF4-FFF2-40B4-BE49-F238E27FC236}">
                <a16:creationId xmlns:a16="http://schemas.microsoft.com/office/drawing/2014/main" id="{A03F7F9E-63C7-4409-AC66-5537984EE744}"/>
              </a:ext>
            </a:extLst>
          </p:cNvPr>
          <p:cNvSpPr/>
          <p:nvPr userDrawn="1"/>
        </p:nvSpPr>
        <p:spPr bwMode="auto">
          <a:xfrm>
            <a:off x="-7036" y="-4536"/>
            <a:ext cx="7246036" cy="5161483"/>
          </a:xfrm>
          <a:custGeom>
            <a:avLst/>
            <a:gdLst>
              <a:gd name="connsiteX0" fmla="*/ 0 w 4371977"/>
              <a:gd name="connsiteY0" fmla="*/ 0 h 5143500"/>
              <a:gd name="connsiteX1" fmla="*/ 4371977 w 4371977"/>
              <a:gd name="connsiteY1" fmla="*/ 0 h 5143500"/>
              <a:gd name="connsiteX2" fmla="*/ 4371977 w 4371977"/>
              <a:gd name="connsiteY2" fmla="*/ 5143500 h 5143500"/>
              <a:gd name="connsiteX3" fmla="*/ 0 w 4371977"/>
              <a:gd name="connsiteY3" fmla="*/ 5143500 h 5143500"/>
              <a:gd name="connsiteX4" fmla="*/ 0 w 4371977"/>
              <a:gd name="connsiteY4" fmla="*/ 0 h 5143500"/>
              <a:gd name="connsiteX0" fmla="*/ 0 w 7239002"/>
              <a:gd name="connsiteY0" fmla="*/ 9525 h 5153025"/>
              <a:gd name="connsiteX1" fmla="*/ 7239002 w 7239002"/>
              <a:gd name="connsiteY1" fmla="*/ 0 h 5153025"/>
              <a:gd name="connsiteX2" fmla="*/ 4371977 w 7239002"/>
              <a:gd name="connsiteY2" fmla="*/ 5153025 h 5153025"/>
              <a:gd name="connsiteX3" fmla="*/ 0 w 7239002"/>
              <a:gd name="connsiteY3" fmla="*/ 5153025 h 5153025"/>
              <a:gd name="connsiteX4" fmla="*/ 0 w 7239002"/>
              <a:gd name="connsiteY4" fmla="*/ 9525 h 5153025"/>
              <a:gd name="connsiteX0" fmla="*/ 0 w 7246036"/>
              <a:gd name="connsiteY0" fmla="*/ 2496 h 5153025"/>
              <a:gd name="connsiteX1" fmla="*/ 7246036 w 7246036"/>
              <a:gd name="connsiteY1" fmla="*/ 0 h 5153025"/>
              <a:gd name="connsiteX2" fmla="*/ 4379011 w 7246036"/>
              <a:gd name="connsiteY2" fmla="*/ 5153025 h 5153025"/>
              <a:gd name="connsiteX3" fmla="*/ 7034 w 7246036"/>
              <a:gd name="connsiteY3" fmla="*/ 5153025 h 5153025"/>
              <a:gd name="connsiteX4" fmla="*/ 0 w 7246036"/>
              <a:gd name="connsiteY4" fmla="*/ 2496 h 5153025"/>
              <a:gd name="connsiteX0" fmla="*/ 0 w 7246036"/>
              <a:gd name="connsiteY0" fmla="*/ 0 h 5157558"/>
              <a:gd name="connsiteX1" fmla="*/ 7246036 w 7246036"/>
              <a:gd name="connsiteY1" fmla="*/ 4533 h 5157558"/>
              <a:gd name="connsiteX2" fmla="*/ 4379011 w 7246036"/>
              <a:gd name="connsiteY2" fmla="*/ 5157558 h 5157558"/>
              <a:gd name="connsiteX3" fmla="*/ 7034 w 7246036"/>
              <a:gd name="connsiteY3" fmla="*/ 5157558 h 5157558"/>
              <a:gd name="connsiteX4" fmla="*/ 0 w 7246036"/>
              <a:gd name="connsiteY4" fmla="*/ 0 h 515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6036" h="5157558">
                <a:moveTo>
                  <a:pt x="0" y="0"/>
                </a:moveTo>
                <a:lnTo>
                  <a:pt x="7246036" y="4533"/>
                </a:lnTo>
                <a:lnTo>
                  <a:pt x="4379011" y="5157558"/>
                </a:lnTo>
                <a:lnTo>
                  <a:pt x="7034" y="5157558"/>
                </a:lnTo>
                <a:cubicBezTo>
                  <a:pt x="4689" y="3440715"/>
                  <a:pt x="2345" y="1716843"/>
                  <a:pt x="0" y="0"/>
                </a:cubicBezTo>
                <a:close/>
              </a:path>
            </a:pathLst>
          </a:custGeom>
          <a:solidFill>
            <a:srgbClr val="2E334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cxnSp>
        <p:nvCxnSpPr>
          <p:cNvPr id="13" name="Straight Connector 12">
            <a:extLst>
              <a:ext uri="{FF2B5EF4-FFF2-40B4-BE49-F238E27FC236}">
                <a16:creationId xmlns:a16="http://schemas.microsoft.com/office/drawing/2014/main" id="{560AFA3B-FA0A-4733-959D-C1BBF067EBC2}"/>
              </a:ext>
            </a:extLst>
          </p:cNvPr>
          <p:cNvCxnSpPr>
            <a:cxnSpLocks/>
          </p:cNvCxnSpPr>
          <p:nvPr userDrawn="1"/>
        </p:nvCxnSpPr>
        <p:spPr bwMode="auto">
          <a:xfrm>
            <a:off x="367318" y="3259394"/>
            <a:ext cx="0" cy="899177"/>
          </a:xfrm>
          <a:prstGeom prst="line">
            <a:avLst/>
          </a:prstGeom>
          <a:solidFill>
            <a:schemeClr val="accent1"/>
          </a:solidFill>
          <a:ln w="25400" cap="flat" cmpd="sng" algn="ctr">
            <a:solidFill>
              <a:srgbClr val="FFFFFF">
                <a:alpha val="30000"/>
              </a:srgbClr>
            </a:solidFill>
            <a:prstDash val="solid"/>
            <a:round/>
            <a:headEnd type="none" w="med" len="med"/>
            <a:tailEnd type="none" w="med" len="med"/>
          </a:ln>
          <a:effectLst/>
        </p:spPr>
      </p:cxnSp>
      <p:pic>
        <p:nvPicPr>
          <p:cNvPr id="14" name="Picture 13">
            <a:extLst>
              <a:ext uri="{FF2B5EF4-FFF2-40B4-BE49-F238E27FC236}">
                <a16:creationId xmlns:a16="http://schemas.microsoft.com/office/drawing/2014/main" id="{90E47D54-1D68-44C6-99E5-F39E059FAF8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93885" y="3259394"/>
            <a:ext cx="2247715" cy="921914"/>
          </a:xfrm>
          <a:prstGeom prst="rect">
            <a:avLst/>
          </a:prstGeom>
        </p:spPr>
      </p:pic>
      <p:pic>
        <p:nvPicPr>
          <p:cNvPr id="16" name="Picture 15">
            <a:extLst>
              <a:ext uri="{FF2B5EF4-FFF2-40B4-BE49-F238E27FC236}">
                <a16:creationId xmlns:a16="http://schemas.microsoft.com/office/drawing/2014/main" id="{687AE97F-5969-435A-97C7-EDB7FA97C1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2569" y="385747"/>
            <a:ext cx="805178" cy="801851"/>
          </a:xfrm>
          <a:prstGeom prst="rect">
            <a:avLst/>
          </a:prstGeom>
        </p:spPr>
      </p:pic>
      <p:sp>
        <p:nvSpPr>
          <p:cNvPr id="21" name="Slide Number Placeholder 5">
            <a:extLst>
              <a:ext uri="{FF2B5EF4-FFF2-40B4-BE49-F238E27FC236}">
                <a16:creationId xmlns:a16="http://schemas.microsoft.com/office/drawing/2014/main" id="{D536836B-4B4A-4C85-99A1-20B86A4878BF}"/>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
        <p:nvSpPr>
          <p:cNvPr id="10" name="Rectangle 9">
            <a:extLst>
              <a:ext uri="{FF2B5EF4-FFF2-40B4-BE49-F238E27FC236}">
                <a16:creationId xmlns:a16="http://schemas.microsoft.com/office/drawing/2014/main" id="{EAF08611-A6E4-4D4B-983E-760BBE1F69F3}"/>
              </a:ext>
            </a:extLst>
          </p:cNvPr>
          <p:cNvSpPr/>
          <p:nvPr userDrawn="1"/>
        </p:nvSpPr>
        <p:spPr>
          <a:xfrm>
            <a:off x="5364951" y="4637727"/>
            <a:ext cx="3260913" cy="52322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CLA (CliftonLarsonAllen LLP) </a:t>
            </a:r>
            <a:r>
              <a:rPr lang="en-US" sz="700" b="0" i="0" kern="1200" dirty="0">
                <a:solidFill>
                  <a:schemeClr val="accent1"/>
                </a:solidFill>
                <a:latin typeface="Calibri" panose="020F0502020204030204" pitchFamily="34" charset="0"/>
                <a:ea typeface="+mn-ea"/>
                <a:cs typeface="Calibri" panose="020F0502020204030204" pitchFamily="34" charset="0"/>
              </a:rPr>
              <a:t>is an </a:t>
            </a:r>
            <a:r>
              <a:rPr lang="en-US" sz="700" b="0" i="0" dirty="0">
                <a:solidFill>
                  <a:schemeClr val="accent1"/>
                </a:solidFill>
                <a:latin typeface="Calibri" panose="020F0502020204030204" pitchFamily="34" charset="0"/>
                <a:cs typeface="Calibri" panose="020F0502020204030204" pitchFamily="34" charset="0"/>
              </a:rPr>
              <a:t>independent network member of CLA Global. </a:t>
            </a:r>
            <a:br>
              <a:rPr lang="en-US" sz="700" b="0" i="0" dirty="0">
                <a:solidFill>
                  <a:schemeClr val="accent1"/>
                </a:solidFill>
                <a:latin typeface="Calibri" panose="020F0502020204030204" pitchFamily="34" charset="0"/>
                <a:cs typeface="Calibri" panose="020F0502020204030204" pitchFamily="34" charset="0"/>
              </a:rPr>
            </a:br>
            <a:r>
              <a:rPr lang="en-US" sz="700" b="0" i="0" dirty="0">
                <a:solidFill>
                  <a:schemeClr val="accent1"/>
                </a:solidFill>
                <a:latin typeface="Calibri" panose="020F0502020204030204" pitchFamily="34" charset="0"/>
                <a:cs typeface="Calibri" panose="020F0502020204030204" pitchFamily="34" charset="0"/>
              </a:rPr>
              <a:t>See </a:t>
            </a:r>
            <a:r>
              <a:rPr lang="en-US" sz="700" b="0" i="0" dirty="0">
                <a:solidFill>
                  <a:schemeClr val="accent1"/>
                </a:solidFill>
                <a:latin typeface="Calibri" panose="020F0502020204030204" pitchFamily="34" charset="0"/>
                <a:cs typeface="Calibri" panose="020F0502020204030204" pitchFamily="34" charset="0"/>
                <a:hlinkClick r:id="rId4" action="ppaction://hlinkfile">
                  <a:extLst>
                    <a:ext uri="{A12FA001-AC4F-418D-AE19-62706E023703}">
                      <ahyp:hlinkClr xmlns:ahyp="http://schemas.microsoft.com/office/drawing/2018/hyperlinkcolor" val="tx"/>
                    </a:ext>
                  </a:extLst>
                </a:hlinkClick>
              </a:rPr>
              <a:t>CLAglobal.com/disclaimer</a:t>
            </a:r>
            <a:r>
              <a:rPr lang="en-US" sz="700" b="0" i="0" dirty="0">
                <a:solidFill>
                  <a:schemeClr val="accent1"/>
                </a:solidFill>
                <a:latin typeface="Calibri" panose="020F0502020204030204" pitchFamily="34" charset="0"/>
                <a:cs typeface="Calibri" panose="020F0502020204030204" pitchFamily="34" charset="0"/>
              </a:rPr>
              <a:t>. Investment advisory services are offered through CliftonLarsonAllen Wealth Advisors, LLC, an SEC-registered investment advisor.</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©2022 CliftonLarsonAllen LLP</a:t>
            </a:r>
          </a:p>
        </p:txBody>
      </p:sp>
    </p:spTree>
    <p:extLst>
      <p:ext uri="{BB962C8B-B14F-4D97-AF65-F5344CB8AC3E}">
        <p14:creationId xmlns:p14="http://schemas.microsoft.com/office/powerpoint/2010/main" val="26191896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1_Closing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AB68FCE-2EF3-472E-B28C-9E95FCC5604F}"/>
              </a:ext>
            </a:extLst>
          </p:cNvPr>
          <p:cNvSpPr/>
          <p:nvPr userDrawn="1"/>
        </p:nvSpPr>
        <p:spPr bwMode="auto">
          <a:xfrm rot="16200000">
            <a:off x="2000251" y="-2000251"/>
            <a:ext cx="5143499" cy="9144001"/>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accent1">
                  <a:lumMod val="40000"/>
                  <a:lumOff val="60000"/>
                </a:schemeClr>
              </a:solidFill>
              <a:effectLst/>
              <a:latin typeface="Arial" charset="0"/>
              <a:ea typeface="ヒラギノ角ゴ Pro W3" pitchFamily="1" charset="-128"/>
            </a:endParaRPr>
          </a:p>
        </p:txBody>
      </p:sp>
      <p:sp>
        <p:nvSpPr>
          <p:cNvPr id="16" name="TextBox 15">
            <a:extLst>
              <a:ext uri="{FF2B5EF4-FFF2-40B4-BE49-F238E27FC236}">
                <a16:creationId xmlns:a16="http://schemas.microsoft.com/office/drawing/2014/main" id="{7413BD5C-C95E-4E77-8047-3BD0E62CEF60}"/>
              </a:ext>
            </a:extLst>
          </p:cNvPr>
          <p:cNvSpPr txBox="1"/>
          <p:nvPr/>
        </p:nvSpPr>
        <p:spPr>
          <a:xfrm>
            <a:off x="1350532" y="3415307"/>
            <a:ext cx="2025704" cy="369332"/>
          </a:xfrm>
          <a:prstGeom prst="rect">
            <a:avLst/>
          </a:prstGeom>
          <a:noFill/>
        </p:spPr>
        <p:txBody>
          <a:bodyPr wrap="square" rtlCol="0">
            <a:spAutoFit/>
          </a:bodyPr>
          <a:lstStyle/>
          <a:p>
            <a:pPr algn="l"/>
            <a:r>
              <a:rPr lang="en-US" sz="1800" b="0" dirty="0" err="1">
                <a:solidFill>
                  <a:schemeClr val="accent1"/>
                </a:solidFill>
              </a:rPr>
              <a:t>CLAconnect.com</a:t>
            </a:r>
            <a:endParaRPr lang="en-US" sz="1800" b="0" dirty="0">
              <a:solidFill>
                <a:schemeClr val="accent1"/>
              </a:solidFill>
            </a:endParaRPr>
          </a:p>
        </p:txBody>
      </p:sp>
      <p:pic>
        <p:nvPicPr>
          <p:cNvPr id="22" name="Picture 21">
            <a:hlinkClick r:id="rId2"/>
            <a:extLst>
              <a:ext uri="{FF2B5EF4-FFF2-40B4-BE49-F238E27FC236}">
                <a16:creationId xmlns:a16="http://schemas.microsoft.com/office/drawing/2014/main" id="{5260E43D-7C6D-46A8-976B-EEBA496DE448}"/>
              </a:ext>
            </a:extLst>
          </p:cNvPr>
          <p:cNvPicPr>
            <a:picLocks noChangeAspect="1"/>
          </p:cNvPicPr>
          <p:nvPr userDrawn="1"/>
        </p:nvPicPr>
        <p:blipFill>
          <a:blip r:embed="rId3" cstate="print">
            <a:alphaModFix amt="80000"/>
            <a:extLst>
              <a:ext uri="{28A0092B-C50C-407E-A947-70E740481C1C}">
                <a14:useLocalDpi xmlns:a14="http://schemas.microsoft.com/office/drawing/2010/main"/>
              </a:ext>
            </a:extLst>
          </a:blip>
          <a:stretch>
            <a:fillRect/>
          </a:stretch>
        </p:blipFill>
        <p:spPr>
          <a:xfrm>
            <a:off x="2259160" y="3876797"/>
            <a:ext cx="229981" cy="229981"/>
          </a:xfrm>
          <a:prstGeom prst="rect">
            <a:avLst/>
          </a:prstGeom>
        </p:spPr>
      </p:pic>
      <p:pic>
        <p:nvPicPr>
          <p:cNvPr id="23" name="Picture 22">
            <a:hlinkClick r:id="rId4"/>
            <a:extLst>
              <a:ext uri="{FF2B5EF4-FFF2-40B4-BE49-F238E27FC236}">
                <a16:creationId xmlns:a16="http://schemas.microsoft.com/office/drawing/2014/main" id="{ADE720D9-B778-475B-97D6-F2526B90F17A}"/>
              </a:ext>
            </a:extLst>
          </p:cNvPr>
          <p:cNvPicPr>
            <a:picLocks noChangeAspect="1"/>
          </p:cNvPicPr>
          <p:nvPr userDrawn="1"/>
        </p:nvPicPr>
        <p:blipFill>
          <a:blip r:embed="rId5">
            <a:alphaModFix amt="80000"/>
            <a:extLst>
              <a:ext uri="{28A0092B-C50C-407E-A947-70E740481C1C}">
                <a14:useLocalDpi xmlns:a14="http://schemas.microsoft.com/office/drawing/2010/main"/>
              </a:ext>
            </a:extLst>
          </a:blip>
          <a:stretch>
            <a:fillRect/>
          </a:stretch>
        </p:blipFill>
        <p:spPr>
          <a:xfrm>
            <a:off x="1845211" y="3877239"/>
            <a:ext cx="229096" cy="229096"/>
          </a:xfrm>
          <a:prstGeom prst="rect">
            <a:avLst/>
          </a:prstGeom>
        </p:spPr>
      </p:pic>
      <p:pic>
        <p:nvPicPr>
          <p:cNvPr id="24" name="Picture 23">
            <a:hlinkClick r:id="rId6"/>
            <a:extLst>
              <a:ext uri="{FF2B5EF4-FFF2-40B4-BE49-F238E27FC236}">
                <a16:creationId xmlns:a16="http://schemas.microsoft.com/office/drawing/2014/main" id="{DED96B5A-AEDD-460B-B22F-74A95671E842}"/>
              </a:ext>
            </a:extLst>
          </p:cNvPr>
          <p:cNvPicPr>
            <a:picLocks noChangeAspect="1"/>
          </p:cNvPicPr>
          <p:nvPr userDrawn="1"/>
        </p:nvPicPr>
        <p:blipFill>
          <a:blip r:embed="rId7">
            <a:alphaModFix amt="80000"/>
            <a:extLst>
              <a:ext uri="{28A0092B-C50C-407E-A947-70E740481C1C}">
                <a14:useLocalDpi xmlns:a14="http://schemas.microsoft.com/office/drawing/2010/main"/>
              </a:ext>
            </a:extLst>
          </a:blip>
          <a:stretch>
            <a:fillRect/>
          </a:stretch>
        </p:blipFill>
        <p:spPr>
          <a:xfrm>
            <a:off x="1437639" y="3880428"/>
            <a:ext cx="222718" cy="222718"/>
          </a:xfrm>
          <a:prstGeom prst="rect">
            <a:avLst/>
          </a:prstGeom>
        </p:spPr>
      </p:pic>
      <p:pic>
        <p:nvPicPr>
          <p:cNvPr id="25" name="Picture 24">
            <a:hlinkClick r:id="rId8"/>
            <a:extLst>
              <a:ext uri="{FF2B5EF4-FFF2-40B4-BE49-F238E27FC236}">
                <a16:creationId xmlns:a16="http://schemas.microsoft.com/office/drawing/2014/main" id="{5565F02C-D834-4BEE-962B-FA495659FD5B}"/>
              </a:ext>
            </a:extLst>
          </p:cNvPr>
          <p:cNvPicPr>
            <a:picLocks noChangeAspect="1"/>
          </p:cNvPicPr>
          <p:nvPr userDrawn="1"/>
        </p:nvPicPr>
        <p:blipFill>
          <a:blip r:embed="rId9" cstate="print">
            <a:alphaModFix amt="80000"/>
            <a:extLst>
              <a:ext uri="{28A0092B-C50C-407E-A947-70E740481C1C}">
                <a14:useLocalDpi xmlns:a14="http://schemas.microsoft.com/office/drawing/2010/main"/>
              </a:ext>
            </a:extLst>
          </a:blip>
          <a:stretch>
            <a:fillRect/>
          </a:stretch>
        </p:blipFill>
        <p:spPr>
          <a:xfrm>
            <a:off x="2673996" y="3900779"/>
            <a:ext cx="257913" cy="182015"/>
          </a:xfrm>
          <a:prstGeom prst="rect">
            <a:avLst/>
          </a:prstGeom>
        </p:spPr>
      </p:pic>
      <p:pic>
        <p:nvPicPr>
          <p:cNvPr id="26" name="Picture 25">
            <a:hlinkClick r:id="rId10"/>
            <a:extLst>
              <a:ext uri="{FF2B5EF4-FFF2-40B4-BE49-F238E27FC236}">
                <a16:creationId xmlns:a16="http://schemas.microsoft.com/office/drawing/2014/main" id="{50B798DB-1C2E-4160-BA72-C4628406A873}"/>
              </a:ext>
            </a:extLst>
          </p:cNvPr>
          <p:cNvPicPr>
            <a:picLocks noChangeAspect="1"/>
          </p:cNvPicPr>
          <p:nvPr userDrawn="1"/>
        </p:nvPicPr>
        <p:blipFill>
          <a:blip r:embed="rId11" cstate="print">
            <a:alphaModFix amt="80000"/>
            <a:extLst>
              <a:ext uri="{28A0092B-C50C-407E-A947-70E740481C1C}">
                <a14:useLocalDpi xmlns:a14="http://schemas.microsoft.com/office/drawing/2010/main"/>
              </a:ext>
            </a:extLst>
          </a:blip>
          <a:stretch>
            <a:fillRect/>
          </a:stretch>
        </p:blipFill>
        <p:spPr>
          <a:xfrm>
            <a:off x="3116761" y="3876797"/>
            <a:ext cx="229981" cy="229981"/>
          </a:xfrm>
          <a:prstGeom prst="rect">
            <a:avLst/>
          </a:prstGeom>
        </p:spPr>
      </p:pic>
      <p:sp>
        <p:nvSpPr>
          <p:cNvPr id="18" name="Content Placeholder 3"/>
          <p:cNvSpPr>
            <a:spLocks noGrp="1"/>
          </p:cNvSpPr>
          <p:nvPr userDrawn="1">
            <p:ph sz="half" idx="2" hasCustomPrompt="1"/>
          </p:nvPr>
        </p:nvSpPr>
        <p:spPr>
          <a:xfrm>
            <a:off x="1350532" y="326018"/>
            <a:ext cx="4210049" cy="2590800"/>
          </a:xfrm>
          <a:noFill/>
        </p:spPr>
        <p:txBody>
          <a:bodyPr anchor="ctr" anchorCtr="0"/>
          <a:lstStyle>
            <a:lvl1pPr marL="0" indent="3175">
              <a:spcBef>
                <a:spcPts val="0"/>
              </a:spcBef>
              <a:buNone/>
              <a:defRPr sz="1800" b="0">
                <a:solidFill>
                  <a:schemeClr val="accent1"/>
                </a:solidFill>
                <a:latin typeface="Georgia" panose="02040502050405020303" pitchFamily="18" charset="0"/>
              </a:defRPr>
            </a:lvl1pPr>
            <a:lvl2pPr marL="0" indent="3175">
              <a:spcBef>
                <a:spcPts val="0"/>
              </a:spcBef>
              <a:buNone/>
              <a:defRPr sz="1800" b="0">
                <a:solidFill>
                  <a:schemeClr val="accent1"/>
                </a:solidFill>
              </a:defRPr>
            </a:lvl2pPr>
            <a:lvl3pPr marL="0" indent="3175">
              <a:spcBef>
                <a:spcPts val="0"/>
              </a:spcBef>
              <a:buNone/>
              <a:defRPr sz="1600" b="0">
                <a:solidFill>
                  <a:schemeClr val="accent1"/>
                </a:solidFill>
              </a:defRPr>
            </a:lvl3pPr>
            <a:lvl4pPr marL="3175" indent="-3175">
              <a:spcBef>
                <a:spcPts val="0"/>
              </a:spcBef>
              <a:buNone/>
              <a:defRPr sz="1400" b="0">
                <a:solidFill>
                  <a:schemeClr val="accent1"/>
                </a:solidFill>
              </a:defRPr>
            </a:lvl4pPr>
            <a:lvl5pPr marL="0" indent="3175">
              <a:spcBef>
                <a:spcPts val="0"/>
              </a:spcBef>
              <a:buNone/>
              <a:defRPr sz="1400" b="0">
                <a:solidFill>
                  <a:schemeClr val="accent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descr="Icon&#10;&#10;Description automatically generated">
            <a:extLst>
              <a:ext uri="{FF2B5EF4-FFF2-40B4-BE49-F238E27FC236}">
                <a16:creationId xmlns:a16="http://schemas.microsoft.com/office/drawing/2014/main" id="{6F5E5BBF-B944-4DAB-A437-A06804C4B26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75440" y="3415307"/>
            <a:ext cx="694944" cy="694944"/>
          </a:xfrm>
          <a:prstGeom prst="rect">
            <a:avLst/>
          </a:prstGeom>
        </p:spPr>
      </p:pic>
      <p:sp>
        <p:nvSpPr>
          <p:cNvPr id="13" name="TextBox 12">
            <a:extLst>
              <a:ext uri="{FF2B5EF4-FFF2-40B4-BE49-F238E27FC236}">
                <a16:creationId xmlns:a16="http://schemas.microsoft.com/office/drawing/2014/main" id="{95D6DAAD-9CFF-423A-91EE-DB30C06089CA}"/>
              </a:ext>
            </a:extLst>
          </p:cNvPr>
          <p:cNvSpPr txBox="1"/>
          <p:nvPr userDrawn="1"/>
        </p:nvSpPr>
        <p:spPr>
          <a:xfrm>
            <a:off x="1321036" y="4285449"/>
            <a:ext cx="6497652" cy="276999"/>
          </a:xfrm>
          <a:prstGeom prst="rect">
            <a:avLst/>
          </a:prstGeom>
          <a:noFill/>
        </p:spPr>
        <p:txBody>
          <a:bodyPr wrap="square" rtlCol="0">
            <a:spAutoFit/>
          </a:bodyPr>
          <a:lstStyle/>
          <a:p>
            <a:pPr algn="l"/>
            <a:r>
              <a:rPr lang="en-US" sz="1200" spc="50" baseline="0" dirty="0">
                <a:solidFill>
                  <a:schemeClr val="accent1"/>
                </a:solidFill>
              </a:rPr>
              <a:t>CPAs  |  CONSULTANTS  |  WEALTH ADVISORS</a:t>
            </a:r>
          </a:p>
        </p:txBody>
      </p:sp>
      <p:sp>
        <p:nvSpPr>
          <p:cNvPr id="14" name="Rectangle 13">
            <a:extLst>
              <a:ext uri="{FF2B5EF4-FFF2-40B4-BE49-F238E27FC236}">
                <a16:creationId xmlns:a16="http://schemas.microsoft.com/office/drawing/2014/main" id="{76C26E2A-FC6D-45BB-A5DB-D685E95671DF}"/>
              </a:ext>
            </a:extLst>
          </p:cNvPr>
          <p:cNvSpPr/>
          <p:nvPr userDrawn="1"/>
        </p:nvSpPr>
        <p:spPr>
          <a:xfrm>
            <a:off x="1321035" y="4509592"/>
            <a:ext cx="680771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dirty="0">
                <a:solidFill>
                  <a:schemeClr val="accent1"/>
                </a:solidFill>
                <a:latin typeface="Calibri" panose="020F0502020204030204" pitchFamily="34" charset="0"/>
                <a:cs typeface="Calibri" panose="020F0502020204030204" pitchFamily="34" charset="0"/>
              </a:rPr>
              <a:t>CLA (CliftonLarsonAllen LLP) </a:t>
            </a:r>
            <a:r>
              <a:rPr lang="en-US" sz="800" b="0" i="0" kern="1200" dirty="0">
                <a:solidFill>
                  <a:schemeClr val="accent1"/>
                </a:solidFill>
                <a:latin typeface="Calibri" panose="020F0502020204030204" pitchFamily="34" charset="0"/>
                <a:ea typeface="+mn-ea"/>
                <a:cs typeface="Calibri" panose="020F0502020204030204" pitchFamily="34" charset="0"/>
              </a:rPr>
              <a:t>is an </a:t>
            </a:r>
            <a:r>
              <a:rPr lang="en-US" sz="800" b="0" i="0" dirty="0">
                <a:solidFill>
                  <a:schemeClr val="accent1"/>
                </a:solidFill>
                <a:latin typeface="Calibri" panose="020F0502020204030204" pitchFamily="34" charset="0"/>
                <a:cs typeface="Calibri" panose="020F0502020204030204" pitchFamily="34" charset="0"/>
              </a:rPr>
              <a:t>independent network member of CLA Global. </a:t>
            </a:r>
            <a:br>
              <a:rPr lang="en-US" sz="800" b="0" i="0" dirty="0">
                <a:solidFill>
                  <a:schemeClr val="accent1"/>
                </a:solidFill>
                <a:latin typeface="Calibri" panose="020F0502020204030204" pitchFamily="34" charset="0"/>
                <a:cs typeface="Calibri" panose="020F0502020204030204" pitchFamily="34" charset="0"/>
              </a:rPr>
            </a:br>
            <a:r>
              <a:rPr lang="en-US" sz="800" b="0" i="0" dirty="0">
                <a:solidFill>
                  <a:schemeClr val="accent1"/>
                </a:solidFill>
                <a:latin typeface="Calibri" panose="020F0502020204030204" pitchFamily="34" charset="0"/>
                <a:cs typeface="Calibri" panose="020F0502020204030204" pitchFamily="34" charset="0"/>
              </a:rPr>
              <a:t>See </a:t>
            </a:r>
            <a:r>
              <a:rPr lang="en-US" sz="800" b="0" i="0" dirty="0">
                <a:solidFill>
                  <a:schemeClr val="accent1"/>
                </a:solidFill>
                <a:latin typeface="Calibri" panose="020F0502020204030204" pitchFamily="34" charset="0"/>
                <a:cs typeface="Calibri" panose="020F0502020204030204" pitchFamily="34" charset="0"/>
                <a:hlinkClick r:id="rId13" action="ppaction://hlinkfile">
                  <a:extLst>
                    <a:ext uri="{A12FA001-AC4F-418D-AE19-62706E023703}">
                      <ahyp:hlinkClr xmlns:ahyp="http://schemas.microsoft.com/office/drawing/2018/hyperlinkcolor" val="tx"/>
                    </a:ext>
                  </a:extLst>
                </a:hlinkClick>
              </a:rPr>
              <a:t>CLAglobal.com/disclaimer</a:t>
            </a:r>
            <a:r>
              <a:rPr lang="en-US" sz="800" b="0" i="0" dirty="0">
                <a:solidFill>
                  <a:schemeClr val="accent1"/>
                </a:solidFill>
                <a:latin typeface="Calibri" panose="020F0502020204030204" pitchFamily="34" charset="0"/>
                <a:cs typeface="Calibri" panose="020F0502020204030204" pitchFamily="34" charset="0"/>
              </a:rPr>
              <a:t>. Investment advisory services are offered through CliftonLarsonAllen Wealth Advisors, LLC, an SEC-registered investment advisor.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dirty="0">
                <a:solidFill>
                  <a:schemeClr val="accent1"/>
                </a:solidFill>
                <a:latin typeface="Calibri" panose="020F0502020204030204" pitchFamily="34" charset="0"/>
                <a:cs typeface="Calibri" panose="020F0502020204030204" pitchFamily="34" charset="0"/>
              </a:rPr>
              <a:t>©2022 CliftonLarsonAllen LLP</a:t>
            </a:r>
          </a:p>
        </p:txBody>
      </p:sp>
    </p:spTree>
    <p:extLst>
      <p:ext uri="{BB962C8B-B14F-4D97-AF65-F5344CB8AC3E}">
        <p14:creationId xmlns:p14="http://schemas.microsoft.com/office/powerpoint/2010/main" val="1196221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Sponsor 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95F85E-9141-4318-A4CA-0B2733575B8A}"/>
              </a:ext>
            </a:extLst>
          </p:cNvPr>
          <p:cNvPicPr>
            <a:picLocks noChangeAspect="1"/>
          </p:cNvPicPr>
          <p:nvPr userDrawn="1"/>
        </p:nvPicPr>
        <p:blipFill>
          <a:blip r:embed="rId2">
            <a:extLst>
              <a:ext uri="{28A0092B-C50C-407E-A947-70E740481C1C}">
                <a14:useLocalDpi xmlns:a14="http://schemas.microsoft.com/office/drawing/2010/main" val="0"/>
              </a:ext>
            </a:extLst>
          </a:blip>
          <a:srcRect t="9013" b="9013"/>
          <a:stretch/>
        </p:blipFill>
        <p:spPr>
          <a:xfrm>
            <a:off x="0" y="0"/>
            <a:ext cx="9144000" cy="4203290"/>
          </a:xfrm>
          <a:prstGeom prst="rect">
            <a:avLst/>
          </a:prstGeom>
        </p:spPr>
      </p:pic>
      <p:sp>
        <p:nvSpPr>
          <p:cNvPr id="22" name="Rectangle 21">
            <a:extLst>
              <a:ext uri="{FF2B5EF4-FFF2-40B4-BE49-F238E27FC236}">
                <a16:creationId xmlns:a16="http://schemas.microsoft.com/office/drawing/2014/main" id="{F275F520-53CD-4531-A58E-245FD686337F}"/>
              </a:ext>
            </a:extLst>
          </p:cNvPr>
          <p:cNvSpPr/>
          <p:nvPr userDrawn="1"/>
        </p:nvSpPr>
        <p:spPr bwMode="auto">
          <a:xfrm>
            <a:off x="-2" y="2094271"/>
            <a:ext cx="9144002" cy="3049229"/>
          </a:xfrm>
          <a:prstGeom prst="rect">
            <a:avLst/>
          </a:prstGeom>
          <a:gradFill>
            <a:gsLst>
              <a:gs pos="0">
                <a:schemeClr val="accent1">
                  <a:alpha val="0"/>
                  <a:lumMod val="0"/>
                </a:schemeClr>
              </a:gs>
              <a:gs pos="95000">
                <a:schemeClr val="tx2">
                  <a:lumMod val="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3" name="Rectangle 22">
            <a:extLst>
              <a:ext uri="{FF2B5EF4-FFF2-40B4-BE49-F238E27FC236}">
                <a16:creationId xmlns:a16="http://schemas.microsoft.com/office/drawing/2014/main" id="{FD7BBB22-7251-4E9E-AC15-EB25D995D7B0}"/>
              </a:ext>
            </a:extLst>
          </p:cNvPr>
          <p:cNvSpPr/>
          <p:nvPr userDrawn="1"/>
        </p:nvSpPr>
        <p:spPr bwMode="auto">
          <a:xfrm>
            <a:off x="0" y="4203290"/>
            <a:ext cx="9144000" cy="94021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pic>
        <p:nvPicPr>
          <p:cNvPr id="25" name="Picture 24">
            <a:extLst>
              <a:ext uri="{FF2B5EF4-FFF2-40B4-BE49-F238E27FC236}">
                <a16:creationId xmlns:a16="http://schemas.microsoft.com/office/drawing/2014/main" id="{4357834C-AECE-4692-A62C-184B1159CB9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014" y="4445378"/>
            <a:ext cx="561467" cy="559146"/>
          </a:xfrm>
          <a:prstGeom prst="rect">
            <a:avLst/>
          </a:prstGeom>
        </p:spPr>
      </p:pic>
      <p:sp>
        <p:nvSpPr>
          <p:cNvPr id="12" name="Date Placeholder 3"/>
          <p:cNvSpPr txBox="1">
            <a:spLocks/>
          </p:cNvSpPr>
          <p:nvPr userDrawn="1"/>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i="0" dirty="0">
                <a:solidFill>
                  <a:schemeClr val="tx1">
                    <a:lumMod val="60000"/>
                    <a:lumOff val="40000"/>
                  </a:schemeClr>
                </a:solidFill>
                <a:latin typeface="Calibri" panose="020F0502020204030204" pitchFamily="34" charset="0"/>
                <a:cs typeface="Calibri" panose="020F0502020204030204" pitchFamily="34" charset="0"/>
              </a:rPr>
              <a:t>©2022 CliftonLarsonAllen LLP</a:t>
            </a:r>
          </a:p>
        </p:txBody>
      </p:sp>
      <p:sp>
        <p:nvSpPr>
          <p:cNvPr id="10" name="Rectangle 4"/>
          <p:cNvSpPr>
            <a:spLocks noGrp="1" noChangeArrowheads="1"/>
          </p:cNvSpPr>
          <p:nvPr userDrawn="1">
            <p:ph type="subTitle" idx="1" hasCustomPrompt="1"/>
          </p:nvPr>
        </p:nvSpPr>
        <p:spPr>
          <a:xfrm>
            <a:off x="381000" y="3556439"/>
            <a:ext cx="5105400" cy="367202"/>
          </a:xfrm>
          <a:noFill/>
        </p:spPr>
        <p:txBody>
          <a:bodyPr/>
          <a:lstStyle>
            <a:lvl1pPr marL="0" indent="0" algn="l">
              <a:buFontTx/>
              <a:buNone/>
              <a:defRPr sz="1700" b="0">
                <a:solidFill>
                  <a:schemeClr val="bg1"/>
                </a:solidFill>
              </a:defRPr>
            </a:lvl1pPr>
          </a:lstStyle>
          <a:p>
            <a:r>
              <a:rPr lang="en-US" dirty="0"/>
              <a:t>Click To Edit Master Subtitle Style</a:t>
            </a:r>
          </a:p>
        </p:txBody>
      </p:sp>
      <p:sp>
        <p:nvSpPr>
          <p:cNvPr id="11" name="Title 1"/>
          <p:cNvSpPr>
            <a:spLocks noGrp="1"/>
          </p:cNvSpPr>
          <p:nvPr userDrawn="1">
            <p:ph type="title" hasCustomPrompt="1"/>
          </p:nvPr>
        </p:nvSpPr>
        <p:spPr>
          <a:xfrm>
            <a:off x="381000" y="2323442"/>
            <a:ext cx="5105400" cy="1210318"/>
          </a:xfrm>
          <a:noFill/>
        </p:spPr>
        <p:txBody>
          <a:bodyPr anchor="b" anchorCtr="0"/>
          <a:lstStyle>
            <a:lvl1pPr>
              <a:defRPr sz="2500">
                <a:solidFill>
                  <a:schemeClr val="bg1"/>
                </a:solidFill>
              </a:defRPr>
            </a:lvl1pPr>
          </a:lstStyle>
          <a:p>
            <a:r>
              <a:rPr lang="en-US" dirty="0"/>
              <a:t>Click To Edit Master Title Style</a:t>
            </a:r>
          </a:p>
        </p:txBody>
      </p:sp>
      <p:sp>
        <p:nvSpPr>
          <p:cNvPr id="13" name="TextBox 12">
            <a:extLst>
              <a:ext uri="{FF2B5EF4-FFF2-40B4-BE49-F238E27FC236}">
                <a16:creationId xmlns:a16="http://schemas.microsoft.com/office/drawing/2014/main" id="{215C51A1-2819-4620-8FDF-1225FD9B08E4}"/>
              </a:ext>
            </a:extLst>
          </p:cNvPr>
          <p:cNvSpPr txBox="1"/>
          <p:nvPr userDrawn="1"/>
        </p:nvSpPr>
        <p:spPr>
          <a:xfrm>
            <a:off x="9448799" y="1955854"/>
            <a:ext cx="2324100" cy="2677656"/>
          </a:xfrm>
          <a:prstGeom prst="rect">
            <a:avLst/>
          </a:prstGeom>
          <a:solidFill>
            <a:schemeClr val="accent3">
              <a:lumMod val="20000"/>
              <a:lumOff val="8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200" b="1" baseline="0" dirty="0"/>
              <a:t>To add a sponsor logo:</a:t>
            </a:r>
            <a:endParaRPr lang="en-US" sz="1200" b="0" baseline="0" dirty="0"/>
          </a:p>
          <a:p>
            <a:r>
              <a:rPr lang="en-US" sz="1200" baseline="0" dirty="0"/>
              <a:t>Go to </a:t>
            </a:r>
            <a:r>
              <a:rPr lang="en-US" sz="1200" b="1" baseline="0" dirty="0"/>
              <a:t>View</a:t>
            </a:r>
            <a:r>
              <a:rPr lang="en-US" sz="1200" baseline="0" dirty="0"/>
              <a:t> / </a:t>
            </a:r>
            <a:r>
              <a:rPr lang="en-US" sz="1200" b="1" baseline="0" dirty="0"/>
              <a:t>Slide Master </a:t>
            </a:r>
          </a:p>
          <a:p>
            <a:endParaRPr lang="en-US" sz="1200" b="1" baseline="0" dirty="0"/>
          </a:p>
          <a:p>
            <a:r>
              <a:rPr lang="en-US" sz="1200" baseline="0" dirty="0"/>
              <a:t>right click on </a:t>
            </a:r>
            <a:r>
              <a:rPr lang="en-US" sz="1200" b="1" baseline="0" dirty="0"/>
              <a:t>Add sponsor logo here</a:t>
            </a:r>
            <a:r>
              <a:rPr lang="en-US" sz="1200" baseline="0" dirty="0"/>
              <a:t>, select </a:t>
            </a:r>
            <a:r>
              <a:rPr lang="en-US" sz="1200" b="1" baseline="0" dirty="0"/>
              <a:t>Change picture… </a:t>
            </a:r>
            <a:r>
              <a:rPr lang="en-US" sz="1200" baseline="0" dirty="0"/>
              <a:t>Browse to your saved co-sponsor’s logo and click </a:t>
            </a:r>
            <a:r>
              <a:rPr lang="en-US" sz="1200" b="1" baseline="0" dirty="0"/>
              <a:t>Insert.</a:t>
            </a:r>
          </a:p>
          <a:p>
            <a:endParaRPr lang="en-US" sz="1200" b="1" baseline="0" dirty="0"/>
          </a:p>
          <a:p>
            <a:r>
              <a:rPr lang="en-US" sz="1200" b="0" i="1" baseline="0" dirty="0"/>
              <a:t>or</a:t>
            </a:r>
          </a:p>
          <a:p>
            <a:endParaRPr lang="en-US" sz="1200" b="1" baseline="0" dirty="0"/>
          </a:p>
          <a:p>
            <a:r>
              <a:rPr lang="en-US" sz="1200" b="1" baseline="0" dirty="0"/>
              <a:t>delete </a:t>
            </a:r>
            <a:r>
              <a:rPr lang="en-US" sz="1200" b="0" baseline="0" dirty="0"/>
              <a:t>the </a:t>
            </a:r>
            <a:r>
              <a:rPr lang="en-US" sz="1200" b="1" baseline="0" dirty="0"/>
              <a:t>Add sponsor logo here graphic </a:t>
            </a:r>
            <a:r>
              <a:rPr lang="en-US" sz="1200" b="0" baseline="0" dirty="0"/>
              <a:t>and </a:t>
            </a:r>
            <a:r>
              <a:rPr lang="en-US" sz="1200" b="1" baseline="0" dirty="0"/>
              <a:t>Paste </a:t>
            </a:r>
            <a:r>
              <a:rPr lang="en-US" sz="1200" b="0" baseline="0" dirty="0"/>
              <a:t>in the sponsor logo. Scale and position the logo so it fits in the lower right corner.</a:t>
            </a:r>
            <a:endParaRPr lang="en-US" sz="1200" b="0" dirty="0"/>
          </a:p>
        </p:txBody>
      </p:sp>
    </p:spTree>
    <p:extLst>
      <p:ext uri="{BB962C8B-B14F-4D97-AF65-F5344CB8AC3E}">
        <p14:creationId xmlns:p14="http://schemas.microsoft.com/office/powerpoint/2010/main" val="458318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p:spPr>
        <p:txBody>
          <a:bodyPr/>
          <a:lstStyle>
            <a:lvl1pPr>
              <a:defRPr sz="2800"/>
            </a:lvl1pPr>
          </a:lstStyle>
          <a:p>
            <a:r>
              <a:rPr lang="en-US" dirty="0"/>
              <a:t>Click To Edit Master Title Style</a:t>
            </a:r>
          </a:p>
        </p:txBody>
      </p:sp>
      <p:sp>
        <p:nvSpPr>
          <p:cNvPr id="3" name="Content Placeholder 2"/>
          <p:cNvSpPr>
            <a:spLocks noGrp="1"/>
          </p:cNvSpPr>
          <p:nvPr>
            <p:ph idx="1"/>
          </p:nvPr>
        </p:nvSpPr>
        <p:spPr>
          <a:xfrm>
            <a:off x="457200" y="804672"/>
            <a:ext cx="8229600" cy="3760412"/>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FE6C5DF7-C4AB-4DCB-9571-1C5A99390444}"/>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extLst>
      <p:ext uri="{BB962C8B-B14F-4D97-AF65-F5344CB8AC3E}">
        <p14:creationId xmlns:p14="http://schemas.microsoft.com/office/powerpoint/2010/main" val="6797950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reate Opportunities Section Header">
    <p:spTree>
      <p:nvGrpSpPr>
        <p:cNvPr id="1" name=""/>
        <p:cNvGrpSpPr/>
        <p:nvPr/>
      </p:nvGrpSpPr>
      <p:grpSpPr>
        <a:xfrm>
          <a:off x="0" y="0"/>
          <a:ext cx="0" cy="0"/>
          <a:chOff x="0" y="0"/>
          <a:chExt cx="0" cy="0"/>
        </a:xfrm>
      </p:grpSpPr>
      <p:sp>
        <p:nvSpPr>
          <p:cNvPr id="16" name="Rectangle 5">
            <a:extLst>
              <a:ext uri="{FF2B5EF4-FFF2-40B4-BE49-F238E27FC236}">
                <a16:creationId xmlns:a16="http://schemas.microsoft.com/office/drawing/2014/main" id="{5061A7B8-D772-4C1E-862D-13CCDC6FFCA9}"/>
              </a:ext>
            </a:extLst>
          </p:cNvPr>
          <p:cNvSpPr/>
          <p:nvPr userDrawn="1"/>
        </p:nvSpPr>
        <p:spPr bwMode="auto">
          <a:xfrm>
            <a:off x="4492471" y="0"/>
            <a:ext cx="4649659" cy="5143500"/>
          </a:xfrm>
          <a:custGeom>
            <a:avLst/>
            <a:gdLst>
              <a:gd name="connsiteX0" fmla="*/ 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0 w 4649659"/>
              <a:gd name="connsiteY4" fmla="*/ 0 h 5153027"/>
              <a:gd name="connsiteX0" fmla="*/ 249555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495550 w 4649659"/>
              <a:gd name="connsiteY4" fmla="*/ 0 h 5153027"/>
              <a:gd name="connsiteX0" fmla="*/ 2828925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828925 w 4649659"/>
              <a:gd name="connsiteY4" fmla="*/ 0 h 515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9659" h="5153027">
                <a:moveTo>
                  <a:pt x="2828925" y="0"/>
                </a:moveTo>
                <a:lnTo>
                  <a:pt x="4649659" y="0"/>
                </a:lnTo>
                <a:lnTo>
                  <a:pt x="4649659" y="5153027"/>
                </a:lnTo>
                <a:lnTo>
                  <a:pt x="0" y="5153027"/>
                </a:lnTo>
                <a:lnTo>
                  <a:pt x="2828925" y="0"/>
                </a:lnTo>
                <a:close/>
              </a:path>
            </a:pathLst>
          </a:cu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7" name="Rectangle 2">
            <a:extLst>
              <a:ext uri="{FF2B5EF4-FFF2-40B4-BE49-F238E27FC236}">
                <a16:creationId xmlns:a16="http://schemas.microsoft.com/office/drawing/2014/main" id="{4038E2C5-987A-42A0-9C36-C32F4B2A5ED4}"/>
              </a:ext>
            </a:extLst>
          </p:cNvPr>
          <p:cNvSpPr/>
          <p:nvPr userDrawn="1"/>
        </p:nvSpPr>
        <p:spPr bwMode="auto">
          <a:xfrm>
            <a:off x="-10004" y="-4536"/>
            <a:ext cx="7249004" cy="5161483"/>
          </a:xfrm>
          <a:custGeom>
            <a:avLst/>
            <a:gdLst>
              <a:gd name="connsiteX0" fmla="*/ 0 w 4371977"/>
              <a:gd name="connsiteY0" fmla="*/ 0 h 5143500"/>
              <a:gd name="connsiteX1" fmla="*/ 4371977 w 4371977"/>
              <a:gd name="connsiteY1" fmla="*/ 0 h 5143500"/>
              <a:gd name="connsiteX2" fmla="*/ 4371977 w 4371977"/>
              <a:gd name="connsiteY2" fmla="*/ 5143500 h 5143500"/>
              <a:gd name="connsiteX3" fmla="*/ 0 w 4371977"/>
              <a:gd name="connsiteY3" fmla="*/ 5143500 h 5143500"/>
              <a:gd name="connsiteX4" fmla="*/ 0 w 4371977"/>
              <a:gd name="connsiteY4" fmla="*/ 0 h 5143500"/>
              <a:gd name="connsiteX0" fmla="*/ 0 w 7239002"/>
              <a:gd name="connsiteY0" fmla="*/ 9525 h 5153025"/>
              <a:gd name="connsiteX1" fmla="*/ 7239002 w 7239002"/>
              <a:gd name="connsiteY1" fmla="*/ 0 h 5153025"/>
              <a:gd name="connsiteX2" fmla="*/ 4371977 w 7239002"/>
              <a:gd name="connsiteY2" fmla="*/ 5153025 h 5153025"/>
              <a:gd name="connsiteX3" fmla="*/ 0 w 7239002"/>
              <a:gd name="connsiteY3" fmla="*/ 5153025 h 5153025"/>
              <a:gd name="connsiteX4" fmla="*/ 0 w 7239002"/>
              <a:gd name="connsiteY4" fmla="*/ 9525 h 5153025"/>
              <a:gd name="connsiteX0" fmla="*/ 0 w 7246036"/>
              <a:gd name="connsiteY0" fmla="*/ 2496 h 5153025"/>
              <a:gd name="connsiteX1" fmla="*/ 7246036 w 7246036"/>
              <a:gd name="connsiteY1" fmla="*/ 0 h 5153025"/>
              <a:gd name="connsiteX2" fmla="*/ 4379011 w 7246036"/>
              <a:gd name="connsiteY2" fmla="*/ 5153025 h 5153025"/>
              <a:gd name="connsiteX3" fmla="*/ 7034 w 7246036"/>
              <a:gd name="connsiteY3" fmla="*/ 5153025 h 5153025"/>
              <a:gd name="connsiteX4" fmla="*/ 0 w 7246036"/>
              <a:gd name="connsiteY4" fmla="*/ 2496 h 5153025"/>
              <a:gd name="connsiteX0" fmla="*/ 0 w 7246036"/>
              <a:gd name="connsiteY0" fmla="*/ 0 h 5157558"/>
              <a:gd name="connsiteX1" fmla="*/ 7246036 w 7246036"/>
              <a:gd name="connsiteY1" fmla="*/ 4533 h 5157558"/>
              <a:gd name="connsiteX2" fmla="*/ 4379011 w 7246036"/>
              <a:gd name="connsiteY2" fmla="*/ 5157558 h 5157558"/>
              <a:gd name="connsiteX3" fmla="*/ 7034 w 7246036"/>
              <a:gd name="connsiteY3" fmla="*/ 5157558 h 5157558"/>
              <a:gd name="connsiteX4" fmla="*/ 0 w 7246036"/>
              <a:gd name="connsiteY4" fmla="*/ 0 h 5157558"/>
              <a:gd name="connsiteX0" fmla="*/ 2968 w 7249004"/>
              <a:gd name="connsiteY0" fmla="*/ 0 h 5157558"/>
              <a:gd name="connsiteX1" fmla="*/ 7249004 w 7249004"/>
              <a:gd name="connsiteY1" fmla="*/ 4533 h 5157558"/>
              <a:gd name="connsiteX2" fmla="*/ 4381979 w 7249004"/>
              <a:gd name="connsiteY2" fmla="*/ 5157558 h 5157558"/>
              <a:gd name="connsiteX3" fmla="*/ 477 w 7249004"/>
              <a:gd name="connsiteY3" fmla="*/ 5157558 h 5157558"/>
              <a:gd name="connsiteX4" fmla="*/ 2968 w 7249004"/>
              <a:gd name="connsiteY4" fmla="*/ 0 h 515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004" h="5157558">
                <a:moveTo>
                  <a:pt x="2968" y="0"/>
                </a:moveTo>
                <a:lnTo>
                  <a:pt x="7249004" y="4533"/>
                </a:lnTo>
                <a:lnTo>
                  <a:pt x="4381979" y="5157558"/>
                </a:lnTo>
                <a:lnTo>
                  <a:pt x="477" y="5157558"/>
                </a:lnTo>
                <a:cubicBezTo>
                  <a:pt x="-1868" y="3440715"/>
                  <a:pt x="5313" y="1716843"/>
                  <a:pt x="2968" y="0"/>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20" name="Picture 19">
            <a:extLst>
              <a:ext uri="{FF2B5EF4-FFF2-40B4-BE49-F238E27FC236}">
                <a16:creationId xmlns:a16="http://schemas.microsoft.com/office/drawing/2014/main" id="{203D2850-7462-473A-A983-FE825D006B7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49700" y="485711"/>
            <a:ext cx="1880421" cy="470105"/>
          </a:xfrm>
          <a:prstGeom prst="rect">
            <a:avLst/>
          </a:prstGeom>
        </p:spPr>
      </p:pic>
      <p:pic>
        <p:nvPicPr>
          <p:cNvPr id="21" name="Picture 20">
            <a:extLst>
              <a:ext uri="{FF2B5EF4-FFF2-40B4-BE49-F238E27FC236}">
                <a16:creationId xmlns:a16="http://schemas.microsoft.com/office/drawing/2014/main" id="{3F1EFAD6-87EC-4A99-AA54-4ACE4F4AB9B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6020" y="441191"/>
            <a:ext cx="561466" cy="559146"/>
          </a:xfrm>
          <a:prstGeom prst="rect">
            <a:avLst/>
          </a:prstGeom>
        </p:spPr>
      </p:pic>
      <p:sp>
        <p:nvSpPr>
          <p:cNvPr id="7" name="Rectangle 6"/>
          <p:cNvSpPr/>
          <p:nvPr userDrawn="1"/>
        </p:nvSpPr>
        <p:spPr bwMode="auto">
          <a:xfrm>
            <a:off x="0" y="0"/>
            <a:ext cx="9144000" cy="5143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9" name="Rectangle 8"/>
          <p:cNvSpPr/>
          <p:nvPr userDrawn="1"/>
        </p:nvSpPr>
        <p:spPr bwMode="auto">
          <a:xfrm>
            <a:off x="0" y="0"/>
            <a:ext cx="9144000" cy="5143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2" name="Rectangle 11"/>
          <p:cNvSpPr/>
          <p:nvPr userDrawn="1"/>
        </p:nvSpPr>
        <p:spPr bwMode="auto">
          <a:xfrm>
            <a:off x="0" y="0"/>
            <a:ext cx="9144000" cy="5143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3" name="Date Placeholder 3"/>
          <p:cNvSpPr txBox="1">
            <a:spLocks/>
          </p:cNvSpPr>
          <p:nvPr userDrawn="1"/>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i="0" dirty="0">
                <a:solidFill>
                  <a:schemeClr val="tx1">
                    <a:lumMod val="60000"/>
                    <a:lumOff val="40000"/>
                  </a:schemeClr>
                </a:solidFill>
                <a:latin typeface="Calibri" panose="020F0502020204030204" pitchFamily="34" charset="0"/>
                <a:cs typeface="Calibri" panose="020F0502020204030204" pitchFamily="34" charset="0"/>
              </a:rPr>
              <a:t>©2022 CliftonLarsonAllen LLP</a:t>
            </a:r>
          </a:p>
        </p:txBody>
      </p:sp>
      <p:sp>
        <p:nvSpPr>
          <p:cNvPr id="18" name="Slide Number Placeholder 5"/>
          <p:cNvSpPr>
            <a:spLocks noGrp="1"/>
          </p:cNvSpPr>
          <p:nvPr userDrawn="1">
            <p:ph type="sldNum" sz="quarter" idx="4"/>
          </p:nvPr>
        </p:nvSpPr>
        <p:spPr>
          <a:xfrm>
            <a:off x="8686800" y="4800600"/>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14" name="Rectangle 4"/>
          <p:cNvSpPr>
            <a:spLocks noGrp="1" noChangeArrowheads="1"/>
          </p:cNvSpPr>
          <p:nvPr userDrawn="1">
            <p:ph type="subTitle" idx="1" hasCustomPrompt="1"/>
          </p:nvPr>
        </p:nvSpPr>
        <p:spPr>
          <a:xfrm>
            <a:off x="304800" y="4274441"/>
            <a:ext cx="3284221" cy="718139"/>
          </a:xfrm>
          <a:noFill/>
        </p:spPr>
        <p:txBody>
          <a:bodyPr/>
          <a:lstStyle>
            <a:lvl1pPr marL="0" indent="0" algn="l">
              <a:buFontTx/>
              <a:buNone/>
              <a:defRPr sz="1400" b="0">
                <a:solidFill>
                  <a:schemeClr val="accent1"/>
                </a:solidFill>
              </a:defRPr>
            </a:lvl1pPr>
          </a:lstStyle>
          <a:p>
            <a:r>
              <a:rPr lang="en-US" dirty="0"/>
              <a:t>Click To Edit Master Subtitle Style</a:t>
            </a:r>
          </a:p>
        </p:txBody>
      </p:sp>
      <p:sp>
        <p:nvSpPr>
          <p:cNvPr id="15" name="Rectangle 3"/>
          <p:cNvSpPr>
            <a:spLocks noGrp="1" noChangeArrowheads="1"/>
          </p:cNvSpPr>
          <p:nvPr userDrawn="1">
            <p:ph type="ctrTitle" hasCustomPrompt="1"/>
          </p:nvPr>
        </p:nvSpPr>
        <p:spPr>
          <a:xfrm>
            <a:off x="304801" y="3050501"/>
            <a:ext cx="3284220" cy="1167503"/>
          </a:xfrm>
          <a:noFill/>
        </p:spPr>
        <p:txBody>
          <a:bodyPr anchor="b" anchorCtr="0"/>
          <a:lstStyle>
            <a:lvl1pPr algn="l">
              <a:defRPr sz="2000">
                <a:solidFill>
                  <a:schemeClr val="accent1"/>
                </a:solidFill>
              </a:defRPr>
            </a:lvl1pPr>
          </a:lstStyle>
          <a:p>
            <a:r>
              <a:rPr lang="en-US" dirty="0"/>
              <a:t>Section Header Layout for </a:t>
            </a:r>
            <a:br>
              <a:rPr lang="en-US" dirty="0"/>
            </a:br>
            <a:r>
              <a:rPr lang="en-US" dirty="0"/>
              <a:t>Co-Sponsored Events </a:t>
            </a:r>
          </a:p>
        </p:txBody>
      </p:sp>
      <p:sp>
        <p:nvSpPr>
          <p:cNvPr id="25" name="TextBox 24">
            <a:extLst>
              <a:ext uri="{FF2B5EF4-FFF2-40B4-BE49-F238E27FC236}">
                <a16:creationId xmlns:a16="http://schemas.microsoft.com/office/drawing/2014/main" id="{19F03521-D284-4383-B3BB-F003F95FDCE0}"/>
              </a:ext>
            </a:extLst>
          </p:cNvPr>
          <p:cNvSpPr txBox="1"/>
          <p:nvPr userDrawn="1"/>
        </p:nvSpPr>
        <p:spPr>
          <a:xfrm>
            <a:off x="9448799" y="1955854"/>
            <a:ext cx="2324100" cy="2677656"/>
          </a:xfrm>
          <a:prstGeom prst="rect">
            <a:avLst/>
          </a:prstGeom>
          <a:solidFill>
            <a:schemeClr val="accent3">
              <a:lumMod val="20000"/>
              <a:lumOff val="8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200" b="1" baseline="0" dirty="0"/>
              <a:t>To add a sponsor logo:</a:t>
            </a:r>
            <a:endParaRPr lang="en-US" sz="1200" b="0" baseline="0" dirty="0"/>
          </a:p>
          <a:p>
            <a:r>
              <a:rPr lang="en-US" sz="1200" baseline="0" dirty="0"/>
              <a:t>Go to </a:t>
            </a:r>
            <a:r>
              <a:rPr lang="en-US" sz="1200" b="1" baseline="0" dirty="0"/>
              <a:t>View</a:t>
            </a:r>
            <a:r>
              <a:rPr lang="en-US" sz="1200" baseline="0" dirty="0"/>
              <a:t> / </a:t>
            </a:r>
            <a:r>
              <a:rPr lang="en-US" sz="1200" b="1" baseline="0" dirty="0"/>
              <a:t>Slide Master </a:t>
            </a:r>
          </a:p>
          <a:p>
            <a:endParaRPr lang="en-US" sz="1200" b="1" baseline="0" dirty="0"/>
          </a:p>
          <a:p>
            <a:r>
              <a:rPr lang="en-US" sz="1200" baseline="0" dirty="0"/>
              <a:t>right click on </a:t>
            </a:r>
            <a:r>
              <a:rPr lang="en-US" sz="1200" b="1" baseline="0" dirty="0"/>
              <a:t>Add sponsor logo here</a:t>
            </a:r>
            <a:r>
              <a:rPr lang="en-US" sz="1200" baseline="0" dirty="0"/>
              <a:t>, select </a:t>
            </a:r>
            <a:r>
              <a:rPr lang="en-US" sz="1200" b="1" baseline="0" dirty="0"/>
              <a:t>Change picture… </a:t>
            </a:r>
            <a:r>
              <a:rPr lang="en-US" sz="1200" baseline="0" dirty="0"/>
              <a:t>Browse to your saved co-sponsor’s logo and click </a:t>
            </a:r>
            <a:r>
              <a:rPr lang="en-US" sz="1200" b="1" baseline="0" dirty="0"/>
              <a:t>Insert.</a:t>
            </a:r>
          </a:p>
          <a:p>
            <a:endParaRPr lang="en-US" sz="1200" b="1" baseline="0" dirty="0"/>
          </a:p>
          <a:p>
            <a:r>
              <a:rPr lang="en-US" sz="1200" b="0" i="1" baseline="0" dirty="0"/>
              <a:t>or</a:t>
            </a:r>
          </a:p>
          <a:p>
            <a:endParaRPr lang="en-US" sz="1200" b="1" baseline="0" dirty="0"/>
          </a:p>
          <a:p>
            <a:r>
              <a:rPr lang="en-US" sz="1200" b="1" baseline="0" dirty="0"/>
              <a:t>delete </a:t>
            </a:r>
            <a:r>
              <a:rPr lang="en-US" sz="1200" b="0" baseline="0" dirty="0"/>
              <a:t>the </a:t>
            </a:r>
            <a:r>
              <a:rPr lang="en-US" sz="1200" b="1" baseline="0" dirty="0"/>
              <a:t>Add sponsor logo here graphic </a:t>
            </a:r>
            <a:r>
              <a:rPr lang="en-US" sz="1200" b="0" baseline="0" dirty="0"/>
              <a:t>and </a:t>
            </a:r>
            <a:r>
              <a:rPr lang="en-US" sz="1200" b="1" baseline="0" dirty="0"/>
              <a:t>Paste </a:t>
            </a:r>
            <a:r>
              <a:rPr lang="en-US" sz="1200" b="0" baseline="0" dirty="0"/>
              <a:t>in the sponsor logo. Scale and position the logo so it fits in the lower right corner.</a:t>
            </a:r>
            <a:endParaRPr lang="en-US" sz="1200" b="0" dirty="0"/>
          </a:p>
        </p:txBody>
      </p:sp>
    </p:spTree>
    <p:extLst>
      <p:ext uri="{BB962C8B-B14F-4D97-AF65-F5344CB8AC3E}">
        <p14:creationId xmlns:p14="http://schemas.microsoft.com/office/powerpoint/2010/main" val="20275598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Document Cov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AEBAE09-3BD9-43D0-874E-9B50C841FBC6}"/>
              </a:ext>
            </a:extLst>
          </p:cNvPr>
          <p:cNvPicPr>
            <a:picLocks noChangeAspect="1"/>
          </p:cNvPicPr>
          <p:nvPr userDrawn="1"/>
        </p:nvPicPr>
        <p:blipFill>
          <a:blip r:embed="rId2">
            <a:extLst>
              <a:ext uri="{28A0092B-C50C-407E-A947-70E740481C1C}">
                <a14:useLocalDpi xmlns:a14="http://schemas.microsoft.com/office/drawing/2010/main" val="0"/>
              </a:ext>
            </a:extLst>
          </a:blip>
          <a:srcRect l="170" r="170"/>
          <a:stretch/>
        </p:blipFill>
        <p:spPr>
          <a:xfrm>
            <a:off x="1353" y="-79860"/>
            <a:ext cx="9141291" cy="5143500"/>
          </a:xfrm>
          <a:prstGeom prst="rect">
            <a:avLst/>
          </a:prstGeom>
        </p:spPr>
      </p:pic>
      <p:sp>
        <p:nvSpPr>
          <p:cNvPr id="15" name="Rectangle 14">
            <a:extLst>
              <a:ext uri="{FF2B5EF4-FFF2-40B4-BE49-F238E27FC236}">
                <a16:creationId xmlns:a16="http://schemas.microsoft.com/office/drawing/2014/main" id="{ED12E94F-533D-44C6-AC20-45ABD357DA9C}"/>
              </a:ext>
            </a:extLst>
          </p:cNvPr>
          <p:cNvSpPr/>
          <p:nvPr userDrawn="1"/>
        </p:nvSpPr>
        <p:spPr bwMode="auto">
          <a:xfrm>
            <a:off x="-2" y="2310063"/>
            <a:ext cx="9144002" cy="2194560"/>
          </a:xfrm>
          <a:prstGeom prst="rect">
            <a:avLst/>
          </a:prstGeom>
          <a:gradFill>
            <a:gsLst>
              <a:gs pos="0">
                <a:schemeClr val="accent1">
                  <a:alpha val="0"/>
                  <a:lumMod val="0"/>
                </a:schemeClr>
              </a:gs>
              <a:gs pos="95000">
                <a:schemeClr val="tx2">
                  <a:lumMod val="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6" name="Rectangle 15">
            <a:extLst>
              <a:ext uri="{FF2B5EF4-FFF2-40B4-BE49-F238E27FC236}">
                <a16:creationId xmlns:a16="http://schemas.microsoft.com/office/drawing/2014/main" id="{865E992D-6AAA-4551-9A7E-9D871770E787}"/>
              </a:ext>
            </a:extLst>
          </p:cNvPr>
          <p:cNvSpPr/>
          <p:nvPr userDrawn="1"/>
        </p:nvSpPr>
        <p:spPr bwMode="auto">
          <a:xfrm rot="16200000">
            <a:off x="4252561" y="252061"/>
            <a:ext cx="638877" cy="91440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87C1C3"/>
              </a:solidFill>
              <a:effectLst/>
              <a:latin typeface="Arial" charset="0"/>
              <a:ea typeface="ヒラギノ角ゴ Pro W3" pitchFamily="1" charset="-128"/>
            </a:endParaRPr>
          </a:p>
        </p:txBody>
      </p:sp>
      <p:sp>
        <p:nvSpPr>
          <p:cNvPr id="17" name="TextBox 16">
            <a:extLst>
              <a:ext uri="{FF2B5EF4-FFF2-40B4-BE49-F238E27FC236}">
                <a16:creationId xmlns:a16="http://schemas.microsoft.com/office/drawing/2014/main" id="{53DC42CE-2311-4432-8C57-13F697AF818F}"/>
              </a:ext>
            </a:extLst>
          </p:cNvPr>
          <p:cNvSpPr txBox="1"/>
          <p:nvPr userDrawn="1"/>
        </p:nvSpPr>
        <p:spPr>
          <a:xfrm>
            <a:off x="848025" y="4590346"/>
            <a:ext cx="7271572" cy="276999"/>
          </a:xfrm>
          <a:prstGeom prst="rect">
            <a:avLst/>
          </a:prstGeom>
          <a:noFill/>
        </p:spPr>
        <p:txBody>
          <a:bodyPr wrap="square" rtlCol="0">
            <a:spAutoFit/>
          </a:bodyPr>
          <a:lstStyle/>
          <a:p>
            <a:pPr algn="l"/>
            <a:r>
              <a:rPr lang="en-US" sz="1200" spc="50" baseline="0" dirty="0">
                <a:solidFill>
                  <a:schemeClr val="accent1"/>
                </a:solidFill>
              </a:rPr>
              <a:t>CPAs  |  CONSULTANTS  |  WEALTH ADVISORS</a:t>
            </a:r>
          </a:p>
        </p:txBody>
      </p:sp>
      <p:sp>
        <p:nvSpPr>
          <p:cNvPr id="18" name="Rectangle 17">
            <a:extLst>
              <a:ext uri="{FF2B5EF4-FFF2-40B4-BE49-F238E27FC236}">
                <a16:creationId xmlns:a16="http://schemas.microsoft.com/office/drawing/2014/main" id="{55834A2E-CD12-4E39-A1FF-D7D7CEF7464B}"/>
              </a:ext>
            </a:extLst>
          </p:cNvPr>
          <p:cNvSpPr/>
          <p:nvPr userDrawn="1"/>
        </p:nvSpPr>
        <p:spPr>
          <a:xfrm>
            <a:off x="848025" y="4814488"/>
            <a:ext cx="6806658" cy="20774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50" b="0" i="0" dirty="0">
                <a:solidFill>
                  <a:schemeClr val="accent1"/>
                </a:solidFill>
                <a:latin typeface="Calibri" panose="020F0502020204030204" pitchFamily="34" charset="0"/>
                <a:cs typeface="Calibri" panose="020F0502020204030204" pitchFamily="34" charset="0"/>
              </a:rPr>
              <a:t>©2022 CliftonLarsonAllen LLP. Investment advisory services are offered through CliftonLarsonAllen Wealth Advisors, LLC, an SEC-registered investment advisor.</a:t>
            </a:r>
          </a:p>
        </p:txBody>
      </p:sp>
      <p:sp>
        <p:nvSpPr>
          <p:cNvPr id="10" name="Rectangle 4"/>
          <p:cNvSpPr>
            <a:spLocks noGrp="1" noChangeArrowheads="1"/>
          </p:cNvSpPr>
          <p:nvPr userDrawn="1">
            <p:ph type="subTitle" idx="1" hasCustomPrompt="1"/>
          </p:nvPr>
        </p:nvSpPr>
        <p:spPr>
          <a:xfrm>
            <a:off x="848025" y="3642167"/>
            <a:ext cx="5105400" cy="638318"/>
          </a:xfrm>
          <a:noFill/>
        </p:spPr>
        <p:txBody>
          <a:bodyPr/>
          <a:lstStyle>
            <a:lvl1pPr marL="0" indent="0" algn="l">
              <a:buFontTx/>
              <a:buNone/>
              <a:defRPr sz="1700" b="0">
                <a:solidFill>
                  <a:schemeClr val="bg1"/>
                </a:solidFill>
              </a:defRPr>
            </a:lvl1pPr>
          </a:lstStyle>
          <a:p>
            <a:r>
              <a:rPr lang="en-US" dirty="0"/>
              <a:t>Click To Edit Master Subtitle Style</a:t>
            </a:r>
          </a:p>
        </p:txBody>
      </p:sp>
      <p:sp>
        <p:nvSpPr>
          <p:cNvPr id="11" name="Title 1"/>
          <p:cNvSpPr>
            <a:spLocks noGrp="1"/>
          </p:cNvSpPr>
          <p:nvPr userDrawn="1">
            <p:ph type="title" hasCustomPrompt="1"/>
          </p:nvPr>
        </p:nvSpPr>
        <p:spPr>
          <a:xfrm>
            <a:off x="848025" y="2409170"/>
            <a:ext cx="5105400" cy="1210318"/>
          </a:xfrm>
          <a:noFill/>
        </p:spPr>
        <p:txBody>
          <a:bodyPr anchor="b" anchorCtr="0"/>
          <a:lstStyle>
            <a:lvl1pPr>
              <a:defRPr sz="2500">
                <a:solidFill>
                  <a:schemeClr val="bg1"/>
                </a:solidFill>
              </a:defRPr>
            </a:lvl1pPr>
          </a:lstStyle>
          <a:p>
            <a:r>
              <a:rPr lang="en-US" dirty="0"/>
              <a:t>Click To Edit Master Title Style</a:t>
            </a:r>
          </a:p>
        </p:txBody>
      </p:sp>
      <p:sp>
        <p:nvSpPr>
          <p:cNvPr id="20" name="Rectangle 19">
            <a:extLst>
              <a:ext uri="{FF2B5EF4-FFF2-40B4-BE49-F238E27FC236}">
                <a16:creationId xmlns:a16="http://schemas.microsoft.com/office/drawing/2014/main" id="{2B14A527-AB99-40B3-815A-4D05CAD293BE}"/>
              </a:ext>
            </a:extLst>
          </p:cNvPr>
          <p:cNvSpPr/>
          <p:nvPr userDrawn="1"/>
        </p:nvSpPr>
        <p:spPr bwMode="auto">
          <a:xfrm>
            <a:off x="9500098" y="2109278"/>
            <a:ext cx="2205948" cy="2596129"/>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r>
              <a:rPr lang="en-US" sz="1200" kern="1200" dirty="0">
                <a:solidFill>
                  <a:schemeClr val="tx1"/>
                </a:solidFill>
                <a:latin typeface="Calibri" panose="020F0502020204030204" pitchFamily="34" charset="0"/>
                <a:ea typeface="ヒラギノ角ゴ Pro W3" pitchFamily="1" charset="-128"/>
                <a:cs typeface="Calibri" panose="020F0502020204030204" pitchFamily="34" charset="0"/>
              </a:rPr>
              <a:t>To change the picture:</a:t>
            </a: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200" baseline="0" dirty="0">
                <a:latin typeface="Calibri" panose="020F0502020204030204" pitchFamily="34" charset="0"/>
                <a:cs typeface="Calibri" panose="020F0502020204030204" pitchFamily="34" charset="0"/>
              </a:rPr>
              <a:t>Go to </a:t>
            </a:r>
            <a:r>
              <a:rPr lang="en-US" sz="1200" b="1" baseline="0" dirty="0">
                <a:latin typeface="Calibri" panose="020F0502020204030204" pitchFamily="34" charset="0"/>
                <a:cs typeface="Calibri" panose="020F0502020204030204" pitchFamily="34" charset="0"/>
              </a:rPr>
              <a:t>View</a:t>
            </a:r>
            <a:r>
              <a:rPr lang="en-US" sz="1200" baseline="0" dirty="0">
                <a:latin typeface="Calibri" panose="020F0502020204030204" pitchFamily="34" charset="0"/>
                <a:cs typeface="Calibri" panose="020F0502020204030204" pitchFamily="34" charset="0"/>
              </a:rPr>
              <a:t> / </a:t>
            </a:r>
            <a:r>
              <a:rPr lang="en-US" sz="1200" b="1" baseline="0" dirty="0">
                <a:latin typeface="Calibri" panose="020F0502020204030204" pitchFamily="34" charset="0"/>
                <a:cs typeface="Calibri" panose="020F0502020204030204" pitchFamily="34" charset="0"/>
              </a:rPr>
              <a:t>Slide Master </a:t>
            </a:r>
            <a:endParaRPr lang="en-US" sz="1200" kern="1200" dirty="0">
              <a:solidFill>
                <a:schemeClr val="tx1"/>
              </a:solidFill>
              <a:latin typeface="Calibri" panose="020F0502020204030204" pitchFamily="34" charset="0"/>
              <a:ea typeface="ヒラギノ角ゴ Pro W3" pitchFamily="1" charset="-128"/>
              <a:cs typeface="Calibri" panose="020F0502020204030204" pitchFamily="34" charset="0"/>
            </a:endParaRPr>
          </a:p>
          <a:p>
            <a:pPr marL="285744" marR="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pPr>
            <a:r>
              <a:rPr lang="en-US" sz="1200" kern="1200" dirty="0">
                <a:solidFill>
                  <a:schemeClr val="tx1"/>
                </a:solidFill>
                <a:latin typeface="Calibri" panose="020F0502020204030204" pitchFamily="34" charset="0"/>
                <a:ea typeface="ヒラギノ角ゴ Pro W3" pitchFamily="1" charset="-128"/>
                <a:cs typeface="Calibri" panose="020F0502020204030204" pitchFamily="34" charset="0"/>
              </a:rPr>
              <a:t>Right click on current image and select </a:t>
            </a:r>
            <a:r>
              <a:rPr lang="en-US" sz="1200" b="1" kern="1200" dirty="0">
                <a:solidFill>
                  <a:schemeClr val="tx1"/>
                </a:solidFill>
                <a:latin typeface="Calibri" panose="020F0502020204030204" pitchFamily="34" charset="0"/>
                <a:ea typeface="ヒラギノ角ゴ Pro W3" pitchFamily="1" charset="-128"/>
                <a:cs typeface="Calibri" panose="020F0502020204030204" pitchFamily="34" charset="0"/>
              </a:rPr>
              <a:t>Change</a:t>
            </a:r>
            <a:r>
              <a:rPr lang="en-US" sz="1200" kern="1200" dirty="0">
                <a:solidFill>
                  <a:schemeClr val="tx1"/>
                </a:solidFill>
                <a:latin typeface="Calibri" panose="020F0502020204030204" pitchFamily="34" charset="0"/>
                <a:ea typeface="ヒラギノ角ゴ Pro W3" pitchFamily="1" charset="-128"/>
                <a:cs typeface="Calibri" panose="020F0502020204030204" pitchFamily="34" charset="0"/>
              </a:rPr>
              <a:t> </a:t>
            </a:r>
            <a:r>
              <a:rPr lang="en-US" sz="1200" b="1" kern="1200" dirty="0">
                <a:solidFill>
                  <a:schemeClr val="tx1"/>
                </a:solidFill>
                <a:latin typeface="Calibri" panose="020F0502020204030204" pitchFamily="34" charset="0"/>
                <a:ea typeface="ヒラギノ角ゴ Pro W3" pitchFamily="1" charset="-128"/>
                <a:cs typeface="Calibri" panose="020F0502020204030204" pitchFamily="34" charset="0"/>
              </a:rPr>
              <a:t>Picture…</a:t>
            </a:r>
          </a:p>
          <a:p>
            <a:pPr marL="285744" indent="-285744" eaLnBrk="0" fontAlgn="base" hangingPunct="0">
              <a:spcBef>
                <a:spcPct val="0"/>
              </a:spcBef>
              <a:spcAft>
                <a:spcPct val="0"/>
              </a:spcAft>
              <a:buFont typeface="Arial" panose="020B0604020202020204" pitchFamily="34" charset="0"/>
              <a:buChar char="•"/>
            </a:pPr>
            <a:r>
              <a:rPr lang="en-US" sz="1200" kern="1200" dirty="0">
                <a:solidFill>
                  <a:schemeClr val="tx1"/>
                </a:solidFill>
                <a:latin typeface="Calibri" panose="020F0502020204030204" pitchFamily="34" charset="0"/>
                <a:ea typeface="ヒラギノ角ゴ Pro W3" pitchFamily="1" charset="-128"/>
                <a:cs typeface="Calibri" panose="020F0502020204030204" pitchFamily="34" charset="0"/>
              </a:rPr>
              <a:t>Browse to </a:t>
            </a:r>
            <a:r>
              <a:rPr lang="en-US" sz="1200" b="1" dirty="0">
                <a:latin typeface="Calibri" panose="020F0502020204030204" pitchFamily="34" charset="0"/>
                <a:cs typeface="Calibri" panose="020F0502020204030204" pitchFamily="34" charset="0"/>
              </a:rPr>
              <a:t>Y:\CLA Common\Administrative\Market Solutions\Share\~Image Library\_PowerPoint title slides\CLA Promise PPT\Standard Version Images\Main Title Slide</a:t>
            </a:r>
          </a:p>
          <a:p>
            <a:pPr marL="285744" indent="-285744" eaLnBrk="0" fontAlgn="base" hangingPunct="0">
              <a:spcBef>
                <a:spcPct val="0"/>
              </a:spcBef>
              <a:spcAft>
                <a:spcPct val="0"/>
              </a:spcAft>
              <a:buFont typeface="Arial" panose="020B0604020202020204" pitchFamily="34" charset="0"/>
              <a:buChar char="•"/>
            </a:pPr>
            <a:r>
              <a:rPr lang="en-US" sz="1200" dirty="0">
                <a:solidFill>
                  <a:schemeClr val="tx1"/>
                </a:solidFill>
                <a:latin typeface="Calibri" panose="020F0502020204030204" pitchFamily="34" charset="0"/>
                <a:ea typeface="ヒラギノ角ゴ Pro W3" pitchFamily="1" charset="-128"/>
                <a:cs typeface="Calibri" panose="020F0502020204030204" pitchFamily="34" charset="0"/>
              </a:rPr>
              <a:t>Select an image</a:t>
            </a:r>
            <a:endParaRPr kumimoji="0" lang="en-US" sz="1200" b="0" i="0" u="none" strike="noStrike" cap="none" normalizeH="0" baseline="0" dirty="0">
              <a:ln>
                <a:noFill/>
              </a:ln>
              <a:solidFill>
                <a:schemeClr val="tx1"/>
              </a:solidFill>
              <a:effectLst/>
              <a:latin typeface="Calibri" panose="020F0502020204030204" pitchFamily="34" charset="0"/>
              <a:ea typeface="ヒラギノ角ゴ Pro W3" pitchFamily="1" charset="-128"/>
              <a:cs typeface="Calibri" panose="020F0502020204030204" pitchFamily="34" charset="0"/>
            </a:endParaRPr>
          </a:p>
        </p:txBody>
      </p:sp>
      <p:pic>
        <p:nvPicPr>
          <p:cNvPr id="22" name="Picture 21">
            <a:extLst>
              <a:ext uri="{FF2B5EF4-FFF2-40B4-BE49-F238E27FC236}">
                <a16:creationId xmlns:a16="http://schemas.microsoft.com/office/drawing/2014/main" id="{4A6F53BB-7606-4F16-9613-3A3C2C6372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5436" y="276155"/>
            <a:ext cx="805178" cy="801851"/>
          </a:xfrm>
          <a:prstGeom prst="rect">
            <a:avLst/>
          </a:prstGeom>
        </p:spPr>
      </p:pic>
    </p:spTree>
    <p:extLst>
      <p:ext uri="{BB962C8B-B14F-4D97-AF65-F5344CB8AC3E}">
        <p14:creationId xmlns:p14="http://schemas.microsoft.com/office/powerpoint/2010/main" val="2878804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Opening Disclaim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3E29476-9068-441B-8A58-19BD9CE3D8AF}"/>
              </a:ext>
            </a:extLst>
          </p:cNvPr>
          <p:cNvSpPr>
            <a:spLocks noGrp="1"/>
          </p:cNvSpPr>
          <p:nvPr>
            <p:ph type="sldNum" sz="quarter" idx="10"/>
          </p:nvPr>
        </p:nvSpPr>
        <p:spPr/>
        <p:txBody>
          <a:bodyPr/>
          <a:lstStyle/>
          <a:p>
            <a:fld id="{6DAB3F6F-6A30-410C-8DAB-3E7769D71CBC}" type="slidenum">
              <a:rPr lang="en-US" smtClean="0"/>
              <a:pPr/>
              <a:t>‹#›</a:t>
            </a:fld>
            <a:endParaRPr lang="en-US" dirty="0"/>
          </a:p>
        </p:txBody>
      </p:sp>
      <p:sp>
        <p:nvSpPr>
          <p:cNvPr id="4" name="Footer Placeholder 3">
            <a:extLst>
              <a:ext uri="{FF2B5EF4-FFF2-40B4-BE49-F238E27FC236}">
                <a16:creationId xmlns:a16="http://schemas.microsoft.com/office/drawing/2014/main" id="{3B4EA88A-9689-4472-A383-DB5C9CDF7FDE}"/>
              </a:ext>
            </a:extLst>
          </p:cNvPr>
          <p:cNvSpPr>
            <a:spLocks noGrp="1"/>
          </p:cNvSpPr>
          <p:nvPr>
            <p:ph type="ftr" sz="quarter" idx="11"/>
          </p:nvPr>
        </p:nvSpPr>
        <p:spPr/>
        <p:txBody>
          <a:bodyPr/>
          <a:lstStyle/>
          <a:p>
            <a:endParaRPr lang="en-US" dirty="0"/>
          </a:p>
        </p:txBody>
      </p:sp>
      <p:grpSp>
        <p:nvGrpSpPr>
          <p:cNvPr id="5" name="Group 4">
            <a:extLst>
              <a:ext uri="{FF2B5EF4-FFF2-40B4-BE49-F238E27FC236}">
                <a16:creationId xmlns:a16="http://schemas.microsoft.com/office/drawing/2014/main" id="{87020407-D88B-47CB-870A-C2B0386CED2C}"/>
              </a:ext>
            </a:extLst>
          </p:cNvPr>
          <p:cNvGrpSpPr/>
          <p:nvPr userDrawn="1"/>
        </p:nvGrpSpPr>
        <p:grpSpPr>
          <a:xfrm>
            <a:off x="161778" y="1062111"/>
            <a:ext cx="8820444" cy="3925791"/>
            <a:chOff x="161778" y="1062111"/>
            <a:chExt cx="8820444" cy="3925791"/>
          </a:xfrm>
        </p:grpSpPr>
        <p:sp>
          <p:nvSpPr>
            <p:cNvPr id="6" name="Content Placeholder 5">
              <a:extLst>
                <a:ext uri="{FF2B5EF4-FFF2-40B4-BE49-F238E27FC236}">
                  <a16:creationId xmlns:a16="http://schemas.microsoft.com/office/drawing/2014/main" id="{E5E5A5E0-8EB2-448D-BDAE-AA76D94D9940}"/>
                </a:ext>
              </a:extLst>
            </p:cNvPr>
            <p:cNvSpPr txBox="1">
              <a:spLocks/>
            </p:cNvSpPr>
            <p:nvPr/>
          </p:nvSpPr>
          <p:spPr>
            <a:xfrm>
              <a:off x="161778" y="1062111"/>
              <a:ext cx="4410222" cy="3925789"/>
            </a:xfrm>
            <a:prstGeom prst="rect">
              <a:avLst/>
            </a:prstGeom>
            <a:solidFill>
              <a:schemeClr val="accent2">
                <a:lumMod val="40000"/>
                <a:lumOff val="60000"/>
              </a:schemeClr>
            </a:solidFill>
          </p:spPr>
          <p:txBody>
            <a:bodyPr lIns="182880" tIns="182880" rIns="182880" bIns="182880"/>
            <a:lstStyle>
              <a:lvl1pPr marL="342900" indent="-342900" algn="l" rtl="0" eaLnBrk="1" fontAlgn="base" hangingPunct="1">
                <a:spcBef>
                  <a:spcPct val="20000"/>
                </a:spcBef>
                <a:spcAft>
                  <a:spcPct val="0"/>
                </a:spcAft>
                <a:buClr>
                  <a:schemeClr val="accent2"/>
                </a:buClr>
                <a:buSzPct val="120000"/>
                <a:buFont typeface="Arial" panose="020B0604020202020204" pitchFamily="34" charset="0"/>
                <a:buChar char="•"/>
                <a:defRPr sz="2400">
                  <a:solidFill>
                    <a:schemeClr val="tx2"/>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accent2"/>
                </a:buClr>
                <a:buFont typeface="Courier New" panose="02070309020205020404" pitchFamily="49" charset="0"/>
                <a:buChar char="o"/>
                <a:defRPr sz="2000">
                  <a:solidFill>
                    <a:schemeClr val="tx2"/>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Clr>
                  <a:schemeClr val="accent2"/>
                </a:buClr>
                <a:buSzPct val="85000"/>
                <a:buFont typeface="Wingdings" panose="05000000000000000000" pitchFamily="2" charset="2"/>
                <a:buChar char="§"/>
                <a:defRPr sz="1800">
                  <a:solidFill>
                    <a:schemeClr val="tx2"/>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a:lstStyle>
            <a:p>
              <a:pPr marL="0" indent="0">
                <a:buFont typeface="Arial" panose="020B0604020202020204" pitchFamily="34" charset="0"/>
                <a:buNone/>
              </a:pPr>
              <a:r>
                <a:rPr lang="en-US" sz="1400" kern="0" dirty="0">
                  <a:solidFill>
                    <a:schemeClr val="accent1"/>
                  </a:solidFill>
                </a:rPr>
                <a:t>The information herein has been provided by CliftonLarsonAllen LLP for general information purposes only. The presentation and related materials, if any, do not implicate any client, advisory, fiduciary, or professional relationship between you and CliftonLarsonAllen LLP and neither CliftonLarsonAllen LLP nor any other person or entity is, in connection with the presentation and/or materials, engaged in rendering auditing, accounting, tax, legal, medical, investment, advisory, consulting, or any other professional service or advice. Neither the presentation nor the materials, if any, should be considered a substitute for your independent investigation and your sound technical business judgment. You or your entity, if applicable, should consult with a professional advisor familiar with your particular factual situation for advice or service concerning any specific matters.</a:t>
              </a:r>
            </a:p>
          </p:txBody>
        </p:sp>
        <p:sp>
          <p:nvSpPr>
            <p:cNvPr id="7" name="Content Placeholder 2">
              <a:extLst>
                <a:ext uri="{FF2B5EF4-FFF2-40B4-BE49-F238E27FC236}">
                  <a16:creationId xmlns:a16="http://schemas.microsoft.com/office/drawing/2014/main" id="{29C8EE37-0044-4183-A797-D73689E2558E}"/>
                </a:ext>
              </a:extLst>
            </p:cNvPr>
            <p:cNvSpPr txBox="1">
              <a:spLocks/>
            </p:cNvSpPr>
            <p:nvPr/>
          </p:nvSpPr>
          <p:spPr>
            <a:xfrm>
              <a:off x="4572000" y="1062112"/>
              <a:ext cx="4410222" cy="3925790"/>
            </a:xfrm>
            <a:prstGeom prst="rect">
              <a:avLst/>
            </a:prstGeom>
            <a:solidFill>
              <a:schemeClr val="accent2">
                <a:lumMod val="20000"/>
                <a:lumOff val="80000"/>
              </a:schemeClr>
            </a:solidFill>
          </p:spPr>
          <p:txBody>
            <a:bodyPr lIns="182880" tIns="182880" rIns="182880" bIns="182880"/>
            <a:lstStyle>
              <a:lvl1pPr marL="342900" indent="-342900" algn="l" rtl="0" eaLnBrk="1" fontAlgn="base" hangingPunct="1">
                <a:spcBef>
                  <a:spcPct val="20000"/>
                </a:spcBef>
                <a:spcAft>
                  <a:spcPct val="0"/>
                </a:spcAft>
                <a:buClr>
                  <a:schemeClr val="accent2"/>
                </a:buClr>
                <a:buSzPct val="120000"/>
                <a:buFont typeface="Arial" panose="020B0604020202020204" pitchFamily="34" charset="0"/>
                <a:buChar char="•"/>
                <a:defRPr sz="2400">
                  <a:solidFill>
                    <a:schemeClr val="tx2"/>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accent2"/>
                </a:buClr>
                <a:buFont typeface="Courier New" panose="02070309020205020404" pitchFamily="49" charset="0"/>
                <a:buChar char="o"/>
                <a:defRPr sz="2000">
                  <a:solidFill>
                    <a:schemeClr val="tx2"/>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Clr>
                  <a:schemeClr val="accent2"/>
                </a:buClr>
                <a:buSzPct val="85000"/>
                <a:buFont typeface="Wingdings" panose="05000000000000000000" pitchFamily="2" charset="2"/>
                <a:buChar char="§"/>
                <a:defRPr sz="1800">
                  <a:solidFill>
                    <a:schemeClr val="tx2"/>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a:lstStyle>
            <a:p>
              <a:pPr marL="0" indent="0">
                <a:buFont typeface="Arial" panose="020B0604020202020204" pitchFamily="34" charset="0"/>
                <a:buNone/>
              </a:pPr>
              <a:r>
                <a:rPr lang="en-US" sz="1400" kern="0">
                  <a:solidFill>
                    <a:schemeClr val="accent1"/>
                  </a:solidFill>
                </a:rPr>
                <a:t>CliftonLarsonAllen LLP is not licensed to practice law, nor does it practice law. The presentation and materials, if any, are for general guidance purposes and not a substitute for compliance obligations. The presentation and/or materials may not be applicable to, or suitable for, your specific circumstances or needs, and may require consultation with counsel, consultants, or advisors if any action is to be contemplated. You should contact your CliftonLarsonAllen LLP or other professional prior to taking any action based upon the information in the presentation or materials provided. CliftonLarsonAllen LLP assumes no obligation to inform you of any changes in laws or other factors that could affect the information contained herein.</a:t>
              </a:r>
              <a:endParaRPr lang="en-US" sz="1400" kern="0" dirty="0">
                <a:solidFill>
                  <a:schemeClr val="accent1"/>
                </a:solidFill>
              </a:endParaRPr>
            </a:p>
          </p:txBody>
        </p:sp>
      </p:grpSp>
      <p:pic>
        <p:nvPicPr>
          <p:cNvPr id="9" name="Picture 8">
            <a:extLst>
              <a:ext uri="{FF2B5EF4-FFF2-40B4-BE49-F238E27FC236}">
                <a16:creationId xmlns:a16="http://schemas.microsoft.com/office/drawing/2014/main" id="{7D543AF6-1316-417F-AAB0-9B6BB411C443}"/>
              </a:ext>
            </a:extLst>
          </p:cNvPr>
          <p:cNvPicPr>
            <a:picLocks noChangeAspect="1"/>
          </p:cNvPicPr>
          <p:nvPr/>
        </p:nvPicPr>
        <p:blipFill>
          <a:blip r:embed="rId2"/>
          <a:srcRect/>
          <a:stretch/>
        </p:blipFill>
        <p:spPr>
          <a:xfrm>
            <a:off x="284662" y="222665"/>
            <a:ext cx="668631" cy="668631"/>
          </a:xfrm>
          <a:prstGeom prst="rect">
            <a:avLst/>
          </a:prstGeom>
        </p:spPr>
      </p:pic>
      <p:sp>
        <p:nvSpPr>
          <p:cNvPr id="11" name="TextBox 10">
            <a:extLst>
              <a:ext uri="{FF2B5EF4-FFF2-40B4-BE49-F238E27FC236}">
                <a16:creationId xmlns:a16="http://schemas.microsoft.com/office/drawing/2014/main" id="{EAC937B2-4AE8-46AC-9E5C-64BBB2396241}"/>
              </a:ext>
            </a:extLst>
          </p:cNvPr>
          <p:cNvSpPr txBox="1"/>
          <p:nvPr userDrawn="1"/>
        </p:nvSpPr>
        <p:spPr>
          <a:xfrm>
            <a:off x="7027755" y="4949596"/>
            <a:ext cx="2033725" cy="230832"/>
          </a:xfrm>
          <a:prstGeom prst="rect">
            <a:avLst/>
          </a:prstGeom>
          <a:noFill/>
        </p:spPr>
        <p:txBody>
          <a:bodyPr wrap="square">
            <a:spAutoFit/>
          </a:bodyPr>
          <a:lstStyle/>
          <a:p>
            <a:pPr algn="r"/>
            <a:r>
              <a:rPr lang="en-US" sz="900" b="0" i="0" dirty="0">
                <a:solidFill>
                  <a:schemeClr val="tx1">
                    <a:lumMod val="60000"/>
                    <a:lumOff val="40000"/>
                  </a:schemeClr>
                </a:solidFill>
                <a:latin typeface="Calibri" panose="020F0502020204030204" pitchFamily="34" charset="0"/>
                <a:cs typeface="Calibri" panose="020F0502020204030204" pitchFamily="34" charset="0"/>
              </a:rPr>
              <a:t>©2022 CliftonLarsonAllen LLP</a:t>
            </a:r>
          </a:p>
        </p:txBody>
      </p:sp>
    </p:spTree>
    <p:extLst>
      <p:ext uri="{BB962C8B-B14F-4D97-AF65-F5344CB8AC3E}">
        <p14:creationId xmlns:p14="http://schemas.microsoft.com/office/powerpoint/2010/main" val="14894206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 Preheader">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lvl1pPr>
              <a:defRPr/>
            </a:lvl1pPr>
          </a:lstStyle>
          <a:p>
            <a:endParaRPr lang="en-US"/>
          </a:p>
        </p:txBody>
      </p:sp>
      <p:sp>
        <p:nvSpPr>
          <p:cNvPr id="10" name="Rectangle 5">
            <a:extLst>
              <a:ext uri="{FF2B5EF4-FFF2-40B4-BE49-F238E27FC236}">
                <a16:creationId xmlns:a16="http://schemas.microsoft.com/office/drawing/2014/main" id="{78C92B72-F3C2-1E45-9277-3118311537E0}"/>
              </a:ext>
            </a:extLst>
          </p:cNvPr>
          <p:cNvSpPr>
            <a:spLocks noGrp="1" noChangeArrowheads="1"/>
          </p:cNvSpPr>
          <p:nvPr>
            <p:ph idx="1"/>
          </p:nvPr>
        </p:nvSpPr>
        <p:spPr bwMode="auto">
          <a:xfrm>
            <a:off x="457200" y="1085850"/>
            <a:ext cx="8229600" cy="34562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F8D7AD5D-EB04-4C57-9354-C8C0F6212FE1}"/>
              </a:ext>
            </a:extLst>
          </p:cNvPr>
          <p:cNvSpPr>
            <a:spLocks noGrp="1"/>
          </p:cNvSpPr>
          <p:nvPr>
            <p:ph type="title"/>
          </p:nvPr>
        </p:nvSpPr>
        <p:spPr>
          <a:xfrm>
            <a:off x="457200" y="325813"/>
            <a:ext cx="8229600" cy="685800"/>
          </a:xfrm>
        </p:spPr>
        <p:txBody>
          <a:body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DB54D77A-AECB-480A-B356-DE1FDC501EB4}"/>
              </a:ext>
            </a:extLst>
          </p:cNvPr>
          <p:cNvSpPr>
            <a:spLocks noGrp="1"/>
          </p:cNvSpPr>
          <p:nvPr>
            <p:ph type="body" sz="quarter" idx="11" hasCustomPrompt="1"/>
          </p:nvPr>
        </p:nvSpPr>
        <p:spPr>
          <a:xfrm>
            <a:off x="457199" y="210312"/>
            <a:ext cx="8229600" cy="255868"/>
          </a:xfrm>
        </p:spPr>
        <p:txBody>
          <a:bodyPr/>
          <a:lstStyle>
            <a:lvl1pPr marL="0" indent="0">
              <a:buNone/>
              <a:defRPr sz="1100" u="sng" baseline="0">
                <a:solidFill>
                  <a:schemeClr val="bg1">
                    <a:lumMod val="65000"/>
                  </a:schemeClr>
                </a:solidFill>
                <a:uFill>
                  <a:solidFill>
                    <a:schemeClr val="accent4"/>
                  </a:solidFill>
                </a:uFill>
              </a:defRPr>
            </a:lvl1pPr>
            <a:lvl2pPr marL="609569" indent="0">
              <a:buNone/>
              <a:defRPr/>
            </a:lvl2pPr>
            <a:lvl3pPr marL="1219139" indent="0">
              <a:buNone/>
              <a:defRPr/>
            </a:lvl3pPr>
            <a:lvl4pPr marL="1828709" indent="0">
              <a:buNone/>
              <a:defRPr/>
            </a:lvl4pPr>
            <a:lvl5pPr marL="2438279" indent="0">
              <a:buNone/>
              <a:defRPr/>
            </a:lvl5pPr>
          </a:lstStyle>
          <a:p>
            <a:pPr lvl="0"/>
            <a:r>
              <a:rPr lang="en-US"/>
              <a:t>CLICK TO EDIT MASTER TEXT STYLES</a:t>
            </a:r>
          </a:p>
        </p:txBody>
      </p:sp>
      <p:sp>
        <p:nvSpPr>
          <p:cNvPr id="7" name="Slide Number Placeholder 5">
            <a:extLst>
              <a:ext uri="{FF2B5EF4-FFF2-40B4-BE49-F238E27FC236}">
                <a16:creationId xmlns:a16="http://schemas.microsoft.com/office/drawing/2014/main" id="{9E7B2F63-73BC-4243-951A-747C07EA3314}"/>
              </a:ext>
            </a:extLst>
          </p:cNvPr>
          <p:cNvSpPr>
            <a:spLocks noGrp="1"/>
          </p:cNvSpPr>
          <p:nvPr>
            <p:ph type="sldNum" sz="quarter" idx="4"/>
          </p:nvPr>
        </p:nvSpPr>
        <p:spPr>
          <a:xfrm>
            <a:off x="8686800" y="4773168"/>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Tree>
    <p:extLst>
      <p:ext uri="{BB962C8B-B14F-4D97-AF65-F5344CB8AC3E}">
        <p14:creationId xmlns:p14="http://schemas.microsoft.com/office/powerpoint/2010/main" val="6351950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28C9961-8680-42BE-8862-B6E70387EA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5" y="-9144"/>
            <a:ext cx="9171052" cy="5166359"/>
          </a:xfrm>
          <a:prstGeom prst="rect">
            <a:avLst/>
          </a:prstGeom>
        </p:spPr>
      </p:pic>
      <p:sp>
        <p:nvSpPr>
          <p:cNvPr id="19" name="TextBox 18">
            <a:extLst>
              <a:ext uri="{FF2B5EF4-FFF2-40B4-BE49-F238E27FC236}">
                <a16:creationId xmlns:a16="http://schemas.microsoft.com/office/drawing/2014/main" id="{1CCF114E-6D6A-4ACE-8118-00E718BEC6B4}"/>
              </a:ext>
            </a:extLst>
          </p:cNvPr>
          <p:cNvSpPr txBox="1"/>
          <p:nvPr userDrawn="1"/>
        </p:nvSpPr>
        <p:spPr>
          <a:xfrm>
            <a:off x="848026" y="4590920"/>
            <a:ext cx="7443672" cy="292388"/>
          </a:xfrm>
          <a:prstGeom prst="rect">
            <a:avLst/>
          </a:prstGeom>
          <a:noFill/>
        </p:spPr>
        <p:txBody>
          <a:bodyPr wrap="square" rtlCol="0">
            <a:spAutoFit/>
          </a:bodyPr>
          <a:lstStyle/>
          <a:p>
            <a:r>
              <a:rPr lang="en-US" sz="1300" b="0" i="0" kern="1200" dirty="0">
                <a:solidFill>
                  <a:schemeClr val="bg1"/>
                </a:solidFill>
                <a:effectLst/>
                <a:latin typeface="Calibri" panose="020F0502020204030204" pitchFamily="34" charset="0"/>
                <a:ea typeface="+mn-ea"/>
                <a:cs typeface="Calibri" panose="020F0502020204030204" pitchFamily="34" charset="0"/>
              </a:rPr>
              <a:t>WEALTH ADVISORY | OUTSOURCING | AUDIT, TAX, AND CONSULTING</a:t>
            </a:r>
          </a:p>
        </p:txBody>
      </p:sp>
      <p:sp>
        <p:nvSpPr>
          <p:cNvPr id="20" name="Rectangle 19">
            <a:extLst>
              <a:ext uri="{FF2B5EF4-FFF2-40B4-BE49-F238E27FC236}">
                <a16:creationId xmlns:a16="http://schemas.microsoft.com/office/drawing/2014/main" id="{BF57C51D-8B36-4B87-8432-4EABD1962EB1}"/>
              </a:ext>
            </a:extLst>
          </p:cNvPr>
          <p:cNvSpPr/>
          <p:nvPr userDrawn="1"/>
        </p:nvSpPr>
        <p:spPr>
          <a:xfrm>
            <a:off x="852302" y="4829746"/>
            <a:ext cx="7136666" cy="215444"/>
          </a:xfrm>
          <a:prstGeom prst="rect">
            <a:avLst/>
          </a:prstGeom>
        </p:spPr>
        <p:txBody>
          <a:bodyPr wrap="square">
            <a:spAutoFit/>
          </a:bodyPr>
          <a:lstStyle/>
          <a:p>
            <a:pPr>
              <a:buNone/>
            </a:pPr>
            <a:r>
              <a:rPr lang="en-US" sz="750" b="0" i="0" dirty="0">
                <a:solidFill>
                  <a:schemeClr val="bg2">
                    <a:lumMod val="75000"/>
                  </a:schemeClr>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pic>
        <p:nvPicPr>
          <p:cNvPr id="21" name="Picture 20">
            <a:extLst>
              <a:ext uri="{FF2B5EF4-FFF2-40B4-BE49-F238E27FC236}">
                <a16:creationId xmlns:a16="http://schemas.microsoft.com/office/drawing/2014/main" id="{C291761C-97C0-4CBA-9893-5A3002BB647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49931" y="574880"/>
            <a:ext cx="1136782" cy="1130016"/>
          </a:xfrm>
          <a:prstGeom prst="rect">
            <a:avLst/>
          </a:prstGeom>
        </p:spPr>
      </p:pic>
      <p:sp>
        <p:nvSpPr>
          <p:cNvPr id="12" name="Date Placeholder 3"/>
          <p:cNvSpPr txBox="1">
            <a:spLocks/>
          </p:cNvSpPr>
          <p:nvPr userDrawn="1"/>
        </p:nvSpPr>
        <p:spPr>
          <a:xfrm rot="16200000">
            <a:off x="8102342" y="73830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i="0" dirty="0">
                <a:solidFill>
                  <a:schemeClr val="bg1"/>
                </a:solidFill>
                <a:latin typeface="Calibri" panose="020F0502020204030204" pitchFamily="34" charset="0"/>
                <a:cs typeface="Calibri" panose="020F0502020204030204" pitchFamily="34" charset="0"/>
              </a:rPr>
              <a:t>©2022 CliftonLarsonAllen LLP</a:t>
            </a:r>
          </a:p>
        </p:txBody>
      </p:sp>
      <p:sp>
        <p:nvSpPr>
          <p:cNvPr id="16" name="Rectangle 4"/>
          <p:cNvSpPr>
            <a:spLocks noGrp="1" noChangeArrowheads="1"/>
          </p:cNvSpPr>
          <p:nvPr userDrawn="1">
            <p:ph type="subTitle" idx="1" hasCustomPrompt="1"/>
          </p:nvPr>
        </p:nvSpPr>
        <p:spPr>
          <a:xfrm>
            <a:off x="848026" y="3887063"/>
            <a:ext cx="7417669" cy="367202"/>
          </a:xfrm>
          <a:noFill/>
        </p:spPr>
        <p:txBody>
          <a:bodyPr/>
          <a:lstStyle>
            <a:lvl1pPr marL="0" indent="0" algn="l">
              <a:buFontTx/>
              <a:buNone/>
              <a:defRPr sz="1600" b="0">
                <a:solidFill>
                  <a:schemeClr val="bg1"/>
                </a:solidFill>
              </a:defRPr>
            </a:lvl1pPr>
          </a:lstStyle>
          <a:p>
            <a:r>
              <a:rPr lang="en-US" dirty="0"/>
              <a:t>Click To Edit Master Subtitle Style</a:t>
            </a:r>
          </a:p>
        </p:txBody>
      </p:sp>
      <p:sp>
        <p:nvSpPr>
          <p:cNvPr id="17" name="Title 1"/>
          <p:cNvSpPr>
            <a:spLocks noGrp="1"/>
          </p:cNvSpPr>
          <p:nvPr userDrawn="1">
            <p:ph type="title" hasCustomPrompt="1"/>
          </p:nvPr>
        </p:nvSpPr>
        <p:spPr>
          <a:xfrm>
            <a:off x="848026" y="2381197"/>
            <a:ext cx="7417669" cy="1394460"/>
          </a:xfrm>
          <a:noFill/>
        </p:spPr>
        <p:txBody>
          <a:bodyPr anchor="b"/>
          <a:lstStyle>
            <a:lvl1pPr>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6426619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2_Opening Disclaim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3E29476-9068-441B-8A58-19BD9CE3D8AF}"/>
              </a:ext>
            </a:extLst>
          </p:cNvPr>
          <p:cNvSpPr>
            <a:spLocks noGrp="1"/>
          </p:cNvSpPr>
          <p:nvPr>
            <p:ph type="sldNum" sz="quarter" idx="10"/>
          </p:nvPr>
        </p:nvSpPr>
        <p:spPr/>
        <p:txBody>
          <a:bodyPr/>
          <a:lstStyle/>
          <a:p>
            <a:fld id="{6DAB3F6F-6A30-410C-8DAB-3E7769D71CBC}" type="slidenum">
              <a:rPr lang="en-US" smtClean="0"/>
              <a:pPr/>
              <a:t>‹#›</a:t>
            </a:fld>
            <a:endParaRPr lang="en-US" dirty="0"/>
          </a:p>
        </p:txBody>
      </p:sp>
      <p:sp>
        <p:nvSpPr>
          <p:cNvPr id="4" name="Footer Placeholder 3">
            <a:extLst>
              <a:ext uri="{FF2B5EF4-FFF2-40B4-BE49-F238E27FC236}">
                <a16:creationId xmlns:a16="http://schemas.microsoft.com/office/drawing/2014/main" id="{3B4EA88A-9689-4472-A383-DB5C9CDF7FDE}"/>
              </a:ext>
            </a:extLst>
          </p:cNvPr>
          <p:cNvSpPr>
            <a:spLocks noGrp="1"/>
          </p:cNvSpPr>
          <p:nvPr>
            <p:ph type="ftr" sz="quarter" idx="11"/>
          </p:nvPr>
        </p:nvSpPr>
        <p:spPr/>
        <p:txBody>
          <a:bodyPr/>
          <a:lstStyle/>
          <a:p>
            <a:endParaRPr lang="en-US" dirty="0"/>
          </a:p>
        </p:txBody>
      </p:sp>
      <p:grpSp>
        <p:nvGrpSpPr>
          <p:cNvPr id="5" name="Group 4">
            <a:extLst>
              <a:ext uri="{FF2B5EF4-FFF2-40B4-BE49-F238E27FC236}">
                <a16:creationId xmlns:a16="http://schemas.microsoft.com/office/drawing/2014/main" id="{87020407-D88B-47CB-870A-C2B0386CED2C}"/>
              </a:ext>
            </a:extLst>
          </p:cNvPr>
          <p:cNvGrpSpPr/>
          <p:nvPr userDrawn="1"/>
        </p:nvGrpSpPr>
        <p:grpSpPr>
          <a:xfrm>
            <a:off x="161778" y="1062111"/>
            <a:ext cx="8820444" cy="3925791"/>
            <a:chOff x="161778" y="1062111"/>
            <a:chExt cx="8820444" cy="3925791"/>
          </a:xfrm>
        </p:grpSpPr>
        <p:sp>
          <p:nvSpPr>
            <p:cNvPr id="6" name="Content Placeholder 5">
              <a:extLst>
                <a:ext uri="{FF2B5EF4-FFF2-40B4-BE49-F238E27FC236}">
                  <a16:creationId xmlns:a16="http://schemas.microsoft.com/office/drawing/2014/main" id="{E5E5A5E0-8EB2-448D-BDAE-AA76D94D9940}"/>
                </a:ext>
              </a:extLst>
            </p:cNvPr>
            <p:cNvSpPr txBox="1">
              <a:spLocks/>
            </p:cNvSpPr>
            <p:nvPr/>
          </p:nvSpPr>
          <p:spPr>
            <a:xfrm>
              <a:off x="161778" y="1062111"/>
              <a:ext cx="4410222" cy="3925789"/>
            </a:xfrm>
            <a:prstGeom prst="rect">
              <a:avLst/>
            </a:prstGeom>
            <a:solidFill>
              <a:schemeClr val="accent2">
                <a:lumMod val="40000"/>
                <a:lumOff val="60000"/>
              </a:schemeClr>
            </a:solidFill>
          </p:spPr>
          <p:txBody>
            <a:bodyPr lIns="182880" tIns="182880" rIns="182880" bIns="182880"/>
            <a:lstStyle>
              <a:lvl1pPr marL="342900" indent="-342900" algn="l" rtl="0" eaLnBrk="1" fontAlgn="base" hangingPunct="1">
                <a:spcBef>
                  <a:spcPct val="20000"/>
                </a:spcBef>
                <a:spcAft>
                  <a:spcPct val="0"/>
                </a:spcAft>
                <a:buClr>
                  <a:schemeClr val="accent2"/>
                </a:buClr>
                <a:buSzPct val="120000"/>
                <a:buFont typeface="Arial" panose="020B0604020202020204" pitchFamily="34" charset="0"/>
                <a:buChar char="•"/>
                <a:defRPr sz="2400">
                  <a:solidFill>
                    <a:schemeClr val="tx2"/>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accent2"/>
                </a:buClr>
                <a:buFont typeface="Courier New" panose="02070309020205020404" pitchFamily="49" charset="0"/>
                <a:buChar char="o"/>
                <a:defRPr sz="2000">
                  <a:solidFill>
                    <a:schemeClr val="tx2"/>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Clr>
                  <a:schemeClr val="accent2"/>
                </a:buClr>
                <a:buSzPct val="85000"/>
                <a:buFont typeface="Wingdings" panose="05000000000000000000" pitchFamily="2" charset="2"/>
                <a:buChar char="§"/>
                <a:defRPr sz="1800">
                  <a:solidFill>
                    <a:schemeClr val="tx2"/>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a:lstStyle>
            <a:p>
              <a:pPr marL="0" indent="0">
                <a:buFont typeface="Arial" panose="020B0604020202020204" pitchFamily="34" charset="0"/>
                <a:buNone/>
              </a:pPr>
              <a:r>
                <a:rPr lang="en-US" sz="1400" kern="0" dirty="0">
                  <a:solidFill>
                    <a:schemeClr val="accent1"/>
                  </a:solidFill>
                </a:rPr>
                <a:t>The information herein has been provided by CliftonLarsonAllen LLP for general information purposes only. The presentation and related materials, if any, do not implicate any client, advisory, fiduciary, or professional relationship between you and CliftonLarsonAllen LLP and neither CliftonLarsonAllen LLP nor any other person or entity is, in connection with the presentation and/or materials, engaged in rendering auditing, accounting, tax, legal, medical, investment, advisory, consulting, or any other professional service or advice. Neither the presentation nor the materials, if any, should be considered a substitute for your independent investigation and your sound technical business judgment. You or your entity, if applicable, should consult with a professional advisor familiar with your particular factual situation for advice or service concerning any specific matters.</a:t>
              </a:r>
            </a:p>
          </p:txBody>
        </p:sp>
        <p:sp>
          <p:nvSpPr>
            <p:cNvPr id="7" name="Content Placeholder 2">
              <a:extLst>
                <a:ext uri="{FF2B5EF4-FFF2-40B4-BE49-F238E27FC236}">
                  <a16:creationId xmlns:a16="http://schemas.microsoft.com/office/drawing/2014/main" id="{29C8EE37-0044-4183-A797-D73689E2558E}"/>
                </a:ext>
              </a:extLst>
            </p:cNvPr>
            <p:cNvSpPr txBox="1">
              <a:spLocks/>
            </p:cNvSpPr>
            <p:nvPr/>
          </p:nvSpPr>
          <p:spPr>
            <a:xfrm>
              <a:off x="4572000" y="1062112"/>
              <a:ext cx="4410222" cy="3925790"/>
            </a:xfrm>
            <a:prstGeom prst="rect">
              <a:avLst/>
            </a:prstGeom>
            <a:solidFill>
              <a:schemeClr val="accent2">
                <a:lumMod val="20000"/>
                <a:lumOff val="80000"/>
              </a:schemeClr>
            </a:solidFill>
          </p:spPr>
          <p:txBody>
            <a:bodyPr lIns="182880" tIns="182880" rIns="182880" bIns="182880"/>
            <a:lstStyle>
              <a:lvl1pPr marL="342900" indent="-342900" algn="l" rtl="0" eaLnBrk="1" fontAlgn="base" hangingPunct="1">
                <a:spcBef>
                  <a:spcPct val="20000"/>
                </a:spcBef>
                <a:spcAft>
                  <a:spcPct val="0"/>
                </a:spcAft>
                <a:buClr>
                  <a:schemeClr val="accent2"/>
                </a:buClr>
                <a:buSzPct val="120000"/>
                <a:buFont typeface="Arial" panose="020B0604020202020204" pitchFamily="34" charset="0"/>
                <a:buChar char="•"/>
                <a:defRPr sz="2400">
                  <a:solidFill>
                    <a:schemeClr val="tx2"/>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accent2"/>
                </a:buClr>
                <a:buFont typeface="Courier New" panose="02070309020205020404" pitchFamily="49" charset="0"/>
                <a:buChar char="o"/>
                <a:defRPr sz="2000">
                  <a:solidFill>
                    <a:schemeClr val="tx2"/>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Clr>
                  <a:schemeClr val="accent2"/>
                </a:buClr>
                <a:buSzPct val="85000"/>
                <a:buFont typeface="Wingdings" panose="05000000000000000000" pitchFamily="2" charset="2"/>
                <a:buChar char="§"/>
                <a:defRPr sz="1800">
                  <a:solidFill>
                    <a:schemeClr val="tx2"/>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a:lstStyle>
            <a:p>
              <a:pPr marL="0" indent="0">
                <a:buFont typeface="Arial" panose="020B0604020202020204" pitchFamily="34" charset="0"/>
                <a:buNone/>
              </a:pPr>
              <a:r>
                <a:rPr lang="en-US" sz="1400" kern="0">
                  <a:solidFill>
                    <a:schemeClr val="accent1"/>
                  </a:solidFill>
                </a:rPr>
                <a:t>CliftonLarsonAllen LLP is not licensed to practice law, nor does it practice law. The presentation and materials, if any, are for general guidance purposes and not a substitute for compliance obligations. The presentation and/or materials may not be applicable to, or suitable for, your specific circumstances or needs, and may require consultation with counsel, consultants, or advisors if any action is to be contemplated. You should contact your CliftonLarsonAllen LLP or other professional prior to taking any action based upon the information in the presentation or materials provided. CliftonLarsonAllen LLP assumes no obligation to inform you of any changes in laws or other factors that could affect the information contained herein.</a:t>
              </a:r>
              <a:endParaRPr lang="en-US" sz="1400" kern="0" dirty="0">
                <a:solidFill>
                  <a:schemeClr val="accent1"/>
                </a:solidFill>
              </a:endParaRPr>
            </a:p>
          </p:txBody>
        </p:sp>
      </p:grpSp>
      <p:grpSp>
        <p:nvGrpSpPr>
          <p:cNvPr id="8" name="Group 7">
            <a:extLst>
              <a:ext uri="{FF2B5EF4-FFF2-40B4-BE49-F238E27FC236}">
                <a16:creationId xmlns:a16="http://schemas.microsoft.com/office/drawing/2014/main" id="{FE35E8ED-08AF-47C9-9172-07690171B88C}"/>
              </a:ext>
            </a:extLst>
          </p:cNvPr>
          <p:cNvGrpSpPr/>
          <p:nvPr userDrawn="1"/>
        </p:nvGrpSpPr>
        <p:grpSpPr>
          <a:xfrm>
            <a:off x="284662" y="222665"/>
            <a:ext cx="8574676" cy="668631"/>
            <a:chOff x="284662" y="222665"/>
            <a:chExt cx="8574676" cy="668631"/>
          </a:xfrm>
        </p:grpSpPr>
        <p:pic>
          <p:nvPicPr>
            <p:cNvPr id="9" name="Picture 8">
              <a:extLst>
                <a:ext uri="{FF2B5EF4-FFF2-40B4-BE49-F238E27FC236}">
                  <a16:creationId xmlns:a16="http://schemas.microsoft.com/office/drawing/2014/main" id="{7D543AF6-1316-417F-AAB0-9B6BB411C443}"/>
                </a:ext>
              </a:extLst>
            </p:cNvPr>
            <p:cNvPicPr>
              <a:picLocks noChangeAspect="1"/>
            </p:cNvPicPr>
            <p:nvPr/>
          </p:nvPicPr>
          <p:blipFill>
            <a:blip r:embed="rId2"/>
            <a:srcRect/>
            <a:stretch/>
          </p:blipFill>
          <p:spPr>
            <a:xfrm>
              <a:off x="284662" y="222665"/>
              <a:ext cx="668631" cy="668631"/>
            </a:xfrm>
            <a:prstGeom prst="rect">
              <a:avLst/>
            </a:prstGeom>
          </p:spPr>
        </p:pic>
        <p:pic>
          <p:nvPicPr>
            <p:cNvPr id="10" name="Picture 9">
              <a:extLst>
                <a:ext uri="{FF2B5EF4-FFF2-40B4-BE49-F238E27FC236}">
                  <a16:creationId xmlns:a16="http://schemas.microsoft.com/office/drawing/2014/main" id="{4024FD33-1DBE-4D6D-8344-2B8149499D16}"/>
                </a:ext>
              </a:extLst>
            </p:cNvPr>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7376538" y="480602"/>
              <a:ext cx="1482800" cy="152756"/>
            </a:xfrm>
            <a:prstGeom prst="rect">
              <a:avLst/>
            </a:prstGeom>
          </p:spPr>
        </p:pic>
      </p:grpSp>
      <p:sp>
        <p:nvSpPr>
          <p:cNvPr id="11" name="TextBox 10">
            <a:extLst>
              <a:ext uri="{FF2B5EF4-FFF2-40B4-BE49-F238E27FC236}">
                <a16:creationId xmlns:a16="http://schemas.microsoft.com/office/drawing/2014/main" id="{EAC937B2-4AE8-46AC-9E5C-64BBB2396241}"/>
              </a:ext>
            </a:extLst>
          </p:cNvPr>
          <p:cNvSpPr txBox="1"/>
          <p:nvPr userDrawn="1"/>
        </p:nvSpPr>
        <p:spPr>
          <a:xfrm>
            <a:off x="7027755" y="4949596"/>
            <a:ext cx="2033725" cy="230832"/>
          </a:xfrm>
          <a:prstGeom prst="rect">
            <a:avLst/>
          </a:prstGeom>
          <a:noFill/>
        </p:spPr>
        <p:txBody>
          <a:bodyPr wrap="square">
            <a:spAutoFit/>
          </a:bodyPr>
          <a:lstStyle/>
          <a:p>
            <a:pPr algn="r"/>
            <a:r>
              <a:rPr lang="en-US" sz="900" b="0" i="0" dirty="0">
                <a:solidFill>
                  <a:schemeClr val="tx1">
                    <a:lumMod val="60000"/>
                    <a:lumOff val="40000"/>
                  </a:schemeClr>
                </a:solidFill>
                <a:latin typeface="Calibri" panose="020F0502020204030204" pitchFamily="34" charset="0"/>
                <a:cs typeface="Calibri" panose="020F0502020204030204" pitchFamily="34" charset="0"/>
              </a:rPr>
              <a:t>©2022 CliftonLarsonAllen LLP</a:t>
            </a:r>
          </a:p>
        </p:txBody>
      </p:sp>
    </p:spTree>
    <p:extLst>
      <p:ext uri="{BB962C8B-B14F-4D97-AF65-F5344CB8AC3E}">
        <p14:creationId xmlns:p14="http://schemas.microsoft.com/office/powerpoint/2010/main" val="39910665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6_Section Header">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50563F14-6456-4340-8038-98563AF420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354" y="0"/>
            <a:ext cx="9141291" cy="5143499"/>
          </a:xfrm>
          <a:prstGeom prst="rect">
            <a:avLst/>
          </a:prstGeom>
        </p:spPr>
      </p:pic>
      <p:pic>
        <p:nvPicPr>
          <p:cNvPr id="19" name="Picture 18">
            <a:extLst>
              <a:ext uri="{FF2B5EF4-FFF2-40B4-BE49-F238E27FC236}">
                <a16:creationId xmlns:a16="http://schemas.microsoft.com/office/drawing/2014/main" id="{50A61B20-2607-44FF-86C1-A7CA6948C34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64529" y="286793"/>
            <a:ext cx="671405" cy="668631"/>
          </a:xfrm>
          <a:prstGeom prst="rect">
            <a:avLst/>
          </a:prstGeom>
        </p:spPr>
      </p:pic>
      <p:sp>
        <p:nvSpPr>
          <p:cNvPr id="22" name="TextBox 21">
            <a:extLst>
              <a:ext uri="{FF2B5EF4-FFF2-40B4-BE49-F238E27FC236}">
                <a16:creationId xmlns:a16="http://schemas.microsoft.com/office/drawing/2014/main" id="{BDB96D71-7ACD-4D7A-9078-2B224475C75A}"/>
              </a:ext>
            </a:extLst>
          </p:cNvPr>
          <p:cNvSpPr txBox="1"/>
          <p:nvPr userDrawn="1"/>
        </p:nvSpPr>
        <p:spPr>
          <a:xfrm>
            <a:off x="5956825" y="4285907"/>
            <a:ext cx="2670427" cy="495899"/>
          </a:xfrm>
          <a:prstGeom prst="rect">
            <a:avLst/>
          </a:prstGeom>
          <a:noFill/>
        </p:spPr>
        <p:txBody>
          <a:bodyPr wrap="square" rtlCol="0">
            <a:spAutoFit/>
          </a:bodyPr>
          <a:lstStyle/>
          <a:p>
            <a:pPr algn="r"/>
            <a:r>
              <a:rPr lang="en-US" sz="1300" b="0" i="0" kern="1200" dirty="0">
                <a:solidFill>
                  <a:schemeClr val="bg1"/>
                </a:solidFill>
                <a:effectLst/>
                <a:latin typeface="Calibri" panose="020F0502020204030204" pitchFamily="34" charset="0"/>
                <a:ea typeface="+mn-ea"/>
                <a:cs typeface="Calibri" panose="020F0502020204030204" pitchFamily="34" charset="0"/>
              </a:rPr>
              <a:t>WEALTH ADVISORY | OUTSOURCING </a:t>
            </a:r>
            <a:br>
              <a:rPr lang="en-US" sz="1300" b="0" i="0" kern="1200" dirty="0">
                <a:solidFill>
                  <a:schemeClr val="bg1"/>
                </a:solidFill>
                <a:effectLst/>
                <a:latin typeface="Calibri" panose="020F0502020204030204" pitchFamily="34" charset="0"/>
                <a:ea typeface="+mn-ea"/>
                <a:cs typeface="Calibri" panose="020F0502020204030204" pitchFamily="34" charset="0"/>
              </a:rPr>
            </a:br>
            <a:r>
              <a:rPr lang="en-US" sz="1300" b="0" i="0" kern="1200" dirty="0">
                <a:solidFill>
                  <a:schemeClr val="bg1"/>
                </a:solidFill>
                <a:effectLst/>
                <a:latin typeface="Calibri" panose="020F0502020204030204" pitchFamily="34" charset="0"/>
                <a:ea typeface="+mn-ea"/>
                <a:cs typeface="Calibri" panose="020F0502020204030204" pitchFamily="34" charset="0"/>
              </a:rPr>
              <a:t>AUDIT, TAX, AND CONSULTING</a:t>
            </a:r>
          </a:p>
        </p:txBody>
      </p:sp>
      <p:sp>
        <p:nvSpPr>
          <p:cNvPr id="23" name="Rectangle 22">
            <a:extLst>
              <a:ext uri="{FF2B5EF4-FFF2-40B4-BE49-F238E27FC236}">
                <a16:creationId xmlns:a16="http://schemas.microsoft.com/office/drawing/2014/main" id="{928AD570-1246-4E1C-B163-645C56DF6EA2}"/>
              </a:ext>
            </a:extLst>
          </p:cNvPr>
          <p:cNvSpPr/>
          <p:nvPr userDrawn="1"/>
        </p:nvSpPr>
        <p:spPr>
          <a:xfrm>
            <a:off x="5788030" y="4713560"/>
            <a:ext cx="2839222" cy="323165"/>
          </a:xfrm>
          <a:prstGeom prst="rect">
            <a:avLst/>
          </a:prstGeom>
        </p:spPr>
        <p:txBody>
          <a:bodyPr wrap="square">
            <a:spAutoFit/>
          </a:bodyPr>
          <a:lstStyle/>
          <a:p>
            <a:pPr algn="r">
              <a:buNone/>
            </a:pPr>
            <a:r>
              <a:rPr lang="en-US" sz="750" b="0" i="0" dirty="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
        <p:nvSpPr>
          <p:cNvPr id="13" name="Date Placeholder 3"/>
          <p:cNvSpPr txBox="1">
            <a:spLocks/>
          </p:cNvSpPr>
          <p:nvPr userDrawn="1"/>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i="0" dirty="0">
                <a:solidFill>
                  <a:schemeClr val="bg1"/>
                </a:solidFill>
                <a:latin typeface="Calibri" panose="020F0502020204030204" pitchFamily="34" charset="0"/>
                <a:cs typeface="Calibri" panose="020F0502020204030204" pitchFamily="34" charset="0"/>
              </a:rPr>
              <a:t>©2022 CliftonLarsonAllen LLP</a:t>
            </a:r>
          </a:p>
        </p:txBody>
      </p:sp>
      <p:sp>
        <p:nvSpPr>
          <p:cNvPr id="18" name="Slide Number Placeholder 5"/>
          <p:cNvSpPr>
            <a:spLocks noGrp="1"/>
          </p:cNvSpPr>
          <p:nvPr userDrawn="1">
            <p:ph type="sldNum" sz="quarter" idx="4"/>
          </p:nvPr>
        </p:nvSpPr>
        <p:spPr>
          <a:xfrm>
            <a:off x="8686800" y="4773168"/>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15" name="Rectangle 3"/>
          <p:cNvSpPr>
            <a:spLocks noGrp="1" noChangeArrowheads="1"/>
          </p:cNvSpPr>
          <p:nvPr userDrawn="1">
            <p:ph type="ctrTitle" hasCustomPrompt="1"/>
          </p:nvPr>
        </p:nvSpPr>
        <p:spPr>
          <a:xfrm>
            <a:off x="848026" y="1524001"/>
            <a:ext cx="4495499" cy="1504950"/>
          </a:xfrm>
          <a:noFill/>
        </p:spPr>
        <p:txBody>
          <a:bodyPr anchor="b" anchorCtr="0"/>
          <a:lstStyle>
            <a:lvl1pPr algn="l">
              <a:defRPr sz="2400">
                <a:solidFill>
                  <a:schemeClr val="bg1"/>
                </a:solidFill>
              </a:defRPr>
            </a:lvl1pPr>
          </a:lstStyle>
          <a:p>
            <a:r>
              <a:rPr lang="en-US" dirty="0"/>
              <a:t>Click To Edit Master Title Style</a:t>
            </a:r>
          </a:p>
        </p:txBody>
      </p:sp>
      <p:sp>
        <p:nvSpPr>
          <p:cNvPr id="14" name="Rectangle 4"/>
          <p:cNvSpPr>
            <a:spLocks noGrp="1" noChangeArrowheads="1"/>
          </p:cNvSpPr>
          <p:nvPr userDrawn="1">
            <p:ph type="subTitle" idx="1" hasCustomPrompt="1"/>
          </p:nvPr>
        </p:nvSpPr>
        <p:spPr>
          <a:xfrm>
            <a:off x="848026" y="3067051"/>
            <a:ext cx="4495499" cy="1281684"/>
          </a:xfrm>
          <a:noFill/>
        </p:spPr>
        <p:txBody>
          <a:bodyPr/>
          <a:lstStyle>
            <a:lvl1pPr marL="0" indent="0" algn="l">
              <a:buFontTx/>
              <a:buNone/>
              <a:defRPr sz="1400" b="0">
                <a:solidFill>
                  <a:schemeClr val="bg1"/>
                </a:solidFill>
              </a:defRPr>
            </a:lvl1pPr>
          </a:lstStyle>
          <a:p>
            <a:r>
              <a:rPr lang="en-US" dirty="0"/>
              <a:t>Click To Edit Master Subtitle Style</a:t>
            </a:r>
          </a:p>
        </p:txBody>
      </p:sp>
    </p:spTree>
    <p:extLst>
      <p:ext uri="{BB962C8B-B14F-4D97-AF65-F5344CB8AC3E}">
        <p14:creationId xmlns:p14="http://schemas.microsoft.com/office/powerpoint/2010/main" val="2215073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764D6FB-C712-41E7-9CED-4804D99310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22460"/>
          </a:xfrm>
          <a:prstGeom prst="rect">
            <a:avLst/>
          </a:prstGeom>
        </p:spPr>
      </p:pic>
      <p:sp>
        <p:nvSpPr>
          <p:cNvPr id="23" name="Rectangle 3">
            <a:extLst>
              <a:ext uri="{FF2B5EF4-FFF2-40B4-BE49-F238E27FC236}">
                <a16:creationId xmlns:a16="http://schemas.microsoft.com/office/drawing/2014/main" id="{F3B92FC6-F882-4751-A336-A577A01B2656}"/>
              </a:ext>
            </a:extLst>
          </p:cNvPr>
          <p:cNvSpPr/>
          <p:nvPr userDrawn="1"/>
        </p:nvSpPr>
        <p:spPr bwMode="auto">
          <a:xfrm>
            <a:off x="3758536" y="2659991"/>
            <a:ext cx="5390867" cy="2476500"/>
          </a:xfrm>
          <a:custGeom>
            <a:avLst/>
            <a:gdLst>
              <a:gd name="connsiteX0" fmla="*/ 0 w 5377219"/>
              <a:gd name="connsiteY0" fmla="*/ 0 h 2476500"/>
              <a:gd name="connsiteX1" fmla="*/ 5377219 w 5377219"/>
              <a:gd name="connsiteY1" fmla="*/ 0 h 2476500"/>
              <a:gd name="connsiteX2" fmla="*/ 5377219 w 5377219"/>
              <a:gd name="connsiteY2" fmla="*/ 2476500 h 2476500"/>
              <a:gd name="connsiteX3" fmla="*/ 0 w 5377219"/>
              <a:gd name="connsiteY3" fmla="*/ 2476500 h 2476500"/>
              <a:gd name="connsiteX4" fmla="*/ 0 w 5377219"/>
              <a:gd name="connsiteY4" fmla="*/ 0 h 2476500"/>
              <a:gd name="connsiteX0" fmla="*/ 0 w 5390867"/>
              <a:gd name="connsiteY0" fmla="*/ 2470245 h 2476500"/>
              <a:gd name="connsiteX1" fmla="*/ 5390867 w 5390867"/>
              <a:gd name="connsiteY1" fmla="*/ 0 h 2476500"/>
              <a:gd name="connsiteX2" fmla="*/ 5390867 w 5390867"/>
              <a:gd name="connsiteY2" fmla="*/ 2476500 h 2476500"/>
              <a:gd name="connsiteX3" fmla="*/ 13648 w 5390867"/>
              <a:gd name="connsiteY3" fmla="*/ 2476500 h 2476500"/>
              <a:gd name="connsiteX4" fmla="*/ 0 w 5390867"/>
              <a:gd name="connsiteY4" fmla="*/ 2470245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0867" h="2476500">
                <a:moveTo>
                  <a:pt x="0" y="2470245"/>
                </a:moveTo>
                <a:lnTo>
                  <a:pt x="5390867" y="0"/>
                </a:lnTo>
                <a:lnTo>
                  <a:pt x="5390867" y="2476500"/>
                </a:lnTo>
                <a:lnTo>
                  <a:pt x="13648" y="2476500"/>
                </a:lnTo>
                <a:lnTo>
                  <a:pt x="0" y="2470245"/>
                </a:lnTo>
                <a:close/>
              </a:path>
            </a:pathLst>
          </a:custGeom>
          <a:solidFill>
            <a:srgbClr val="7DD2D3">
              <a:alpha val="67843"/>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4" name="Rectangle 1">
            <a:extLst>
              <a:ext uri="{FF2B5EF4-FFF2-40B4-BE49-F238E27FC236}">
                <a16:creationId xmlns:a16="http://schemas.microsoft.com/office/drawing/2014/main" id="{FC080338-1ABD-4A4D-BE34-493FEC44CB1A}"/>
              </a:ext>
            </a:extLst>
          </p:cNvPr>
          <p:cNvSpPr/>
          <p:nvPr userDrawn="1"/>
        </p:nvSpPr>
        <p:spPr bwMode="auto">
          <a:xfrm>
            <a:off x="0" y="2019300"/>
            <a:ext cx="9157647" cy="3124200"/>
          </a:xfrm>
          <a:custGeom>
            <a:avLst/>
            <a:gdLst>
              <a:gd name="connsiteX0" fmla="*/ 0 w 9144002"/>
              <a:gd name="connsiteY0" fmla="*/ 0 h 3124200"/>
              <a:gd name="connsiteX1" fmla="*/ 9144002 w 9144002"/>
              <a:gd name="connsiteY1" fmla="*/ 0 h 3124200"/>
              <a:gd name="connsiteX2" fmla="*/ 9144002 w 9144002"/>
              <a:gd name="connsiteY2" fmla="*/ 3124200 h 3124200"/>
              <a:gd name="connsiteX3" fmla="*/ 0 w 9144002"/>
              <a:gd name="connsiteY3" fmla="*/ 3124200 h 3124200"/>
              <a:gd name="connsiteX4" fmla="*/ 0 w 9144002"/>
              <a:gd name="connsiteY4" fmla="*/ 0 h 3124200"/>
              <a:gd name="connsiteX0" fmla="*/ 0 w 9144002"/>
              <a:gd name="connsiteY0" fmla="*/ 0 h 3124200"/>
              <a:gd name="connsiteX1" fmla="*/ 9144002 w 9144002"/>
              <a:gd name="connsiteY1" fmla="*/ 1781175 h 3124200"/>
              <a:gd name="connsiteX2" fmla="*/ 9144002 w 9144002"/>
              <a:gd name="connsiteY2" fmla="*/ 3124200 h 3124200"/>
              <a:gd name="connsiteX3" fmla="*/ 0 w 9144002"/>
              <a:gd name="connsiteY3" fmla="*/ 3124200 h 3124200"/>
              <a:gd name="connsiteX4" fmla="*/ 0 w 9144002"/>
              <a:gd name="connsiteY4" fmla="*/ 0 h 3124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2" h="3124200">
                <a:moveTo>
                  <a:pt x="0" y="0"/>
                </a:moveTo>
                <a:lnTo>
                  <a:pt x="9144002" y="1781175"/>
                </a:lnTo>
                <a:lnTo>
                  <a:pt x="9144002" y="3124200"/>
                </a:lnTo>
                <a:lnTo>
                  <a:pt x="0" y="3124200"/>
                </a:lnTo>
                <a:lnTo>
                  <a:pt x="0" y="0"/>
                </a:lnTo>
                <a:close/>
              </a:path>
            </a:pathLst>
          </a:custGeom>
          <a:solidFill>
            <a:srgbClr val="2E334E">
              <a:alpha val="8588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5" name="Rectangle 4">
            <a:extLst>
              <a:ext uri="{FF2B5EF4-FFF2-40B4-BE49-F238E27FC236}">
                <a16:creationId xmlns:a16="http://schemas.microsoft.com/office/drawing/2014/main" id="{F2D3F542-3D2F-48F0-9E53-48D956771A84}"/>
              </a:ext>
            </a:extLst>
          </p:cNvPr>
          <p:cNvSpPr/>
          <p:nvPr userDrawn="1"/>
        </p:nvSpPr>
        <p:spPr bwMode="auto">
          <a:xfrm>
            <a:off x="2699" y="1782708"/>
            <a:ext cx="9157648" cy="2017016"/>
          </a:xfrm>
          <a:custGeom>
            <a:avLst/>
            <a:gdLst>
              <a:gd name="connsiteX0" fmla="*/ 0 w 9144000"/>
              <a:gd name="connsiteY0" fmla="*/ 0 h 235983"/>
              <a:gd name="connsiteX1" fmla="*/ 9144000 w 9144000"/>
              <a:gd name="connsiteY1" fmla="*/ 0 h 235983"/>
              <a:gd name="connsiteX2" fmla="*/ 9144000 w 9144000"/>
              <a:gd name="connsiteY2" fmla="*/ 235983 h 235983"/>
              <a:gd name="connsiteX3" fmla="*/ 0 w 9144000"/>
              <a:gd name="connsiteY3" fmla="*/ 235983 h 235983"/>
              <a:gd name="connsiteX4" fmla="*/ 0 w 9144000"/>
              <a:gd name="connsiteY4" fmla="*/ 0 h 235983"/>
              <a:gd name="connsiteX0" fmla="*/ 0 w 9144000"/>
              <a:gd name="connsiteY0" fmla="*/ 0 h 2017016"/>
              <a:gd name="connsiteX1" fmla="*/ 9144000 w 9144000"/>
              <a:gd name="connsiteY1" fmla="*/ 0 h 2017016"/>
              <a:gd name="connsiteX2" fmla="*/ 9144000 w 9144000"/>
              <a:gd name="connsiteY2" fmla="*/ 2017016 h 2017016"/>
              <a:gd name="connsiteX3" fmla="*/ 0 w 9144000"/>
              <a:gd name="connsiteY3" fmla="*/ 235983 h 2017016"/>
              <a:gd name="connsiteX4" fmla="*/ 0 w 9144000"/>
              <a:gd name="connsiteY4" fmla="*/ 0 h 2017016"/>
              <a:gd name="connsiteX0" fmla="*/ 0 w 9144000"/>
              <a:gd name="connsiteY0" fmla="*/ 0 h 2017016"/>
              <a:gd name="connsiteX1" fmla="*/ 9144000 w 9144000"/>
              <a:gd name="connsiteY1" fmla="*/ 1801504 h 2017016"/>
              <a:gd name="connsiteX2" fmla="*/ 9144000 w 9144000"/>
              <a:gd name="connsiteY2" fmla="*/ 2017016 h 2017016"/>
              <a:gd name="connsiteX3" fmla="*/ 0 w 9144000"/>
              <a:gd name="connsiteY3" fmla="*/ 235983 h 2017016"/>
              <a:gd name="connsiteX4" fmla="*/ 0 w 9144000"/>
              <a:gd name="connsiteY4" fmla="*/ 0 h 2017016"/>
              <a:gd name="connsiteX0" fmla="*/ 0 w 9157648"/>
              <a:gd name="connsiteY0" fmla="*/ 0 h 2017016"/>
              <a:gd name="connsiteX1" fmla="*/ 9157648 w 9157648"/>
              <a:gd name="connsiteY1" fmla="*/ 1753737 h 2017016"/>
              <a:gd name="connsiteX2" fmla="*/ 9144000 w 9157648"/>
              <a:gd name="connsiteY2" fmla="*/ 2017016 h 2017016"/>
              <a:gd name="connsiteX3" fmla="*/ 0 w 9157648"/>
              <a:gd name="connsiteY3" fmla="*/ 235983 h 2017016"/>
              <a:gd name="connsiteX4" fmla="*/ 0 w 9157648"/>
              <a:gd name="connsiteY4" fmla="*/ 0 h 2017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7648" h="2017016">
                <a:moveTo>
                  <a:pt x="0" y="0"/>
                </a:moveTo>
                <a:lnTo>
                  <a:pt x="9157648" y="1753737"/>
                </a:lnTo>
                <a:lnTo>
                  <a:pt x="9144000" y="2017016"/>
                </a:lnTo>
                <a:lnTo>
                  <a:pt x="0" y="235983"/>
                </a:lnTo>
                <a:lnTo>
                  <a:pt x="0" y="0"/>
                </a:lnTo>
                <a:close/>
              </a:path>
            </a:pathLst>
          </a:custGeom>
          <a:solidFill>
            <a:srgbClr val="FBC55A">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6" name="TextBox 25">
            <a:extLst>
              <a:ext uri="{FF2B5EF4-FFF2-40B4-BE49-F238E27FC236}">
                <a16:creationId xmlns:a16="http://schemas.microsoft.com/office/drawing/2014/main" id="{A74C44D7-13CD-4979-980E-C6DC247C98E7}"/>
              </a:ext>
            </a:extLst>
          </p:cNvPr>
          <p:cNvSpPr txBox="1"/>
          <p:nvPr userDrawn="1"/>
        </p:nvSpPr>
        <p:spPr>
          <a:xfrm>
            <a:off x="850726" y="4591971"/>
            <a:ext cx="6755563" cy="292388"/>
          </a:xfrm>
          <a:prstGeom prst="rect">
            <a:avLst/>
          </a:prstGeom>
          <a:noFill/>
        </p:spPr>
        <p:txBody>
          <a:bodyPr wrap="square" rtlCol="0">
            <a:spAutoFit/>
          </a:bodyPr>
          <a:lstStyle/>
          <a:p>
            <a:r>
              <a:rPr lang="en-US" sz="1300" b="0" i="0" kern="1200" dirty="0">
                <a:solidFill>
                  <a:schemeClr val="bg2"/>
                </a:solidFill>
                <a:effectLst/>
                <a:latin typeface="Calibri" panose="020F0502020204030204" pitchFamily="34" charset="0"/>
                <a:ea typeface="+mn-ea"/>
                <a:cs typeface="Calibri" panose="020F0502020204030204" pitchFamily="34" charset="0"/>
              </a:rPr>
              <a:t>WEALTH ADVISORY | OUTSOURCING | AUDIT, TAX, AND CONSULTING</a:t>
            </a:r>
          </a:p>
        </p:txBody>
      </p:sp>
      <p:sp>
        <p:nvSpPr>
          <p:cNvPr id="27" name="Rectangle 26">
            <a:extLst>
              <a:ext uri="{FF2B5EF4-FFF2-40B4-BE49-F238E27FC236}">
                <a16:creationId xmlns:a16="http://schemas.microsoft.com/office/drawing/2014/main" id="{98C8B504-39DD-40CE-9B47-49E490FCE051}"/>
              </a:ext>
            </a:extLst>
          </p:cNvPr>
          <p:cNvSpPr/>
          <p:nvPr userDrawn="1"/>
        </p:nvSpPr>
        <p:spPr>
          <a:xfrm>
            <a:off x="855003" y="4816114"/>
            <a:ext cx="6582474" cy="207749"/>
          </a:xfrm>
          <a:prstGeom prst="rect">
            <a:avLst/>
          </a:prstGeom>
        </p:spPr>
        <p:txBody>
          <a:bodyPr wrap="square">
            <a:spAutoFit/>
          </a:bodyPr>
          <a:lstStyle/>
          <a:p>
            <a:pPr>
              <a:buNone/>
            </a:pPr>
            <a:r>
              <a:rPr lang="en-US" sz="750" b="0" i="0" dirty="0">
                <a:solidFill>
                  <a:schemeClr val="bg1">
                    <a:lumMod val="65000"/>
                  </a:schemeClr>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pic>
        <p:nvPicPr>
          <p:cNvPr id="28" name="Picture 27">
            <a:extLst>
              <a:ext uri="{FF2B5EF4-FFF2-40B4-BE49-F238E27FC236}">
                <a16:creationId xmlns:a16="http://schemas.microsoft.com/office/drawing/2014/main" id="{4D71FAD5-2136-4630-ADCA-D1732A71E377}"/>
              </a:ext>
            </a:extLst>
          </p:cNvPr>
          <p:cNvPicPr>
            <a:picLocks noChangeAspect="1"/>
          </p:cNvPicPr>
          <p:nvPr userDrawn="1"/>
        </p:nvPicPr>
        <p:blipFill>
          <a:blip r:embed="rId3"/>
          <a:srcRect/>
          <a:stretch/>
        </p:blipFill>
        <p:spPr>
          <a:xfrm>
            <a:off x="468619" y="288418"/>
            <a:ext cx="668631" cy="668631"/>
          </a:xfrm>
          <a:prstGeom prst="rect">
            <a:avLst/>
          </a:prstGeom>
        </p:spPr>
      </p:pic>
      <p:sp>
        <p:nvSpPr>
          <p:cNvPr id="29" name="Date Placeholder 3">
            <a:extLst>
              <a:ext uri="{FF2B5EF4-FFF2-40B4-BE49-F238E27FC236}">
                <a16:creationId xmlns:a16="http://schemas.microsoft.com/office/drawing/2014/main" id="{B25291E5-551B-4853-A705-8A8BA6705BE6}"/>
              </a:ext>
            </a:extLst>
          </p:cNvPr>
          <p:cNvSpPr txBox="1">
            <a:spLocks/>
          </p:cNvSpPr>
          <p:nvPr userDrawn="1"/>
        </p:nvSpPr>
        <p:spPr>
          <a:xfrm rot="16200000">
            <a:off x="8105043" y="845915"/>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i="0" dirty="0">
                <a:solidFill>
                  <a:schemeClr val="tx1">
                    <a:lumMod val="60000"/>
                    <a:lumOff val="40000"/>
                  </a:schemeClr>
                </a:solidFill>
                <a:latin typeface="Calibri" panose="020F0502020204030204" pitchFamily="34" charset="0"/>
                <a:cs typeface="Calibri" panose="020F0502020204030204" pitchFamily="34" charset="0"/>
              </a:rPr>
              <a:t>©2022 CliftonLarsonAllen LLP</a:t>
            </a:r>
          </a:p>
        </p:txBody>
      </p:sp>
      <p:sp>
        <p:nvSpPr>
          <p:cNvPr id="18" name="Slide Number Placeholder 5"/>
          <p:cNvSpPr>
            <a:spLocks noGrp="1"/>
          </p:cNvSpPr>
          <p:nvPr>
            <p:ph type="sldNum" sz="quarter" idx="4"/>
          </p:nvPr>
        </p:nvSpPr>
        <p:spPr>
          <a:xfrm>
            <a:off x="8686800" y="4773168"/>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14" name="Rectangle 4"/>
          <p:cNvSpPr>
            <a:spLocks noGrp="1" noChangeArrowheads="1"/>
          </p:cNvSpPr>
          <p:nvPr>
            <p:ph type="subTitle" idx="1" hasCustomPrompt="1"/>
          </p:nvPr>
        </p:nvSpPr>
        <p:spPr>
          <a:xfrm>
            <a:off x="848026" y="3981533"/>
            <a:ext cx="5438473" cy="367202"/>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15" name="Rectangle 3"/>
          <p:cNvSpPr>
            <a:spLocks noGrp="1" noChangeArrowheads="1"/>
          </p:cNvSpPr>
          <p:nvPr>
            <p:ph type="ctrTitle" hasCustomPrompt="1"/>
          </p:nvPr>
        </p:nvSpPr>
        <p:spPr>
          <a:xfrm>
            <a:off x="848026" y="2916175"/>
            <a:ext cx="5438473" cy="1008920"/>
          </a:xfrm>
          <a:noFill/>
        </p:spPr>
        <p:txBody>
          <a:bodyPr anchor="b" anchorCtr="0"/>
          <a:lstStyle>
            <a:lvl1pPr algn="l">
              <a:defRPr sz="2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6146184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and Content - Preheader">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lvl1pPr>
              <a:defRPr/>
            </a:lvl1pPr>
          </a:lstStyle>
          <a:p>
            <a:endParaRPr lang="en-US"/>
          </a:p>
        </p:txBody>
      </p:sp>
      <p:sp>
        <p:nvSpPr>
          <p:cNvPr id="10" name="Rectangle 5">
            <a:extLst>
              <a:ext uri="{FF2B5EF4-FFF2-40B4-BE49-F238E27FC236}">
                <a16:creationId xmlns:a16="http://schemas.microsoft.com/office/drawing/2014/main" id="{78C92B72-F3C2-1E45-9277-3118311537E0}"/>
              </a:ext>
            </a:extLst>
          </p:cNvPr>
          <p:cNvSpPr>
            <a:spLocks noGrp="1" noChangeArrowheads="1"/>
          </p:cNvSpPr>
          <p:nvPr>
            <p:ph idx="1"/>
          </p:nvPr>
        </p:nvSpPr>
        <p:spPr bwMode="auto">
          <a:xfrm>
            <a:off x="457200" y="1085850"/>
            <a:ext cx="8229600" cy="34562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F8D7AD5D-EB04-4C57-9354-C8C0F6212FE1}"/>
              </a:ext>
            </a:extLst>
          </p:cNvPr>
          <p:cNvSpPr>
            <a:spLocks noGrp="1"/>
          </p:cNvSpPr>
          <p:nvPr>
            <p:ph type="title"/>
          </p:nvPr>
        </p:nvSpPr>
        <p:spPr>
          <a:xfrm>
            <a:off x="457200" y="325813"/>
            <a:ext cx="8229600" cy="685800"/>
          </a:xfrm>
        </p:spPr>
        <p:txBody>
          <a:body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DB54D77A-AECB-480A-B356-DE1FDC501EB4}"/>
              </a:ext>
            </a:extLst>
          </p:cNvPr>
          <p:cNvSpPr>
            <a:spLocks noGrp="1"/>
          </p:cNvSpPr>
          <p:nvPr>
            <p:ph type="body" sz="quarter" idx="11" hasCustomPrompt="1"/>
          </p:nvPr>
        </p:nvSpPr>
        <p:spPr>
          <a:xfrm>
            <a:off x="457199" y="210312"/>
            <a:ext cx="8229600" cy="255868"/>
          </a:xfrm>
        </p:spPr>
        <p:txBody>
          <a:bodyPr/>
          <a:lstStyle>
            <a:lvl1pPr marL="0" indent="0">
              <a:buNone/>
              <a:defRPr sz="1100" u="sng" baseline="0">
                <a:solidFill>
                  <a:schemeClr val="bg1">
                    <a:lumMod val="65000"/>
                  </a:schemeClr>
                </a:solidFill>
                <a:uFill>
                  <a:solidFill>
                    <a:schemeClr val="accent4"/>
                  </a:solidFill>
                </a:uFill>
              </a:defRPr>
            </a:lvl1pPr>
            <a:lvl2pPr marL="609569" indent="0">
              <a:buNone/>
              <a:defRPr/>
            </a:lvl2pPr>
            <a:lvl3pPr marL="1219139" indent="0">
              <a:buNone/>
              <a:defRPr/>
            </a:lvl3pPr>
            <a:lvl4pPr marL="1828709" indent="0">
              <a:buNone/>
              <a:defRPr/>
            </a:lvl4pPr>
            <a:lvl5pPr marL="2438279" indent="0">
              <a:buNone/>
              <a:defRPr/>
            </a:lvl5pPr>
          </a:lstStyle>
          <a:p>
            <a:pPr lvl="0"/>
            <a:r>
              <a:rPr lang="en-US"/>
              <a:t>CLICK TO EDIT MASTER TEXT STYLES</a:t>
            </a:r>
          </a:p>
        </p:txBody>
      </p:sp>
      <p:sp>
        <p:nvSpPr>
          <p:cNvPr id="7" name="Slide Number Placeholder 5">
            <a:extLst>
              <a:ext uri="{FF2B5EF4-FFF2-40B4-BE49-F238E27FC236}">
                <a16:creationId xmlns:a16="http://schemas.microsoft.com/office/drawing/2014/main" id="{7D7B56E6-D2D9-43FE-A813-8DBF19C95872}"/>
              </a:ext>
            </a:extLst>
          </p:cNvPr>
          <p:cNvSpPr>
            <a:spLocks noGrp="1"/>
          </p:cNvSpPr>
          <p:nvPr>
            <p:ph type="sldNum" sz="quarter" idx="4"/>
          </p:nvPr>
        </p:nvSpPr>
        <p:spPr>
          <a:xfrm>
            <a:off x="8686800" y="4773168"/>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Tree>
    <p:extLst>
      <p:ext uri="{BB962C8B-B14F-4D97-AF65-F5344CB8AC3E}">
        <p14:creationId xmlns:p14="http://schemas.microsoft.com/office/powerpoint/2010/main" val="6351950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7_Section Header">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A304F818-F134-473A-8735-D8DE40D7C6C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354" y="0"/>
            <a:ext cx="9141291" cy="5143499"/>
          </a:xfrm>
          <a:prstGeom prst="rect">
            <a:avLst/>
          </a:prstGeom>
        </p:spPr>
      </p:pic>
      <p:sp>
        <p:nvSpPr>
          <p:cNvPr id="10" name="Rectangle 10">
            <a:extLst>
              <a:ext uri="{FF2B5EF4-FFF2-40B4-BE49-F238E27FC236}">
                <a16:creationId xmlns:a16="http://schemas.microsoft.com/office/drawing/2014/main" id="{ED650513-F175-43DB-AE5C-D69435AACFD2}"/>
              </a:ext>
            </a:extLst>
          </p:cNvPr>
          <p:cNvSpPr/>
          <p:nvPr userDrawn="1"/>
        </p:nvSpPr>
        <p:spPr bwMode="auto">
          <a:xfrm>
            <a:off x="4543865" y="4107765"/>
            <a:ext cx="4600135" cy="1035733"/>
          </a:xfrm>
          <a:custGeom>
            <a:avLst/>
            <a:gdLst>
              <a:gd name="connsiteX0" fmla="*/ 0 w 4642338"/>
              <a:gd name="connsiteY0" fmla="*/ 0 h 1035733"/>
              <a:gd name="connsiteX1" fmla="*/ 4642338 w 4642338"/>
              <a:gd name="connsiteY1" fmla="*/ 0 h 1035733"/>
              <a:gd name="connsiteX2" fmla="*/ 4642338 w 4642338"/>
              <a:gd name="connsiteY2" fmla="*/ 1035733 h 1035733"/>
              <a:gd name="connsiteX3" fmla="*/ 0 w 4642338"/>
              <a:gd name="connsiteY3" fmla="*/ 1035733 h 1035733"/>
              <a:gd name="connsiteX4" fmla="*/ 0 w 4642338"/>
              <a:gd name="connsiteY4" fmla="*/ 0 h 1035733"/>
              <a:gd name="connsiteX0" fmla="*/ 626012 w 4642338"/>
              <a:gd name="connsiteY0" fmla="*/ 21102 h 1035733"/>
              <a:gd name="connsiteX1" fmla="*/ 4642338 w 4642338"/>
              <a:gd name="connsiteY1" fmla="*/ 0 h 1035733"/>
              <a:gd name="connsiteX2" fmla="*/ 4642338 w 4642338"/>
              <a:gd name="connsiteY2" fmla="*/ 1035733 h 1035733"/>
              <a:gd name="connsiteX3" fmla="*/ 0 w 4642338"/>
              <a:gd name="connsiteY3" fmla="*/ 1035733 h 1035733"/>
              <a:gd name="connsiteX4" fmla="*/ 626012 w 4642338"/>
              <a:gd name="connsiteY4" fmla="*/ 21102 h 1035733"/>
              <a:gd name="connsiteX0" fmla="*/ 583809 w 4600135"/>
              <a:gd name="connsiteY0" fmla="*/ 21102 h 1035733"/>
              <a:gd name="connsiteX1" fmla="*/ 4600135 w 4600135"/>
              <a:gd name="connsiteY1" fmla="*/ 0 h 1035733"/>
              <a:gd name="connsiteX2" fmla="*/ 4600135 w 4600135"/>
              <a:gd name="connsiteY2" fmla="*/ 1035733 h 1035733"/>
              <a:gd name="connsiteX3" fmla="*/ 0 w 4600135"/>
              <a:gd name="connsiteY3" fmla="*/ 1035733 h 1035733"/>
              <a:gd name="connsiteX4" fmla="*/ 583809 w 4600135"/>
              <a:gd name="connsiteY4" fmla="*/ 21102 h 103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0135" h="1035733">
                <a:moveTo>
                  <a:pt x="583809" y="21102"/>
                </a:moveTo>
                <a:lnTo>
                  <a:pt x="4600135" y="0"/>
                </a:lnTo>
                <a:lnTo>
                  <a:pt x="4600135" y="1035733"/>
                </a:lnTo>
                <a:lnTo>
                  <a:pt x="0" y="1035733"/>
                </a:lnTo>
                <a:lnTo>
                  <a:pt x="583809" y="21102"/>
                </a:lnTo>
                <a:close/>
              </a:path>
            </a:pathLst>
          </a:custGeom>
          <a:gradFill>
            <a:gsLst>
              <a:gs pos="0">
                <a:schemeClr val="tx1">
                  <a:alpha val="0"/>
                </a:schemeClr>
              </a:gs>
              <a:gs pos="95000">
                <a:schemeClr val="tx1">
                  <a:alpha val="77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26" name="Picture 25">
            <a:extLst>
              <a:ext uri="{FF2B5EF4-FFF2-40B4-BE49-F238E27FC236}">
                <a16:creationId xmlns:a16="http://schemas.microsoft.com/office/drawing/2014/main" id="{FB11CFD8-F6A9-44D3-B8F4-81593360E22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64529" y="286793"/>
            <a:ext cx="671405" cy="668631"/>
          </a:xfrm>
          <a:prstGeom prst="rect">
            <a:avLst/>
          </a:prstGeom>
        </p:spPr>
      </p:pic>
      <p:sp>
        <p:nvSpPr>
          <p:cNvPr id="32" name="TextBox 31">
            <a:extLst>
              <a:ext uri="{FF2B5EF4-FFF2-40B4-BE49-F238E27FC236}">
                <a16:creationId xmlns:a16="http://schemas.microsoft.com/office/drawing/2014/main" id="{83842C23-9DEB-4C3E-AB95-140687E84D67}"/>
              </a:ext>
            </a:extLst>
          </p:cNvPr>
          <p:cNvSpPr txBox="1"/>
          <p:nvPr userDrawn="1"/>
        </p:nvSpPr>
        <p:spPr>
          <a:xfrm>
            <a:off x="5956825" y="4285907"/>
            <a:ext cx="2670427" cy="495899"/>
          </a:xfrm>
          <a:prstGeom prst="rect">
            <a:avLst/>
          </a:prstGeom>
          <a:noFill/>
        </p:spPr>
        <p:txBody>
          <a:bodyPr wrap="square" rtlCol="0">
            <a:spAutoFit/>
          </a:bodyPr>
          <a:lstStyle/>
          <a:p>
            <a:pPr algn="r"/>
            <a:r>
              <a:rPr lang="en-US" sz="1300" b="0" i="0" kern="1200" dirty="0">
                <a:solidFill>
                  <a:schemeClr val="bg1"/>
                </a:solidFill>
                <a:effectLst/>
                <a:latin typeface="Calibri" panose="020F0502020204030204" pitchFamily="34" charset="0"/>
                <a:ea typeface="+mn-ea"/>
                <a:cs typeface="Calibri" panose="020F0502020204030204" pitchFamily="34" charset="0"/>
              </a:rPr>
              <a:t>WEALTH ADVISORY | OUTSOURCING </a:t>
            </a:r>
            <a:br>
              <a:rPr lang="en-US" sz="1300" b="0" i="0" kern="1200" dirty="0">
                <a:solidFill>
                  <a:schemeClr val="bg1"/>
                </a:solidFill>
                <a:effectLst/>
                <a:latin typeface="Calibri" panose="020F0502020204030204" pitchFamily="34" charset="0"/>
                <a:ea typeface="+mn-ea"/>
                <a:cs typeface="Calibri" panose="020F0502020204030204" pitchFamily="34" charset="0"/>
              </a:rPr>
            </a:br>
            <a:r>
              <a:rPr lang="en-US" sz="1300" b="0" i="0" kern="1200" dirty="0">
                <a:solidFill>
                  <a:schemeClr val="bg1"/>
                </a:solidFill>
                <a:effectLst/>
                <a:latin typeface="Calibri" panose="020F0502020204030204" pitchFamily="34" charset="0"/>
                <a:ea typeface="+mn-ea"/>
                <a:cs typeface="Calibri" panose="020F0502020204030204" pitchFamily="34" charset="0"/>
              </a:rPr>
              <a:t>AUDIT, TAX, AND CONSULTING</a:t>
            </a:r>
          </a:p>
        </p:txBody>
      </p:sp>
      <p:sp>
        <p:nvSpPr>
          <p:cNvPr id="33" name="Rectangle 32">
            <a:extLst>
              <a:ext uri="{FF2B5EF4-FFF2-40B4-BE49-F238E27FC236}">
                <a16:creationId xmlns:a16="http://schemas.microsoft.com/office/drawing/2014/main" id="{4564389E-CD16-490A-85BE-1E619DFAB610}"/>
              </a:ext>
            </a:extLst>
          </p:cNvPr>
          <p:cNvSpPr/>
          <p:nvPr userDrawn="1"/>
        </p:nvSpPr>
        <p:spPr>
          <a:xfrm>
            <a:off x="5788030" y="4713560"/>
            <a:ext cx="2839222" cy="323165"/>
          </a:xfrm>
          <a:prstGeom prst="rect">
            <a:avLst/>
          </a:prstGeom>
        </p:spPr>
        <p:txBody>
          <a:bodyPr wrap="square">
            <a:spAutoFit/>
          </a:bodyPr>
          <a:lstStyle/>
          <a:p>
            <a:pPr algn="r">
              <a:buNone/>
            </a:pPr>
            <a:r>
              <a:rPr lang="en-US" sz="750" b="0" i="0" dirty="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
        <p:nvSpPr>
          <p:cNvPr id="13" name="Date Placeholder 3"/>
          <p:cNvSpPr txBox="1">
            <a:spLocks/>
          </p:cNvSpPr>
          <p:nvPr userDrawn="1"/>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i="0" dirty="0">
                <a:solidFill>
                  <a:schemeClr val="bg1"/>
                </a:solidFill>
                <a:latin typeface="Calibri" panose="020F0502020204030204" pitchFamily="34" charset="0"/>
                <a:cs typeface="Calibri" panose="020F0502020204030204" pitchFamily="34" charset="0"/>
              </a:rPr>
              <a:t>©2022 CliftonLarsonAllen LLP</a:t>
            </a:r>
          </a:p>
        </p:txBody>
      </p:sp>
      <p:sp>
        <p:nvSpPr>
          <p:cNvPr id="18" name="Slide Number Placeholder 5"/>
          <p:cNvSpPr>
            <a:spLocks noGrp="1"/>
          </p:cNvSpPr>
          <p:nvPr userDrawn="1">
            <p:ph type="sldNum" sz="quarter" idx="4"/>
          </p:nvPr>
        </p:nvSpPr>
        <p:spPr>
          <a:xfrm>
            <a:off x="8686800" y="4773168"/>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14" name="Rectangle 4"/>
          <p:cNvSpPr>
            <a:spLocks noGrp="1" noChangeArrowheads="1"/>
          </p:cNvSpPr>
          <p:nvPr userDrawn="1">
            <p:ph type="subTitle" idx="1" hasCustomPrompt="1"/>
          </p:nvPr>
        </p:nvSpPr>
        <p:spPr>
          <a:xfrm>
            <a:off x="848026" y="3067051"/>
            <a:ext cx="4495499" cy="1281684"/>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15" name="Rectangle 3"/>
          <p:cNvSpPr>
            <a:spLocks noGrp="1" noChangeArrowheads="1"/>
          </p:cNvSpPr>
          <p:nvPr userDrawn="1">
            <p:ph type="ctrTitle" hasCustomPrompt="1"/>
          </p:nvPr>
        </p:nvSpPr>
        <p:spPr>
          <a:xfrm>
            <a:off x="848026" y="1524001"/>
            <a:ext cx="4495499" cy="1504950"/>
          </a:xfrm>
          <a:noFill/>
        </p:spPr>
        <p:txBody>
          <a:bodyPr anchor="b" anchorCtr="0"/>
          <a:lstStyle>
            <a:lvl1pPr algn="l">
              <a:defRPr sz="2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867210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405DB98-A656-42D7-873B-5573FB1227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589" y="4593"/>
            <a:ext cx="9159736" cy="5134032"/>
          </a:xfrm>
          <a:prstGeom prst="rect">
            <a:avLst/>
          </a:prstGeom>
        </p:spPr>
      </p:pic>
      <p:sp>
        <p:nvSpPr>
          <p:cNvPr id="23" name="Rectangle 10">
            <a:extLst>
              <a:ext uri="{FF2B5EF4-FFF2-40B4-BE49-F238E27FC236}">
                <a16:creationId xmlns:a16="http://schemas.microsoft.com/office/drawing/2014/main" id="{9D488592-89A5-45CC-A21C-312F586FF52A}"/>
              </a:ext>
            </a:extLst>
          </p:cNvPr>
          <p:cNvSpPr/>
          <p:nvPr userDrawn="1"/>
        </p:nvSpPr>
        <p:spPr bwMode="auto">
          <a:xfrm>
            <a:off x="4467225" y="3778625"/>
            <a:ext cx="4676775" cy="1364874"/>
          </a:xfrm>
          <a:custGeom>
            <a:avLst/>
            <a:gdLst>
              <a:gd name="connsiteX0" fmla="*/ 0 w 4642338"/>
              <a:gd name="connsiteY0" fmla="*/ 0 h 1035733"/>
              <a:gd name="connsiteX1" fmla="*/ 4642338 w 4642338"/>
              <a:gd name="connsiteY1" fmla="*/ 0 h 1035733"/>
              <a:gd name="connsiteX2" fmla="*/ 4642338 w 4642338"/>
              <a:gd name="connsiteY2" fmla="*/ 1035733 h 1035733"/>
              <a:gd name="connsiteX3" fmla="*/ 0 w 4642338"/>
              <a:gd name="connsiteY3" fmla="*/ 1035733 h 1035733"/>
              <a:gd name="connsiteX4" fmla="*/ 0 w 4642338"/>
              <a:gd name="connsiteY4" fmla="*/ 0 h 1035733"/>
              <a:gd name="connsiteX0" fmla="*/ 626012 w 4642338"/>
              <a:gd name="connsiteY0" fmla="*/ 21102 h 1035733"/>
              <a:gd name="connsiteX1" fmla="*/ 4642338 w 4642338"/>
              <a:gd name="connsiteY1" fmla="*/ 0 h 1035733"/>
              <a:gd name="connsiteX2" fmla="*/ 4642338 w 4642338"/>
              <a:gd name="connsiteY2" fmla="*/ 1035733 h 1035733"/>
              <a:gd name="connsiteX3" fmla="*/ 0 w 4642338"/>
              <a:gd name="connsiteY3" fmla="*/ 1035733 h 1035733"/>
              <a:gd name="connsiteX4" fmla="*/ 626012 w 4642338"/>
              <a:gd name="connsiteY4" fmla="*/ 21102 h 1035733"/>
              <a:gd name="connsiteX0" fmla="*/ 583809 w 4600135"/>
              <a:gd name="connsiteY0" fmla="*/ 21102 h 1035733"/>
              <a:gd name="connsiteX1" fmla="*/ 4600135 w 4600135"/>
              <a:gd name="connsiteY1" fmla="*/ 0 h 1035733"/>
              <a:gd name="connsiteX2" fmla="*/ 4600135 w 4600135"/>
              <a:gd name="connsiteY2" fmla="*/ 1035733 h 1035733"/>
              <a:gd name="connsiteX3" fmla="*/ 0 w 4600135"/>
              <a:gd name="connsiteY3" fmla="*/ 1035733 h 1035733"/>
              <a:gd name="connsiteX4" fmla="*/ 583809 w 4600135"/>
              <a:gd name="connsiteY4" fmla="*/ 21102 h 103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0135" h="1035733">
                <a:moveTo>
                  <a:pt x="583809" y="21102"/>
                </a:moveTo>
                <a:lnTo>
                  <a:pt x="4600135" y="0"/>
                </a:lnTo>
                <a:lnTo>
                  <a:pt x="4600135" y="1035733"/>
                </a:lnTo>
                <a:lnTo>
                  <a:pt x="0" y="1035733"/>
                </a:lnTo>
                <a:lnTo>
                  <a:pt x="583809" y="21102"/>
                </a:lnTo>
                <a:close/>
              </a:path>
            </a:pathLst>
          </a:custGeom>
          <a:gradFill>
            <a:gsLst>
              <a:gs pos="0">
                <a:schemeClr val="tx1">
                  <a:alpha val="0"/>
                </a:schemeClr>
              </a:gs>
              <a:gs pos="95000">
                <a:schemeClr val="tx1">
                  <a:alpha val="77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4" name="Rectangle 2">
            <a:extLst>
              <a:ext uri="{FF2B5EF4-FFF2-40B4-BE49-F238E27FC236}">
                <a16:creationId xmlns:a16="http://schemas.microsoft.com/office/drawing/2014/main" id="{6B16D55A-E5CC-4A5A-8064-9599BEFE6C95}"/>
              </a:ext>
            </a:extLst>
          </p:cNvPr>
          <p:cNvSpPr/>
          <p:nvPr userDrawn="1"/>
        </p:nvSpPr>
        <p:spPr bwMode="auto">
          <a:xfrm>
            <a:off x="-38663" y="-21714"/>
            <a:ext cx="7407651" cy="5177738"/>
          </a:xfrm>
          <a:custGeom>
            <a:avLst/>
            <a:gdLst>
              <a:gd name="connsiteX0" fmla="*/ 0 w 4371977"/>
              <a:gd name="connsiteY0" fmla="*/ 0 h 5143500"/>
              <a:gd name="connsiteX1" fmla="*/ 4371977 w 4371977"/>
              <a:gd name="connsiteY1" fmla="*/ 0 h 5143500"/>
              <a:gd name="connsiteX2" fmla="*/ 4371977 w 4371977"/>
              <a:gd name="connsiteY2" fmla="*/ 5143500 h 5143500"/>
              <a:gd name="connsiteX3" fmla="*/ 0 w 4371977"/>
              <a:gd name="connsiteY3" fmla="*/ 5143500 h 5143500"/>
              <a:gd name="connsiteX4" fmla="*/ 0 w 4371977"/>
              <a:gd name="connsiteY4" fmla="*/ 0 h 5143500"/>
              <a:gd name="connsiteX0" fmla="*/ 0 w 7239002"/>
              <a:gd name="connsiteY0" fmla="*/ 9525 h 5153025"/>
              <a:gd name="connsiteX1" fmla="*/ 7239002 w 7239002"/>
              <a:gd name="connsiteY1" fmla="*/ 0 h 5153025"/>
              <a:gd name="connsiteX2" fmla="*/ 4371977 w 7239002"/>
              <a:gd name="connsiteY2" fmla="*/ 5153025 h 5153025"/>
              <a:gd name="connsiteX3" fmla="*/ 0 w 7239002"/>
              <a:gd name="connsiteY3" fmla="*/ 5153025 h 5153025"/>
              <a:gd name="connsiteX4" fmla="*/ 0 w 7239002"/>
              <a:gd name="connsiteY4" fmla="*/ 9525 h 5153025"/>
              <a:gd name="connsiteX0" fmla="*/ 0 w 7246036"/>
              <a:gd name="connsiteY0" fmla="*/ 2496 h 5153025"/>
              <a:gd name="connsiteX1" fmla="*/ 7246036 w 7246036"/>
              <a:gd name="connsiteY1" fmla="*/ 0 h 5153025"/>
              <a:gd name="connsiteX2" fmla="*/ 4379011 w 7246036"/>
              <a:gd name="connsiteY2" fmla="*/ 5153025 h 5153025"/>
              <a:gd name="connsiteX3" fmla="*/ 7034 w 7246036"/>
              <a:gd name="connsiteY3" fmla="*/ 5153025 h 5153025"/>
              <a:gd name="connsiteX4" fmla="*/ 0 w 7246036"/>
              <a:gd name="connsiteY4" fmla="*/ 2496 h 5153025"/>
              <a:gd name="connsiteX0" fmla="*/ 0 w 7246036"/>
              <a:gd name="connsiteY0" fmla="*/ 0 h 5157558"/>
              <a:gd name="connsiteX1" fmla="*/ 7246036 w 7246036"/>
              <a:gd name="connsiteY1" fmla="*/ 4533 h 5157558"/>
              <a:gd name="connsiteX2" fmla="*/ 4379011 w 7246036"/>
              <a:gd name="connsiteY2" fmla="*/ 5157558 h 5157558"/>
              <a:gd name="connsiteX3" fmla="*/ 7034 w 7246036"/>
              <a:gd name="connsiteY3" fmla="*/ 5157558 h 5157558"/>
              <a:gd name="connsiteX4" fmla="*/ 0 w 7246036"/>
              <a:gd name="connsiteY4" fmla="*/ 0 h 5157558"/>
              <a:gd name="connsiteX0" fmla="*/ 2968 w 7249004"/>
              <a:gd name="connsiteY0" fmla="*/ 0 h 5157558"/>
              <a:gd name="connsiteX1" fmla="*/ 7249004 w 7249004"/>
              <a:gd name="connsiteY1" fmla="*/ 4533 h 5157558"/>
              <a:gd name="connsiteX2" fmla="*/ 4381979 w 7249004"/>
              <a:gd name="connsiteY2" fmla="*/ 5157558 h 5157558"/>
              <a:gd name="connsiteX3" fmla="*/ 477 w 7249004"/>
              <a:gd name="connsiteY3" fmla="*/ 5157558 h 5157558"/>
              <a:gd name="connsiteX4" fmla="*/ 2968 w 7249004"/>
              <a:gd name="connsiteY4" fmla="*/ 0 h 5157558"/>
              <a:gd name="connsiteX0" fmla="*/ 2968 w 7931287"/>
              <a:gd name="connsiteY0" fmla="*/ 9525 h 5167083"/>
              <a:gd name="connsiteX1" fmla="*/ 7931287 w 7931287"/>
              <a:gd name="connsiteY1" fmla="*/ 0 h 5167083"/>
              <a:gd name="connsiteX2" fmla="*/ 4381979 w 7931287"/>
              <a:gd name="connsiteY2" fmla="*/ 5167083 h 5167083"/>
              <a:gd name="connsiteX3" fmla="*/ 477 w 7931287"/>
              <a:gd name="connsiteY3" fmla="*/ 5167083 h 5167083"/>
              <a:gd name="connsiteX4" fmla="*/ 2968 w 7931287"/>
              <a:gd name="connsiteY4" fmla="*/ 9525 h 5167083"/>
              <a:gd name="connsiteX0" fmla="*/ 2968 w 7931287"/>
              <a:gd name="connsiteY0" fmla="*/ 9525 h 5167083"/>
              <a:gd name="connsiteX1" fmla="*/ 7931287 w 7931287"/>
              <a:gd name="connsiteY1" fmla="*/ 0 h 5167083"/>
              <a:gd name="connsiteX2" fmla="*/ 3418342 w 7931287"/>
              <a:gd name="connsiteY2" fmla="*/ 5167083 h 5167083"/>
              <a:gd name="connsiteX3" fmla="*/ 477 w 7931287"/>
              <a:gd name="connsiteY3" fmla="*/ 5167083 h 5167083"/>
              <a:gd name="connsiteX4" fmla="*/ 2968 w 7931287"/>
              <a:gd name="connsiteY4" fmla="*/ 9525 h 5167083"/>
              <a:gd name="connsiteX0" fmla="*/ 2968 w 7931287"/>
              <a:gd name="connsiteY0" fmla="*/ 9525 h 5167083"/>
              <a:gd name="connsiteX1" fmla="*/ 7931287 w 7931287"/>
              <a:gd name="connsiteY1" fmla="*/ 0 h 5167083"/>
              <a:gd name="connsiteX2" fmla="*/ 5173183 w 7931287"/>
              <a:gd name="connsiteY2" fmla="*/ 5153646 h 5167083"/>
              <a:gd name="connsiteX3" fmla="*/ 477 w 7931287"/>
              <a:gd name="connsiteY3" fmla="*/ 5167083 h 5167083"/>
              <a:gd name="connsiteX4" fmla="*/ 2968 w 7931287"/>
              <a:gd name="connsiteY4" fmla="*/ 9525 h 5167083"/>
              <a:gd name="connsiteX0" fmla="*/ 2968 w 7931287"/>
              <a:gd name="connsiteY0" fmla="*/ 9525 h 5173801"/>
              <a:gd name="connsiteX1" fmla="*/ 7931287 w 7931287"/>
              <a:gd name="connsiteY1" fmla="*/ 0 h 5173801"/>
              <a:gd name="connsiteX2" fmla="*/ 4899628 w 7931287"/>
              <a:gd name="connsiteY2" fmla="*/ 5173801 h 5173801"/>
              <a:gd name="connsiteX3" fmla="*/ 477 w 7931287"/>
              <a:gd name="connsiteY3" fmla="*/ 5167083 h 5173801"/>
              <a:gd name="connsiteX4" fmla="*/ 2968 w 7931287"/>
              <a:gd name="connsiteY4" fmla="*/ 9525 h 5173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1287" h="5173801">
                <a:moveTo>
                  <a:pt x="2968" y="9525"/>
                </a:moveTo>
                <a:lnTo>
                  <a:pt x="7931287" y="0"/>
                </a:lnTo>
                <a:lnTo>
                  <a:pt x="4899628" y="5173801"/>
                </a:lnTo>
                <a:lnTo>
                  <a:pt x="477" y="5167083"/>
                </a:lnTo>
                <a:cubicBezTo>
                  <a:pt x="-1868" y="3450240"/>
                  <a:pt x="5313" y="1726368"/>
                  <a:pt x="2968" y="9525"/>
                </a:cubicBezTo>
                <a:close/>
              </a:path>
            </a:pathLst>
          </a:custGeom>
          <a:solidFill>
            <a:srgbClr val="2E334E">
              <a:alpha val="8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1" charset="-128"/>
            </a:endParaRPr>
          </a:p>
        </p:txBody>
      </p:sp>
      <p:sp>
        <p:nvSpPr>
          <p:cNvPr id="25" name="Date Placeholder 3">
            <a:extLst>
              <a:ext uri="{FF2B5EF4-FFF2-40B4-BE49-F238E27FC236}">
                <a16:creationId xmlns:a16="http://schemas.microsoft.com/office/drawing/2014/main" id="{79D2303C-6CEB-4EB1-B7F5-5657DBD1AA69}"/>
              </a:ext>
            </a:extLst>
          </p:cNvPr>
          <p:cNvSpPr txBox="1">
            <a:spLocks/>
          </p:cNvSpPr>
          <p:nvPr userDrawn="1"/>
        </p:nvSpPr>
        <p:spPr>
          <a:xfrm rot="16200000">
            <a:off x="8105043" y="845915"/>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sz="800" b="0" i="0" dirty="0">
              <a:solidFill>
                <a:schemeClr val="bg1">
                  <a:lumMod val="85000"/>
                </a:schemeClr>
              </a:solidFill>
              <a:latin typeface="Calibri" panose="020F0502020204030204" pitchFamily="34" charset="0"/>
              <a:cs typeface="Calibri" panose="020F0502020204030204" pitchFamily="34" charset="0"/>
            </a:endParaRPr>
          </a:p>
        </p:txBody>
      </p:sp>
      <p:sp>
        <p:nvSpPr>
          <p:cNvPr id="26" name="Rectangle 4">
            <a:extLst>
              <a:ext uri="{FF2B5EF4-FFF2-40B4-BE49-F238E27FC236}">
                <a16:creationId xmlns:a16="http://schemas.microsoft.com/office/drawing/2014/main" id="{51E0C343-A951-4C7B-8D14-2E677E72841E}"/>
              </a:ext>
            </a:extLst>
          </p:cNvPr>
          <p:cNvSpPr>
            <a:spLocks noGrp="1" noChangeArrowheads="1"/>
          </p:cNvSpPr>
          <p:nvPr>
            <p:ph type="subTitle" idx="1" hasCustomPrompt="1"/>
          </p:nvPr>
        </p:nvSpPr>
        <p:spPr>
          <a:xfrm>
            <a:off x="925166" y="2946684"/>
            <a:ext cx="5438473" cy="367202"/>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27" name="Rectangle 3">
            <a:extLst>
              <a:ext uri="{FF2B5EF4-FFF2-40B4-BE49-F238E27FC236}">
                <a16:creationId xmlns:a16="http://schemas.microsoft.com/office/drawing/2014/main" id="{3511C78C-32AF-47C5-B9EF-7C082008AAAD}"/>
              </a:ext>
            </a:extLst>
          </p:cNvPr>
          <p:cNvSpPr>
            <a:spLocks noGrp="1" noChangeArrowheads="1"/>
          </p:cNvSpPr>
          <p:nvPr>
            <p:ph type="ctrTitle" hasCustomPrompt="1"/>
          </p:nvPr>
        </p:nvSpPr>
        <p:spPr>
          <a:xfrm>
            <a:off x="925166" y="1753173"/>
            <a:ext cx="5438473" cy="1137073"/>
          </a:xfrm>
          <a:noFill/>
        </p:spPr>
        <p:txBody>
          <a:bodyPr anchor="b" anchorCtr="0"/>
          <a:lstStyle>
            <a:lvl1pPr algn="l">
              <a:defRPr sz="2400">
                <a:solidFill>
                  <a:schemeClr val="bg1"/>
                </a:solidFill>
              </a:defRPr>
            </a:lvl1pPr>
          </a:lstStyle>
          <a:p>
            <a:r>
              <a:rPr lang="en-US" dirty="0"/>
              <a:t>Click To Edit Master Title Style</a:t>
            </a:r>
          </a:p>
        </p:txBody>
      </p:sp>
      <p:sp>
        <p:nvSpPr>
          <p:cNvPr id="28" name="Rectangle 27">
            <a:extLst>
              <a:ext uri="{FF2B5EF4-FFF2-40B4-BE49-F238E27FC236}">
                <a16:creationId xmlns:a16="http://schemas.microsoft.com/office/drawing/2014/main" id="{34F93C9F-A438-4E57-9762-546CA86C92E9}"/>
              </a:ext>
            </a:extLst>
          </p:cNvPr>
          <p:cNvSpPr/>
          <p:nvPr userDrawn="1"/>
        </p:nvSpPr>
        <p:spPr bwMode="auto">
          <a:xfrm>
            <a:off x="9469776" y="2427734"/>
            <a:ext cx="2205948" cy="2596129"/>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r>
              <a:rPr lang="en-US" sz="1200" kern="1200" dirty="0">
                <a:solidFill>
                  <a:schemeClr val="tx1"/>
                </a:solidFill>
                <a:latin typeface="Calibri" panose="020F0502020204030204" pitchFamily="34" charset="0"/>
                <a:ea typeface="ヒラギノ角ゴ Pro W3" pitchFamily="1" charset="-128"/>
                <a:cs typeface="Calibri" panose="020F0502020204030204" pitchFamily="34" charset="0"/>
              </a:rPr>
              <a:t>To change the picture:</a:t>
            </a: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200" baseline="0" dirty="0">
                <a:latin typeface="Calibri" panose="020F0502020204030204" pitchFamily="34" charset="0"/>
                <a:cs typeface="Calibri" panose="020F0502020204030204" pitchFamily="34" charset="0"/>
              </a:rPr>
              <a:t>Go to </a:t>
            </a:r>
            <a:r>
              <a:rPr lang="en-US" sz="1200" b="1" baseline="0" dirty="0">
                <a:latin typeface="Calibri" panose="020F0502020204030204" pitchFamily="34" charset="0"/>
                <a:cs typeface="Calibri" panose="020F0502020204030204" pitchFamily="34" charset="0"/>
              </a:rPr>
              <a:t>View</a:t>
            </a:r>
            <a:r>
              <a:rPr lang="en-US" sz="1200" baseline="0" dirty="0">
                <a:latin typeface="Calibri" panose="020F0502020204030204" pitchFamily="34" charset="0"/>
                <a:cs typeface="Calibri" panose="020F0502020204030204" pitchFamily="34" charset="0"/>
              </a:rPr>
              <a:t> / </a:t>
            </a:r>
            <a:r>
              <a:rPr lang="en-US" sz="1200" b="1" baseline="0" dirty="0">
                <a:latin typeface="Calibri" panose="020F0502020204030204" pitchFamily="34" charset="0"/>
                <a:cs typeface="Calibri" panose="020F0502020204030204" pitchFamily="34" charset="0"/>
              </a:rPr>
              <a:t>Slide Master </a:t>
            </a:r>
            <a:endParaRPr lang="en-US" sz="1200" kern="1200" dirty="0">
              <a:solidFill>
                <a:schemeClr val="tx1"/>
              </a:solidFill>
              <a:latin typeface="Calibri" panose="020F0502020204030204" pitchFamily="34" charset="0"/>
              <a:ea typeface="ヒラギノ角ゴ Pro W3" pitchFamily="1" charset="-128"/>
              <a:cs typeface="Calibri" panose="020F0502020204030204" pitchFamily="34" charset="0"/>
            </a:endParaRPr>
          </a:p>
          <a:p>
            <a:pPr marL="285744" marR="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pPr>
            <a:r>
              <a:rPr lang="en-US" sz="1200" kern="1200" dirty="0">
                <a:solidFill>
                  <a:schemeClr val="tx1"/>
                </a:solidFill>
                <a:latin typeface="Calibri" panose="020F0502020204030204" pitchFamily="34" charset="0"/>
                <a:ea typeface="ヒラギノ角ゴ Pro W3" pitchFamily="1" charset="-128"/>
                <a:cs typeface="Calibri" panose="020F0502020204030204" pitchFamily="34" charset="0"/>
              </a:rPr>
              <a:t>Right click on current image and select </a:t>
            </a:r>
            <a:r>
              <a:rPr lang="en-US" sz="1200" b="1" kern="1200" dirty="0">
                <a:solidFill>
                  <a:schemeClr val="tx1"/>
                </a:solidFill>
                <a:latin typeface="Calibri" panose="020F0502020204030204" pitchFamily="34" charset="0"/>
                <a:ea typeface="ヒラギノ角ゴ Pro W3" pitchFamily="1" charset="-128"/>
                <a:cs typeface="Calibri" panose="020F0502020204030204" pitchFamily="34" charset="0"/>
              </a:rPr>
              <a:t>Change</a:t>
            </a:r>
            <a:r>
              <a:rPr lang="en-US" sz="1200" kern="1200" dirty="0">
                <a:solidFill>
                  <a:schemeClr val="tx1"/>
                </a:solidFill>
                <a:latin typeface="Calibri" panose="020F0502020204030204" pitchFamily="34" charset="0"/>
                <a:ea typeface="ヒラギノ角ゴ Pro W3" pitchFamily="1" charset="-128"/>
                <a:cs typeface="Calibri" panose="020F0502020204030204" pitchFamily="34" charset="0"/>
              </a:rPr>
              <a:t> </a:t>
            </a:r>
            <a:r>
              <a:rPr lang="en-US" sz="1200" b="1" kern="1200" dirty="0">
                <a:solidFill>
                  <a:schemeClr val="tx1"/>
                </a:solidFill>
                <a:latin typeface="Calibri" panose="020F0502020204030204" pitchFamily="34" charset="0"/>
                <a:ea typeface="ヒラギノ角ゴ Pro W3" pitchFamily="1" charset="-128"/>
                <a:cs typeface="Calibri" panose="020F0502020204030204" pitchFamily="34" charset="0"/>
              </a:rPr>
              <a:t>Picture…</a:t>
            </a:r>
          </a:p>
          <a:p>
            <a:pPr marL="285744" indent="-285744" eaLnBrk="0" fontAlgn="base" hangingPunct="0">
              <a:spcBef>
                <a:spcPct val="0"/>
              </a:spcBef>
              <a:spcAft>
                <a:spcPct val="0"/>
              </a:spcAft>
              <a:buFont typeface="Arial" panose="020B0604020202020204" pitchFamily="34" charset="0"/>
              <a:buChar char="•"/>
            </a:pPr>
            <a:r>
              <a:rPr lang="en-US" sz="1200" kern="1200" dirty="0">
                <a:solidFill>
                  <a:schemeClr val="tx1"/>
                </a:solidFill>
                <a:latin typeface="Calibri" panose="020F0502020204030204" pitchFamily="34" charset="0"/>
                <a:ea typeface="ヒラギノ角ゴ Pro W3" pitchFamily="1" charset="-128"/>
                <a:cs typeface="Calibri" panose="020F0502020204030204" pitchFamily="34" charset="0"/>
              </a:rPr>
              <a:t>Browse to </a:t>
            </a:r>
            <a:r>
              <a:rPr lang="en-US" sz="1200" b="1" dirty="0">
                <a:latin typeface="Calibri" panose="020F0502020204030204" pitchFamily="34" charset="0"/>
                <a:cs typeface="Calibri" panose="020F0502020204030204" pitchFamily="34" charset="0"/>
              </a:rPr>
              <a:t>Y:\CLA Common\Administrative\Market Solutions\Share\~Image Library\_PowerPoint title slides\CLA Promise PPT\Standard Version Images\Main Title Slide</a:t>
            </a:r>
          </a:p>
          <a:p>
            <a:pPr marL="285744" indent="-285744" eaLnBrk="0" fontAlgn="base" hangingPunct="0">
              <a:spcBef>
                <a:spcPct val="0"/>
              </a:spcBef>
              <a:spcAft>
                <a:spcPct val="0"/>
              </a:spcAft>
              <a:buFont typeface="Arial" panose="020B0604020202020204" pitchFamily="34" charset="0"/>
              <a:buChar char="•"/>
            </a:pPr>
            <a:r>
              <a:rPr lang="en-US" sz="1200" dirty="0">
                <a:solidFill>
                  <a:schemeClr val="tx1"/>
                </a:solidFill>
                <a:latin typeface="Calibri" panose="020F0502020204030204" pitchFamily="34" charset="0"/>
                <a:ea typeface="ヒラギノ角ゴ Pro W3" pitchFamily="1" charset="-128"/>
                <a:cs typeface="Calibri" panose="020F0502020204030204" pitchFamily="34" charset="0"/>
              </a:rPr>
              <a:t>Select an image</a:t>
            </a:r>
            <a:endParaRPr kumimoji="0" lang="en-US" sz="1200" b="0" i="0" u="none" strike="noStrike" cap="none" normalizeH="0" baseline="0" dirty="0">
              <a:ln>
                <a:noFill/>
              </a:ln>
              <a:solidFill>
                <a:schemeClr val="tx1"/>
              </a:solidFill>
              <a:effectLst/>
              <a:latin typeface="Calibri" panose="020F0502020204030204" pitchFamily="34" charset="0"/>
              <a:ea typeface="ヒラギノ角ゴ Pro W3" pitchFamily="1" charset="-128"/>
              <a:cs typeface="Calibri" panose="020F0502020204030204" pitchFamily="34" charset="0"/>
            </a:endParaRPr>
          </a:p>
        </p:txBody>
      </p:sp>
      <p:sp>
        <p:nvSpPr>
          <p:cNvPr id="30" name="Slide Number Placeholder 5">
            <a:extLst>
              <a:ext uri="{FF2B5EF4-FFF2-40B4-BE49-F238E27FC236}">
                <a16:creationId xmlns:a16="http://schemas.microsoft.com/office/drawing/2014/main" id="{957646F9-CA5B-4C00-9F16-6208050E647B}"/>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bg1"/>
                </a:solidFill>
              </a:defRPr>
            </a:lvl1pPr>
          </a:lstStyle>
          <a:p>
            <a:fld id="{6DAB3F6F-6A30-410C-8DAB-3E7769D71CBC}" type="slidenum">
              <a:rPr lang="en-US" smtClean="0"/>
              <a:pPr/>
              <a:t>‹#›</a:t>
            </a:fld>
            <a:endParaRPr lang="en-US" dirty="0"/>
          </a:p>
        </p:txBody>
      </p:sp>
      <p:pic>
        <p:nvPicPr>
          <p:cNvPr id="31" name="Picture 30">
            <a:extLst>
              <a:ext uri="{FF2B5EF4-FFF2-40B4-BE49-F238E27FC236}">
                <a16:creationId xmlns:a16="http://schemas.microsoft.com/office/drawing/2014/main" id="{5CAEC837-C209-43F0-9425-7ABFCC52A70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62960" y="508556"/>
            <a:ext cx="964134" cy="958396"/>
          </a:xfrm>
          <a:prstGeom prst="rect">
            <a:avLst/>
          </a:prstGeom>
        </p:spPr>
      </p:pic>
      <p:sp>
        <p:nvSpPr>
          <p:cNvPr id="33" name="TextBox 32">
            <a:extLst>
              <a:ext uri="{FF2B5EF4-FFF2-40B4-BE49-F238E27FC236}">
                <a16:creationId xmlns:a16="http://schemas.microsoft.com/office/drawing/2014/main" id="{A263DCCA-15B7-4589-A008-D0B5440953A8}"/>
              </a:ext>
            </a:extLst>
          </p:cNvPr>
          <p:cNvSpPr txBox="1"/>
          <p:nvPr userDrawn="1"/>
        </p:nvSpPr>
        <p:spPr>
          <a:xfrm>
            <a:off x="7106771" y="833865"/>
            <a:ext cx="1743872" cy="307777"/>
          </a:xfrm>
          <a:prstGeom prst="rect">
            <a:avLst/>
          </a:prstGeom>
          <a:noFill/>
        </p:spPr>
        <p:txBody>
          <a:bodyPr wrap="square" rtlCol="0">
            <a:spAutoFit/>
          </a:bodyPr>
          <a:lstStyle/>
          <a:p>
            <a:pPr algn="r"/>
            <a:r>
              <a:rPr lang="en-US" sz="1400" b="0" i="1" kern="1200" dirty="0">
                <a:solidFill>
                  <a:schemeClr val="accent1"/>
                </a:solidFill>
                <a:effectLst/>
                <a:latin typeface="Georgia" panose="02040502050405020303" pitchFamily="18" charset="0"/>
                <a:ea typeface="+mn-ea"/>
                <a:cs typeface="Calibri" panose="020F0502020204030204" pitchFamily="34" charset="0"/>
              </a:rPr>
              <a:t>We’ll get you there.</a:t>
            </a:r>
          </a:p>
        </p:txBody>
      </p:sp>
      <p:sp>
        <p:nvSpPr>
          <p:cNvPr id="34" name="TextBox 33">
            <a:extLst>
              <a:ext uri="{FF2B5EF4-FFF2-40B4-BE49-F238E27FC236}">
                <a16:creationId xmlns:a16="http://schemas.microsoft.com/office/drawing/2014/main" id="{9F4B354F-84AC-44E4-AF4D-05D1FF990F87}"/>
              </a:ext>
            </a:extLst>
          </p:cNvPr>
          <p:cNvSpPr txBox="1"/>
          <p:nvPr userDrawn="1"/>
        </p:nvSpPr>
        <p:spPr>
          <a:xfrm>
            <a:off x="692637" y="4772025"/>
            <a:ext cx="2984386" cy="246221"/>
          </a:xfrm>
          <a:prstGeom prst="rect">
            <a:avLst/>
          </a:prstGeom>
          <a:noFill/>
        </p:spPr>
        <p:txBody>
          <a:bodyPr wrap="square" rtlCol="0">
            <a:spAutoFit/>
          </a:bodyPr>
          <a:lstStyle/>
          <a:p>
            <a:pPr algn="l"/>
            <a:r>
              <a:rPr lang="en-US" sz="1000" kern="5000" spc="50" baseline="0" dirty="0">
                <a:solidFill>
                  <a:schemeClr val="bg1">
                    <a:lumMod val="85000"/>
                  </a:schemeClr>
                </a:solidFill>
              </a:rPr>
              <a:t>CPAs  |  CONSULTANTS  |  WEALTH ADVISORS</a:t>
            </a:r>
          </a:p>
        </p:txBody>
      </p:sp>
      <p:sp>
        <p:nvSpPr>
          <p:cNvPr id="14" name="Rectangle 13">
            <a:extLst>
              <a:ext uri="{FF2B5EF4-FFF2-40B4-BE49-F238E27FC236}">
                <a16:creationId xmlns:a16="http://schemas.microsoft.com/office/drawing/2014/main" id="{24BA03BF-D0DE-430B-9C93-0185ED6FC612}"/>
              </a:ext>
            </a:extLst>
          </p:cNvPr>
          <p:cNvSpPr/>
          <p:nvPr userDrawn="1"/>
        </p:nvSpPr>
        <p:spPr>
          <a:xfrm>
            <a:off x="5143069" y="4617102"/>
            <a:ext cx="326091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dirty="0">
                <a:solidFill>
                  <a:schemeClr val="bg1">
                    <a:lumMod val="65000"/>
                  </a:schemeClr>
                </a:solidFill>
                <a:latin typeface="Calibri" panose="020F0502020204030204" pitchFamily="34" charset="0"/>
                <a:cs typeface="Calibri" panose="020F0502020204030204" pitchFamily="34" charset="0"/>
              </a:rPr>
              <a:t>CLA (CliftonLarsonAllen LLP) </a:t>
            </a:r>
            <a:r>
              <a:rPr lang="en-US" sz="700" b="0" i="0" kern="1200" dirty="0">
                <a:solidFill>
                  <a:schemeClr val="bg1">
                    <a:lumMod val="65000"/>
                  </a:schemeClr>
                </a:solidFill>
                <a:latin typeface="Calibri" panose="020F0502020204030204" pitchFamily="34" charset="0"/>
                <a:ea typeface="+mn-ea"/>
                <a:cs typeface="Calibri" panose="020F0502020204030204" pitchFamily="34" charset="0"/>
              </a:rPr>
              <a:t>is an </a:t>
            </a:r>
            <a:r>
              <a:rPr lang="en-US" sz="700" b="0" i="0" dirty="0">
                <a:solidFill>
                  <a:schemeClr val="bg1">
                    <a:lumMod val="65000"/>
                  </a:schemeClr>
                </a:solidFill>
                <a:latin typeface="Calibri" panose="020F0502020204030204" pitchFamily="34" charset="0"/>
                <a:cs typeface="Calibri" panose="020F0502020204030204" pitchFamily="34" charset="0"/>
              </a:rPr>
              <a:t>independent network member of CLA Global. </a:t>
            </a:r>
            <a:br>
              <a:rPr lang="en-US" sz="700" b="0" i="0" dirty="0">
                <a:solidFill>
                  <a:schemeClr val="bg1">
                    <a:lumMod val="65000"/>
                  </a:schemeClr>
                </a:solidFill>
                <a:latin typeface="Calibri" panose="020F0502020204030204" pitchFamily="34" charset="0"/>
                <a:cs typeface="Calibri" panose="020F0502020204030204" pitchFamily="34" charset="0"/>
              </a:rPr>
            </a:br>
            <a:r>
              <a:rPr lang="en-US" sz="700" b="0" i="0" dirty="0">
                <a:solidFill>
                  <a:schemeClr val="bg1">
                    <a:lumMod val="65000"/>
                  </a:schemeClr>
                </a:solidFill>
                <a:latin typeface="Calibri" panose="020F0502020204030204" pitchFamily="34" charset="0"/>
                <a:cs typeface="Calibri" panose="020F0502020204030204" pitchFamily="34" charset="0"/>
              </a:rPr>
              <a:t>See </a:t>
            </a:r>
            <a:r>
              <a:rPr lang="en-US" sz="700" b="0" i="0" dirty="0">
                <a:solidFill>
                  <a:schemeClr val="bg1">
                    <a:lumMod val="65000"/>
                  </a:schemeClr>
                </a:solidFill>
                <a:latin typeface="Calibri" panose="020F0502020204030204" pitchFamily="34" charset="0"/>
                <a:cs typeface="Calibri" panose="020F0502020204030204" pitchFamily="34" charset="0"/>
                <a:hlinkClick r:id="rId4" action="ppaction://hlinkfile">
                  <a:extLst>
                    <a:ext uri="{A12FA001-AC4F-418D-AE19-62706E023703}">
                      <ahyp:hlinkClr xmlns:ahyp="http://schemas.microsoft.com/office/drawing/2018/hyperlinkcolor" val="tx"/>
                    </a:ext>
                  </a:extLst>
                </a:hlinkClick>
              </a:rPr>
              <a:t>CLAglobal.com/disclaimer</a:t>
            </a:r>
            <a:r>
              <a:rPr lang="en-US" sz="700" b="0" i="0" dirty="0">
                <a:solidFill>
                  <a:schemeClr val="bg1">
                    <a:lumMod val="65000"/>
                  </a:schemeClr>
                </a:solidFill>
                <a:latin typeface="Calibri" panose="020F0502020204030204" pitchFamily="34" charset="0"/>
                <a:cs typeface="Calibri" panose="020F0502020204030204" pitchFamily="34" charset="0"/>
              </a:rPr>
              <a:t>. Investment advisory services are offered through CliftonLarsonAllen Wealth Advisors, LLC, an SEC-registered investment advisor.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dirty="0">
                <a:solidFill>
                  <a:schemeClr val="bg1">
                    <a:lumMod val="65000"/>
                  </a:schemeClr>
                </a:solidFill>
                <a:latin typeface="Calibri" panose="020F0502020204030204" pitchFamily="34" charset="0"/>
                <a:cs typeface="Calibri" panose="020F0502020204030204" pitchFamily="34" charset="0"/>
              </a:rPr>
              <a:t>©2022 CliftonLarsonAllen LLP</a:t>
            </a:r>
          </a:p>
        </p:txBody>
      </p:sp>
    </p:spTree>
    <p:extLst>
      <p:ext uri="{BB962C8B-B14F-4D97-AF65-F5344CB8AC3E}">
        <p14:creationId xmlns:p14="http://schemas.microsoft.com/office/powerpoint/2010/main" val="15760532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8_Section Header">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4A458025-4E29-498D-85EE-1FB63B2F111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354" y="0"/>
            <a:ext cx="9141291" cy="5143499"/>
          </a:xfrm>
          <a:prstGeom prst="rect">
            <a:avLst/>
          </a:prstGeom>
        </p:spPr>
      </p:pic>
      <p:pic>
        <p:nvPicPr>
          <p:cNvPr id="17" name="Picture 16">
            <a:extLst>
              <a:ext uri="{FF2B5EF4-FFF2-40B4-BE49-F238E27FC236}">
                <a16:creationId xmlns:a16="http://schemas.microsoft.com/office/drawing/2014/main" id="{6E8527B3-1434-4CEC-8CEF-E3B18B296E2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64529" y="286793"/>
            <a:ext cx="671405" cy="668631"/>
          </a:xfrm>
          <a:prstGeom prst="rect">
            <a:avLst/>
          </a:prstGeom>
        </p:spPr>
      </p:pic>
      <p:sp>
        <p:nvSpPr>
          <p:cNvPr id="20" name="TextBox 19">
            <a:extLst>
              <a:ext uri="{FF2B5EF4-FFF2-40B4-BE49-F238E27FC236}">
                <a16:creationId xmlns:a16="http://schemas.microsoft.com/office/drawing/2014/main" id="{19853DB8-8AE9-48B8-9683-97D2A3DB1EE1}"/>
              </a:ext>
            </a:extLst>
          </p:cNvPr>
          <p:cNvSpPr txBox="1"/>
          <p:nvPr userDrawn="1"/>
        </p:nvSpPr>
        <p:spPr>
          <a:xfrm>
            <a:off x="5956825" y="4285907"/>
            <a:ext cx="2670427" cy="495899"/>
          </a:xfrm>
          <a:prstGeom prst="rect">
            <a:avLst/>
          </a:prstGeom>
          <a:noFill/>
        </p:spPr>
        <p:txBody>
          <a:bodyPr wrap="square" rtlCol="0">
            <a:spAutoFit/>
          </a:bodyPr>
          <a:lstStyle/>
          <a:p>
            <a:pPr algn="r"/>
            <a:r>
              <a:rPr lang="en-US" sz="1300" b="0" i="0" kern="1200" dirty="0">
                <a:solidFill>
                  <a:schemeClr val="bg1"/>
                </a:solidFill>
                <a:effectLst/>
                <a:latin typeface="Calibri" panose="020F0502020204030204" pitchFamily="34" charset="0"/>
                <a:ea typeface="+mn-ea"/>
                <a:cs typeface="Calibri" panose="020F0502020204030204" pitchFamily="34" charset="0"/>
              </a:rPr>
              <a:t>WEALTH ADVISORY | OUTSOURCING </a:t>
            </a:r>
            <a:br>
              <a:rPr lang="en-US" sz="1300" b="0" i="0" kern="1200" dirty="0">
                <a:solidFill>
                  <a:schemeClr val="bg1"/>
                </a:solidFill>
                <a:effectLst/>
                <a:latin typeface="Calibri" panose="020F0502020204030204" pitchFamily="34" charset="0"/>
                <a:ea typeface="+mn-ea"/>
                <a:cs typeface="Calibri" panose="020F0502020204030204" pitchFamily="34" charset="0"/>
              </a:rPr>
            </a:br>
            <a:r>
              <a:rPr lang="en-US" sz="1300" b="0" i="0" kern="1200" dirty="0">
                <a:solidFill>
                  <a:schemeClr val="bg1"/>
                </a:solidFill>
                <a:effectLst/>
                <a:latin typeface="Calibri" panose="020F0502020204030204" pitchFamily="34" charset="0"/>
                <a:ea typeface="+mn-ea"/>
                <a:cs typeface="Calibri" panose="020F0502020204030204" pitchFamily="34" charset="0"/>
              </a:rPr>
              <a:t>AUDIT, TAX, AND CONSULTING</a:t>
            </a:r>
          </a:p>
        </p:txBody>
      </p:sp>
      <p:sp>
        <p:nvSpPr>
          <p:cNvPr id="21" name="Rectangle 20">
            <a:extLst>
              <a:ext uri="{FF2B5EF4-FFF2-40B4-BE49-F238E27FC236}">
                <a16:creationId xmlns:a16="http://schemas.microsoft.com/office/drawing/2014/main" id="{92A9D3BF-1681-4399-8121-CA571B4F894A}"/>
              </a:ext>
            </a:extLst>
          </p:cNvPr>
          <p:cNvSpPr/>
          <p:nvPr userDrawn="1"/>
        </p:nvSpPr>
        <p:spPr>
          <a:xfrm>
            <a:off x="5788030" y="4713560"/>
            <a:ext cx="2839222" cy="323165"/>
          </a:xfrm>
          <a:prstGeom prst="rect">
            <a:avLst/>
          </a:prstGeom>
        </p:spPr>
        <p:txBody>
          <a:bodyPr wrap="square">
            <a:spAutoFit/>
          </a:bodyPr>
          <a:lstStyle/>
          <a:p>
            <a:pPr algn="r">
              <a:buNone/>
            </a:pPr>
            <a:r>
              <a:rPr lang="en-US" sz="750" b="0" i="0" dirty="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
        <p:nvSpPr>
          <p:cNvPr id="13" name="Date Placeholder 3"/>
          <p:cNvSpPr txBox="1">
            <a:spLocks/>
          </p:cNvSpPr>
          <p:nvPr userDrawn="1"/>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i="0" dirty="0">
                <a:solidFill>
                  <a:schemeClr val="bg1"/>
                </a:solidFill>
                <a:latin typeface="Calibri" panose="020F0502020204030204" pitchFamily="34" charset="0"/>
                <a:cs typeface="Calibri" panose="020F0502020204030204" pitchFamily="34" charset="0"/>
              </a:rPr>
              <a:t>©2022 CliftonLarsonAllen LLP</a:t>
            </a:r>
          </a:p>
        </p:txBody>
      </p:sp>
      <p:sp>
        <p:nvSpPr>
          <p:cNvPr id="18" name="Slide Number Placeholder 5"/>
          <p:cNvSpPr>
            <a:spLocks noGrp="1"/>
          </p:cNvSpPr>
          <p:nvPr userDrawn="1">
            <p:ph type="sldNum" sz="quarter" idx="4"/>
          </p:nvPr>
        </p:nvSpPr>
        <p:spPr>
          <a:xfrm>
            <a:off x="8686800" y="4773168"/>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14" name="Rectangle 4"/>
          <p:cNvSpPr>
            <a:spLocks noGrp="1" noChangeArrowheads="1"/>
          </p:cNvSpPr>
          <p:nvPr userDrawn="1">
            <p:ph type="subTitle" idx="1" hasCustomPrompt="1"/>
          </p:nvPr>
        </p:nvSpPr>
        <p:spPr>
          <a:xfrm>
            <a:off x="848026" y="3067051"/>
            <a:ext cx="4495499" cy="1281684"/>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15" name="Rectangle 3"/>
          <p:cNvSpPr>
            <a:spLocks noGrp="1" noChangeArrowheads="1"/>
          </p:cNvSpPr>
          <p:nvPr userDrawn="1">
            <p:ph type="ctrTitle" hasCustomPrompt="1"/>
          </p:nvPr>
        </p:nvSpPr>
        <p:spPr>
          <a:xfrm>
            <a:off x="848026" y="1524001"/>
            <a:ext cx="4495499" cy="1504950"/>
          </a:xfrm>
          <a:noFill/>
        </p:spPr>
        <p:txBody>
          <a:bodyPr anchor="b" anchorCtr="0"/>
          <a:lstStyle>
            <a:lvl1pPr algn="l">
              <a:defRPr sz="2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1225190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9_Section Header">
    <p:spTree>
      <p:nvGrpSpPr>
        <p:cNvPr id="1" name=""/>
        <p:cNvGrpSpPr/>
        <p:nvPr/>
      </p:nvGrpSpPr>
      <p:grpSpPr>
        <a:xfrm>
          <a:off x="0" y="0"/>
          <a:ext cx="0" cy="0"/>
          <a:chOff x="0" y="0"/>
          <a:chExt cx="0" cy="0"/>
        </a:xfrm>
      </p:grpSpPr>
      <p:sp>
        <p:nvSpPr>
          <p:cNvPr id="23" name="Rectangle 5">
            <a:extLst>
              <a:ext uri="{FF2B5EF4-FFF2-40B4-BE49-F238E27FC236}">
                <a16:creationId xmlns:a16="http://schemas.microsoft.com/office/drawing/2014/main" id="{FDA5FE44-C644-4FC3-99EA-5DEA4A5DE262}"/>
              </a:ext>
            </a:extLst>
          </p:cNvPr>
          <p:cNvSpPr/>
          <p:nvPr userDrawn="1"/>
        </p:nvSpPr>
        <p:spPr bwMode="auto">
          <a:xfrm>
            <a:off x="4492471" y="0"/>
            <a:ext cx="4649659" cy="5143500"/>
          </a:xfrm>
          <a:custGeom>
            <a:avLst/>
            <a:gdLst>
              <a:gd name="connsiteX0" fmla="*/ 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0 w 4649659"/>
              <a:gd name="connsiteY4" fmla="*/ 0 h 5153027"/>
              <a:gd name="connsiteX0" fmla="*/ 249555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495550 w 4649659"/>
              <a:gd name="connsiteY4" fmla="*/ 0 h 5153027"/>
              <a:gd name="connsiteX0" fmla="*/ 2828925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828925 w 4649659"/>
              <a:gd name="connsiteY4" fmla="*/ 0 h 515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9659" h="5153027">
                <a:moveTo>
                  <a:pt x="2828925" y="0"/>
                </a:moveTo>
                <a:lnTo>
                  <a:pt x="4649659" y="0"/>
                </a:lnTo>
                <a:lnTo>
                  <a:pt x="4649659" y="5153027"/>
                </a:lnTo>
                <a:lnTo>
                  <a:pt x="0" y="5153027"/>
                </a:lnTo>
                <a:lnTo>
                  <a:pt x="2828925" y="0"/>
                </a:lnTo>
                <a:close/>
              </a:path>
            </a:pathLst>
          </a:cu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5" name="Rectangle 2">
            <a:extLst>
              <a:ext uri="{FF2B5EF4-FFF2-40B4-BE49-F238E27FC236}">
                <a16:creationId xmlns:a16="http://schemas.microsoft.com/office/drawing/2014/main" id="{AD38EDA4-006A-4563-BB9D-60E22CDA9C28}"/>
              </a:ext>
            </a:extLst>
          </p:cNvPr>
          <p:cNvSpPr/>
          <p:nvPr userDrawn="1"/>
        </p:nvSpPr>
        <p:spPr bwMode="auto">
          <a:xfrm>
            <a:off x="-10004" y="-4536"/>
            <a:ext cx="7249004" cy="5161483"/>
          </a:xfrm>
          <a:custGeom>
            <a:avLst/>
            <a:gdLst>
              <a:gd name="connsiteX0" fmla="*/ 0 w 4371977"/>
              <a:gd name="connsiteY0" fmla="*/ 0 h 5143500"/>
              <a:gd name="connsiteX1" fmla="*/ 4371977 w 4371977"/>
              <a:gd name="connsiteY1" fmla="*/ 0 h 5143500"/>
              <a:gd name="connsiteX2" fmla="*/ 4371977 w 4371977"/>
              <a:gd name="connsiteY2" fmla="*/ 5143500 h 5143500"/>
              <a:gd name="connsiteX3" fmla="*/ 0 w 4371977"/>
              <a:gd name="connsiteY3" fmla="*/ 5143500 h 5143500"/>
              <a:gd name="connsiteX4" fmla="*/ 0 w 4371977"/>
              <a:gd name="connsiteY4" fmla="*/ 0 h 5143500"/>
              <a:gd name="connsiteX0" fmla="*/ 0 w 7239002"/>
              <a:gd name="connsiteY0" fmla="*/ 9525 h 5153025"/>
              <a:gd name="connsiteX1" fmla="*/ 7239002 w 7239002"/>
              <a:gd name="connsiteY1" fmla="*/ 0 h 5153025"/>
              <a:gd name="connsiteX2" fmla="*/ 4371977 w 7239002"/>
              <a:gd name="connsiteY2" fmla="*/ 5153025 h 5153025"/>
              <a:gd name="connsiteX3" fmla="*/ 0 w 7239002"/>
              <a:gd name="connsiteY3" fmla="*/ 5153025 h 5153025"/>
              <a:gd name="connsiteX4" fmla="*/ 0 w 7239002"/>
              <a:gd name="connsiteY4" fmla="*/ 9525 h 5153025"/>
              <a:gd name="connsiteX0" fmla="*/ 0 w 7246036"/>
              <a:gd name="connsiteY0" fmla="*/ 2496 h 5153025"/>
              <a:gd name="connsiteX1" fmla="*/ 7246036 w 7246036"/>
              <a:gd name="connsiteY1" fmla="*/ 0 h 5153025"/>
              <a:gd name="connsiteX2" fmla="*/ 4379011 w 7246036"/>
              <a:gd name="connsiteY2" fmla="*/ 5153025 h 5153025"/>
              <a:gd name="connsiteX3" fmla="*/ 7034 w 7246036"/>
              <a:gd name="connsiteY3" fmla="*/ 5153025 h 5153025"/>
              <a:gd name="connsiteX4" fmla="*/ 0 w 7246036"/>
              <a:gd name="connsiteY4" fmla="*/ 2496 h 5153025"/>
              <a:gd name="connsiteX0" fmla="*/ 0 w 7246036"/>
              <a:gd name="connsiteY0" fmla="*/ 0 h 5157558"/>
              <a:gd name="connsiteX1" fmla="*/ 7246036 w 7246036"/>
              <a:gd name="connsiteY1" fmla="*/ 4533 h 5157558"/>
              <a:gd name="connsiteX2" fmla="*/ 4379011 w 7246036"/>
              <a:gd name="connsiteY2" fmla="*/ 5157558 h 5157558"/>
              <a:gd name="connsiteX3" fmla="*/ 7034 w 7246036"/>
              <a:gd name="connsiteY3" fmla="*/ 5157558 h 5157558"/>
              <a:gd name="connsiteX4" fmla="*/ 0 w 7246036"/>
              <a:gd name="connsiteY4" fmla="*/ 0 h 5157558"/>
              <a:gd name="connsiteX0" fmla="*/ 2968 w 7249004"/>
              <a:gd name="connsiteY0" fmla="*/ 0 h 5157558"/>
              <a:gd name="connsiteX1" fmla="*/ 7249004 w 7249004"/>
              <a:gd name="connsiteY1" fmla="*/ 4533 h 5157558"/>
              <a:gd name="connsiteX2" fmla="*/ 4381979 w 7249004"/>
              <a:gd name="connsiteY2" fmla="*/ 5157558 h 5157558"/>
              <a:gd name="connsiteX3" fmla="*/ 477 w 7249004"/>
              <a:gd name="connsiteY3" fmla="*/ 5157558 h 5157558"/>
              <a:gd name="connsiteX4" fmla="*/ 2968 w 7249004"/>
              <a:gd name="connsiteY4" fmla="*/ 0 h 515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004" h="5157558">
                <a:moveTo>
                  <a:pt x="2968" y="0"/>
                </a:moveTo>
                <a:lnTo>
                  <a:pt x="7249004" y="4533"/>
                </a:lnTo>
                <a:lnTo>
                  <a:pt x="4381979" y="5157558"/>
                </a:lnTo>
                <a:lnTo>
                  <a:pt x="477" y="5157558"/>
                </a:lnTo>
                <a:cubicBezTo>
                  <a:pt x="-1868" y="3440715"/>
                  <a:pt x="5313" y="1716843"/>
                  <a:pt x="2968" y="0"/>
                </a:cubicBezTo>
                <a:close/>
              </a:path>
            </a:pathLst>
          </a:custGeom>
          <a:solidFill>
            <a:srgbClr val="2E334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6" name="Rectangle 4">
            <a:extLst>
              <a:ext uri="{FF2B5EF4-FFF2-40B4-BE49-F238E27FC236}">
                <a16:creationId xmlns:a16="http://schemas.microsoft.com/office/drawing/2014/main" id="{1872E511-94BF-4661-9B98-A068A3B58F2B}"/>
              </a:ext>
            </a:extLst>
          </p:cNvPr>
          <p:cNvSpPr/>
          <p:nvPr userDrawn="1"/>
        </p:nvSpPr>
        <p:spPr bwMode="auto">
          <a:xfrm>
            <a:off x="4362450" y="0"/>
            <a:ext cx="3028950" cy="5156947"/>
          </a:xfrm>
          <a:custGeom>
            <a:avLst/>
            <a:gdLst>
              <a:gd name="connsiteX0" fmla="*/ 0 w 161925"/>
              <a:gd name="connsiteY0" fmla="*/ 0 h 5153026"/>
              <a:gd name="connsiteX1" fmla="*/ 161925 w 161925"/>
              <a:gd name="connsiteY1" fmla="*/ 0 h 5153026"/>
              <a:gd name="connsiteX2" fmla="*/ 161925 w 161925"/>
              <a:gd name="connsiteY2" fmla="*/ 5153026 h 5153026"/>
              <a:gd name="connsiteX3" fmla="*/ 0 w 161925"/>
              <a:gd name="connsiteY3" fmla="*/ 5153026 h 5153026"/>
              <a:gd name="connsiteX4" fmla="*/ 0 w 161925"/>
              <a:gd name="connsiteY4" fmla="*/ 0 h 5153026"/>
              <a:gd name="connsiteX0" fmla="*/ 2847975 w 3009900"/>
              <a:gd name="connsiteY0" fmla="*/ 0 h 5153026"/>
              <a:gd name="connsiteX1" fmla="*/ 3009900 w 3009900"/>
              <a:gd name="connsiteY1" fmla="*/ 0 h 5153026"/>
              <a:gd name="connsiteX2" fmla="*/ 3009900 w 3009900"/>
              <a:gd name="connsiteY2" fmla="*/ 5153026 h 5153026"/>
              <a:gd name="connsiteX3" fmla="*/ 0 w 3009900"/>
              <a:gd name="connsiteY3" fmla="*/ 5143501 h 5153026"/>
              <a:gd name="connsiteX4" fmla="*/ 2847975 w 3009900"/>
              <a:gd name="connsiteY4" fmla="*/ 0 h 5153026"/>
              <a:gd name="connsiteX0" fmla="*/ 2847975 w 3009900"/>
              <a:gd name="connsiteY0" fmla="*/ 0 h 5143501"/>
              <a:gd name="connsiteX1" fmla="*/ 3009900 w 3009900"/>
              <a:gd name="connsiteY1" fmla="*/ 0 h 5143501"/>
              <a:gd name="connsiteX2" fmla="*/ 171450 w 3009900"/>
              <a:gd name="connsiteY2" fmla="*/ 5143501 h 5143501"/>
              <a:gd name="connsiteX3" fmla="*/ 0 w 3009900"/>
              <a:gd name="connsiteY3" fmla="*/ 5143501 h 5143501"/>
              <a:gd name="connsiteX4" fmla="*/ 2847975 w 3009900"/>
              <a:gd name="connsiteY4" fmla="*/ 0 h 5143501"/>
              <a:gd name="connsiteX0" fmla="*/ 2867025 w 3028950"/>
              <a:gd name="connsiteY0" fmla="*/ 0 h 5156201"/>
              <a:gd name="connsiteX1" fmla="*/ 3028950 w 3028950"/>
              <a:gd name="connsiteY1" fmla="*/ 0 h 5156201"/>
              <a:gd name="connsiteX2" fmla="*/ 190500 w 3028950"/>
              <a:gd name="connsiteY2" fmla="*/ 5143501 h 5156201"/>
              <a:gd name="connsiteX3" fmla="*/ 0 w 3028950"/>
              <a:gd name="connsiteY3" fmla="*/ 5156201 h 5156201"/>
              <a:gd name="connsiteX4" fmla="*/ 2867025 w 3028950"/>
              <a:gd name="connsiteY4" fmla="*/ 0 h 5156201"/>
              <a:gd name="connsiteX0" fmla="*/ 2867025 w 3028950"/>
              <a:gd name="connsiteY0" fmla="*/ 0 h 5171002"/>
              <a:gd name="connsiteX1" fmla="*/ 3028950 w 3028950"/>
              <a:gd name="connsiteY1" fmla="*/ 0 h 5171002"/>
              <a:gd name="connsiteX2" fmla="*/ 176749 w 3028950"/>
              <a:gd name="connsiteY2" fmla="*/ 5171002 h 5171002"/>
              <a:gd name="connsiteX3" fmla="*/ 0 w 3028950"/>
              <a:gd name="connsiteY3" fmla="*/ 5156201 h 5171002"/>
              <a:gd name="connsiteX4" fmla="*/ 2867025 w 3028950"/>
              <a:gd name="connsiteY4" fmla="*/ 0 h 5171002"/>
              <a:gd name="connsiteX0" fmla="*/ 2867025 w 3028950"/>
              <a:gd name="connsiteY0" fmla="*/ 0 h 5164127"/>
              <a:gd name="connsiteX1" fmla="*/ 3028950 w 3028950"/>
              <a:gd name="connsiteY1" fmla="*/ 0 h 5164127"/>
              <a:gd name="connsiteX2" fmla="*/ 197375 w 3028950"/>
              <a:gd name="connsiteY2" fmla="*/ 5164127 h 5164127"/>
              <a:gd name="connsiteX3" fmla="*/ 0 w 3028950"/>
              <a:gd name="connsiteY3" fmla="*/ 5156201 h 5164127"/>
              <a:gd name="connsiteX4" fmla="*/ 2867025 w 3028950"/>
              <a:gd name="connsiteY4" fmla="*/ 0 h 5164127"/>
              <a:gd name="connsiteX0" fmla="*/ 2867025 w 3028950"/>
              <a:gd name="connsiteY0" fmla="*/ 0 h 5164127"/>
              <a:gd name="connsiteX1" fmla="*/ 3028950 w 3028950"/>
              <a:gd name="connsiteY1" fmla="*/ 0 h 5164127"/>
              <a:gd name="connsiteX2" fmla="*/ 183624 w 3028950"/>
              <a:gd name="connsiteY2" fmla="*/ 5164127 h 5164127"/>
              <a:gd name="connsiteX3" fmla="*/ 0 w 3028950"/>
              <a:gd name="connsiteY3" fmla="*/ 5156201 h 5164127"/>
              <a:gd name="connsiteX4" fmla="*/ 2867025 w 3028950"/>
              <a:gd name="connsiteY4" fmla="*/ 0 h 5164127"/>
              <a:gd name="connsiteX0" fmla="*/ 2867025 w 3028950"/>
              <a:gd name="connsiteY0" fmla="*/ 0 h 5156201"/>
              <a:gd name="connsiteX1" fmla="*/ 3028950 w 3028950"/>
              <a:gd name="connsiteY1" fmla="*/ 0 h 5156201"/>
              <a:gd name="connsiteX2" fmla="*/ 197375 w 3028950"/>
              <a:gd name="connsiteY2" fmla="*/ 5143502 h 5156201"/>
              <a:gd name="connsiteX3" fmla="*/ 0 w 3028950"/>
              <a:gd name="connsiteY3" fmla="*/ 5156201 h 5156201"/>
              <a:gd name="connsiteX4" fmla="*/ 2867025 w 3028950"/>
              <a:gd name="connsiteY4" fmla="*/ 0 h 5156201"/>
              <a:gd name="connsiteX0" fmla="*/ 2867025 w 3028950"/>
              <a:gd name="connsiteY0" fmla="*/ 0 h 5160331"/>
              <a:gd name="connsiteX1" fmla="*/ 3028950 w 3028950"/>
              <a:gd name="connsiteY1" fmla="*/ 0 h 5160331"/>
              <a:gd name="connsiteX2" fmla="*/ 197375 w 3028950"/>
              <a:gd name="connsiteY2" fmla="*/ 5160331 h 5160331"/>
              <a:gd name="connsiteX3" fmla="*/ 0 w 3028950"/>
              <a:gd name="connsiteY3" fmla="*/ 5156201 h 5160331"/>
              <a:gd name="connsiteX4" fmla="*/ 2867025 w 3028950"/>
              <a:gd name="connsiteY4" fmla="*/ 0 h 5160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8950" h="5160331">
                <a:moveTo>
                  <a:pt x="2867025" y="0"/>
                </a:moveTo>
                <a:lnTo>
                  <a:pt x="3028950" y="0"/>
                </a:lnTo>
                <a:lnTo>
                  <a:pt x="197375" y="5160331"/>
                </a:lnTo>
                <a:lnTo>
                  <a:pt x="0" y="5156201"/>
                </a:lnTo>
                <a:lnTo>
                  <a:pt x="2867025" y="0"/>
                </a:lnTo>
                <a:close/>
              </a:path>
            </a:pathLst>
          </a:cu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17" name="Picture 16">
            <a:extLst>
              <a:ext uri="{FF2B5EF4-FFF2-40B4-BE49-F238E27FC236}">
                <a16:creationId xmlns:a16="http://schemas.microsoft.com/office/drawing/2014/main" id="{6E8527B3-1434-4CEC-8CEF-E3B18B296E2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529" y="286793"/>
            <a:ext cx="671405" cy="668631"/>
          </a:xfrm>
          <a:prstGeom prst="rect">
            <a:avLst/>
          </a:prstGeom>
        </p:spPr>
      </p:pic>
      <p:sp>
        <p:nvSpPr>
          <p:cNvPr id="20" name="TextBox 19">
            <a:extLst>
              <a:ext uri="{FF2B5EF4-FFF2-40B4-BE49-F238E27FC236}">
                <a16:creationId xmlns:a16="http://schemas.microsoft.com/office/drawing/2014/main" id="{19853DB8-8AE9-48B8-9683-97D2A3DB1EE1}"/>
              </a:ext>
            </a:extLst>
          </p:cNvPr>
          <p:cNvSpPr txBox="1"/>
          <p:nvPr userDrawn="1"/>
        </p:nvSpPr>
        <p:spPr>
          <a:xfrm>
            <a:off x="5956825" y="4285907"/>
            <a:ext cx="2670427" cy="495899"/>
          </a:xfrm>
          <a:prstGeom prst="rect">
            <a:avLst/>
          </a:prstGeom>
          <a:noFill/>
        </p:spPr>
        <p:txBody>
          <a:bodyPr wrap="square" rtlCol="0">
            <a:spAutoFit/>
          </a:bodyPr>
          <a:lstStyle/>
          <a:p>
            <a:pPr algn="r"/>
            <a:r>
              <a:rPr lang="en-US" sz="1300" b="0" i="0" kern="1200" dirty="0">
                <a:solidFill>
                  <a:schemeClr val="bg1"/>
                </a:solidFill>
                <a:effectLst/>
                <a:latin typeface="Calibri" panose="020F0502020204030204" pitchFamily="34" charset="0"/>
                <a:ea typeface="+mn-ea"/>
                <a:cs typeface="Calibri" panose="020F0502020204030204" pitchFamily="34" charset="0"/>
              </a:rPr>
              <a:t>WEALTH ADVISORY | OUTSOURCING </a:t>
            </a:r>
            <a:br>
              <a:rPr lang="en-US" sz="1300" b="0" i="0" kern="1200" dirty="0">
                <a:solidFill>
                  <a:schemeClr val="bg1"/>
                </a:solidFill>
                <a:effectLst/>
                <a:latin typeface="Calibri" panose="020F0502020204030204" pitchFamily="34" charset="0"/>
                <a:ea typeface="+mn-ea"/>
                <a:cs typeface="Calibri" panose="020F0502020204030204" pitchFamily="34" charset="0"/>
              </a:rPr>
            </a:br>
            <a:r>
              <a:rPr lang="en-US" sz="1300" b="0" i="0" kern="1200" dirty="0">
                <a:solidFill>
                  <a:schemeClr val="bg1"/>
                </a:solidFill>
                <a:effectLst/>
                <a:latin typeface="Calibri" panose="020F0502020204030204" pitchFamily="34" charset="0"/>
                <a:ea typeface="+mn-ea"/>
                <a:cs typeface="Calibri" panose="020F0502020204030204" pitchFamily="34" charset="0"/>
              </a:rPr>
              <a:t>AUDIT, TAX, AND CONSULTING</a:t>
            </a:r>
          </a:p>
        </p:txBody>
      </p:sp>
      <p:sp>
        <p:nvSpPr>
          <p:cNvPr id="21" name="Rectangle 20">
            <a:extLst>
              <a:ext uri="{FF2B5EF4-FFF2-40B4-BE49-F238E27FC236}">
                <a16:creationId xmlns:a16="http://schemas.microsoft.com/office/drawing/2014/main" id="{92A9D3BF-1681-4399-8121-CA571B4F894A}"/>
              </a:ext>
            </a:extLst>
          </p:cNvPr>
          <p:cNvSpPr/>
          <p:nvPr userDrawn="1"/>
        </p:nvSpPr>
        <p:spPr>
          <a:xfrm>
            <a:off x="5788030" y="4713560"/>
            <a:ext cx="2839222" cy="323165"/>
          </a:xfrm>
          <a:prstGeom prst="rect">
            <a:avLst/>
          </a:prstGeom>
        </p:spPr>
        <p:txBody>
          <a:bodyPr wrap="square">
            <a:spAutoFit/>
          </a:bodyPr>
          <a:lstStyle/>
          <a:p>
            <a:pPr algn="r">
              <a:buNone/>
            </a:pPr>
            <a:r>
              <a:rPr lang="en-US" sz="750" b="0" i="0" dirty="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
        <p:nvSpPr>
          <p:cNvPr id="13" name="Date Placeholder 3"/>
          <p:cNvSpPr txBox="1">
            <a:spLocks/>
          </p:cNvSpPr>
          <p:nvPr userDrawn="1"/>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i="0" dirty="0">
                <a:solidFill>
                  <a:schemeClr val="bg1"/>
                </a:solidFill>
                <a:latin typeface="Calibri" panose="020F0502020204030204" pitchFamily="34" charset="0"/>
                <a:cs typeface="Calibri" panose="020F0502020204030204" pitchFamily="34" charset="0"/>
              </a:rPr>
              <a:t>©2022 CliftonLarsonAllen LLP</a:t>
            </a:r>
          </a:p>
        </p:txBody>
      </p:sp>
      <p:sp>
        <p:nvSpPr>
          <p:cNvPr id="18" name="Slide Number Placeholder 5"/>
          <p:cNvSpPr>
            <a:spLocks noGrp="1"/>
          </p:cNvSpPr>
          <p:nvPr userDrawn="1">
            <p:ph type="sldNum" sz="quarter" idx="4"/>
          </p:nvPr>
        </p:nvSpPr>
        <p:spPr>
          <a:xfrm>
            <a:off x="8686800" y="4773168"/>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14" name="Rectangle 4"/>
          <p:cNvSpPr>
            <a:spLocks noGrp="1" noChangeArrowheads="1"/>
          </p:cNvSpPr>
          <p:nvPr userDrawn="1">
            <p:ph type="subTitle" idx="1" hasCustomPrompt="1"/>
          </p:nvPr>
        </p:nvSpPr>
        <p:spPr>
          <a:xfrm>
            <a:off x="848026" y="3067051"/>
            <a:ext cx="4495499" cy="1281684"/>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15" name="Rectangle 3"/>
          <p:cNvSpPr>
            <a:spLocks noGrp="1" noChangeArrowheads="1"/>
          </p:cNvSpPr>
          <p:nvPr userDrawn="1">
            <p:ph type="ctrTitle" hasCustomPrompt="1"/>
          </p:nvPr>
        </p:nvSpPr>
        <p:spPr>
          <a:xfrm>
            <a:off x="848026" y="1524001"/>
            <a:ext cx="4495499" cy="1504950"/>
          </a:xfrm>
          <a:noFill/>
        </p:spPr>
        <p:txBody>
          <a:bodyPr anchor="b" anchorCtr="0"/>
          <a:lstStyle>
            <a:lvl1pPr algn="l">
              <a:defRPr sz="2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8851715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0_Section Header">
    <p:spTree>
      <p:nvGrpSpPr>
        <p:cNvPr id="1" name=""/>
        <p:cNvGrpSpPr/>
        <p:nvPr/>
      </p:nvGrpSpPr>
      <p:grpSpPr>
        <a:xfrm>
          <a:off x="0" y="0"/>
          <a:ext cx="0" cy="0"/>
          <a:chOff x="0" y="0"/>
          <a:chExt cx="0" cy="0"/>
        </a:xfrm>
      </p:grpSpPr>
      <p:sp>
        <p:nvSpPr>
          <p:cNvPr id="23" name="Rectangle 5">
            <a:extLst>
              <a:ext uri="{FF2B5EF4-FFF2-40B4-BE49-F238E27FC236}">
                <a16:creationId xmlns:a16="http://schemas.microsoft.com/office/drawing/2014/main" id="{FDA5FE44-C644-4FC3-99EA-5DEA4A5DE262}"/>
              </a:ext>
            </a:extLst>
          </p:cNvPr>
          <p:cNvSpPr/>
          <p:nvPr userDrawn="1"/>
        </p:nvSpPr>
        <p:spPr bwMode="auto">
          <a:xfrm>
            <a:off x="4492471" y="0"/>
            <a:ext cx="4649659" cy="5143500"/>
          </a:xfrm>
          <a:custGeom>
            <a:avLst/>
            <a:gdLst>
              <a:gd name="connsiteX0" fmla="*/ 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0 w 4649659"/>
              <a:gd name="connsiteY4" fmla="*/ 0 h 5153027"/>
              <a:gd name="connsiteX0" fmla="*/ 249555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495550 w 4649659"/>
              <a:gd name="connsiteY4" fmla="*/ 0 h 5153027"/>
              <a:gd name="connsiteX0" fmla="*/ 2828925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828925 w 4649659"/>
              <a:gd name="connsiteY4" fmla="*/ 0 h 515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9659" h="5153027">
                <a:moveTo>
                  <a:pt x="2828925" y="0"/>
                </a:moveTo>
                <a:lnTo>
                  <a:pt x="4649659" y="0"/>
                </a:lnTo>
                <a:lnTo>
                  <a:pt x="4649659" y="5153027"/>
                </a:lnTo>
                <a:lnTo>
                  <a:pt x="0" y="5153027"/>
                </a:lnTo>
                <a:lnTo>
                  <a:pt x="2828925" y="0"/>
                </a:lnTo>
                <a:close/>
              </a:path>
            </a:pathLst>
          </a:cu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5" name="Rectangle 2">
            <a:extLst>
              <a:ext uri="{FF2B5EF4-FFF2-40B4-BE49-F238E27FC236}">
                <a16:creationId xmlns:a16="http://schemas.microsoft.com/office/drawing/2014/main" id="{AD38EDA4-006A-4563-BB9D-60E22CDA9C28}"/>
              </a:ext>
            </a:extLst>
          </p:cNvPr>
          <p:cNvSpPr/>
          <p:nvPr userDrawn="1"/>
        </p:nvSpPr>
        <p:spPr bwMode="auto">
          <a:xfrm>
            <a:off x="-10004" y="-4536"/>
            <a:ext cx="7249004" cy="5161483"/>
          </a:xfrm>
          <a:custGeom>
            <a:avLst/>
            <a:gdLst>
              <a:gd name="connsiteX0" fmla="*/ 0 w 4371977"/>
              <a:gd name="connsiteY0" fmla="*/ 0 h 5143500"/>
              <a:gd name="connsiteX1" fmla="*/ 4371977 w 4371977"/>
              <a:gd name="connsiteY1" fmla="*/ 0 h 5143500"/>
              <a:gd name="connsiteX2" fmla="*/ 4371977 w 4371977"/>
              <a:gd name="connsiteY2" fmla="*/ 5143500 h 5143500"/>
              <a:gd name="connsiteX3" fmla="*/ 0 w 4371977"/>
              <a:gd name="connsiteY3" fmla="*/ 5143500 h 5143500"/>
              <a:gd name="connsiteX4" fmla="*/ 0 w 4371977"/>
              <a:gd name="connsiteY4" fmla="*/ 0 h 5143500"/>
              <a:gd name="connsiteX0" fmla="*/ 0 w 7239002"/>
              <a:gd name="connsiteY0" fmla="*/ 9525 h 5153025"/>
              <a:gd name="connsiteX1" fmla="*/ 7239002 w 7239002"/>
              <a:gd name="connsiteY1" fmla="*/ 0 h 5153025"/>
              <a:gd name="connsiteX2" fmla="*/ 4371977 w 7239002"/>
              <a:gd name="connsiteY2" fmla="*/ 5153025 h 5153025"/>
              <a:gd name="connsiteX3" fmla="*/ 0 w 7239002"/>
              <a:gd name="connsiteY3" fmla="*/ 5153025 h 5153025"/>
              <a:gd name="connsiteX4" fmla="*/ 0 w 7239002"/>
              <a:gd name="connsiteY4" fmla="*/ 9525 h 5153025"/>
              <a:gd name="connsiteX0" fmla="*/ 0 w 7246036"/>
              <a:gd name="connsiteY0" fmla="*/ 2496 h 5153025"/>
              <a:gd name="connsiteX1" fmla="*/ 7246036 w 7246036"/>
              <a:gd name="connsiteY1" fmla="*/ 0 h 5153025"/>
              <a:gd name="connsiteX2" fmla="*/ 4379011 w 7246036"/>
              <a:gd name="connsiteY2" fmla="*/ 5153025 h 5153025"/>
              <a:gd name="connsiteX3" fmla="*/ 7034 w 7246036"/>
              <a:gd name="connsiteY3" fmla="*/ 5153025 h 5153025"/>
              <a:gd name="connsiteX4" fmla="*/ 0 w 7246036"/>
              <a:gd name="connsiteY4" fmla="*/ 2496 h 5153025"/>
              <a:gd name="connsiteX0" fmla="*/ 0 w 7246036"/>
              <a:gd name="connsiteY0" fmla="*/ 0 h 5157558"/>
              <a:gd name="connsiteX1" fmla="*/ 7246036 w 7246036"/>
              <a:gd name="connsiteY1" fmla="*/ 4533 h 5157558"/>
              <a:gd name="connsiteX2" fmla="*/ 4379011 w 7246036"/>
              <a:gd name="connsiteY2" fmla="*/ 5157558 h 5157558"/>
              <a:gd name="connsiteX3" fmla="*/ 7034 w 7246036"/>
              <a:gd name="connsiteY3" fmla="*/ 5157558 h 5157558"/>
              <a:gd name="connsiteX4" fmla="*/ 0 w 7246036"/>
              <a:gd name="connsiteY4" fmla="*/ 0 h 5157558"/>
              <a:gd name="connsiteX0" fmla="*/ 2968 w 7249004"/>
              <a:gd name="connsiteY0" fmla="*/ 0 h 5157558"/>
              <a:gd name="connsiteX1" fmla="*/ 7249004 w 7249004"/>
              <a:gd name="connsiteY1" fmla="*/ 4533 h 5157558"/>
              <a:gd name="connsiteX2" fmla="*/ 4381979 w 7249004"/>
              <a:gd name="connsiteY2" fmla="*/ 5157558 h 5157558"/>
              <a:gd name="connsiteX3" fmla="*/ 477 w 7249004"/>
              <a:gd name="connsiteY3" fmla="*/ 5157558 h 5157558"/>
              <a:gd name="connsiteX4" fmla="*/ 2968 w 7249004"/>
              <a:gd name="connsiteY4" fmla="*/ 0 h 515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004" h="5157558">
                <a:moveTo>
                  <a:pt x="2968" y="0"/>
                </a:moveTo>
                <a:lnTo>
                  <a:pt x="7249004" y="4533"/>
                </a:lnTo>
                <a:lnTo>
                  <a:pt x="4381979" y="5157558"/>
                </a:lnTo>
                <a:lnTo>
                  <a:pt x="477" y="5157558"/>
                </a:lnTo>
                <a:cubicBezTo>
                  <a:pt x="-1868" y="3440715"/>
                  <a:pt x="5313" y="1716843"/>
                  <a:pt x="2968" y="0"/>
                </a:cubicBezTo>
                <a:close/>
              </a:path>
            </a:pathLst>
          </a:custGeom>
          <a:solidFill>
            <a:srgbClr val="2E334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6" name="Rectangle 4">
            <a:extLst>
              <a:ext uri="{FF2B5EF4-FFF2-40B4-BE49-F238E27FC236}">
                <a16:creationId xmlns:a16="http://schemas.microsoft.com/office/drawing/2014/main" id="{1872E511-94BF-4661-9B98-A068A3B58F2B}"/>
              </a:ext>
            </a:extLst>
          </p:cNvPr>
          <p:cNvSpPr/>
          <p:nvPr userDrawn="1"/>
        </p:nvSpPr>
        <p:spPr bwMode="auto">
          <a:xfrm>
            <a:off x="4362450" y="0"/>
            <a:ext cx="3028950" cy="5156947"/>
          </a:xfrm>
          <a:custGeom>
            <a:avLst/>
            <a:gdLst>
              <a:gd name="connsiteX0" fmla="*/ 0 w 161925"/>
              <a:gd name="connsiteY0" fmla="*/ 0 h 5153026"/>
              <a:gd name="connsiteX1" fmla="*/ 161925 w 161925"/>
              <a:gd name="connsiteY1" fmla="*/ 0 h 5153026"/>
              <a:gd name="connsiteX2" fmla="*/ 161925 w 161925"/>
              <a:gd name="connsiteY2" fmla="*/ 5153026 h 5153026"/>
              <a:gd name="connsiteX3" fmla="*/ 0 w 161925"/>
              <a:gd name="connsiteY3" fmla="*/ 5153026 h 5153026"/>
              <a:gd name="connsiteX4" fmla="*/ 0 w 161925"/>
              <a:gd name="connsiteY4" fmla="*/ 0 h 5153026"/>
              <a:gd name="connsiteX0" fmla="*/ 2847975 w 3009900"/>
              <a:gd name="connsiteY0" fmla="*/ 0 h 5153026"/>
              <a:gd name="connsiteX1" fmla="*/ 3009900 w 3009900"/>
              <a:gd name="connsiteY1" fmla="*/ 0 h 5153026"/>
              <a:gd name="connsiteX2" fmla="*/ 3009900 w 3009900"/>
              <a:gd name="connsiteY2" fmla="*/ 5153026 h 5153026"/>
              <a:gd name="connsiteX3" fmla="*/ 0 w 3009900"/>
              <a:gd name="connsiteY3" fmla="*/ 5143501 h 5153026"/>
              <a:gd name="connsiteX4" fmla="*/ 2847975 w 3009900"/>
              <a:gd name="connsiteY4" fmla="*/ 0 h 5153026"/>
              <a:gd name="connsiteX0" fmla="*/ 2847975 w 3009900"/>
              <a:gd name="connsiteY0" fmla="*/ 0 h 5143501"/>
              <a:gd name="connsiteX1" fmla="*/ 3009900 w 3009900"/>
              <a:gd name="connsiteY1" fmla="*/ 0 h 5143501"/>
              <a:gd name="connsiteX2" fmla="*/ 171450 w 3009900"/>
              <a:gd name="connsiteY2" fmla="*/ 5143501 h 5143501"/>
              <a:gd name="connsiteX3" fmla="*/ 0 w 3009900"/>
              <a:gd name="connsiteY3" fmla="*/ 5143501 h 5143501"/>
              <a:gd name="connsiteX4" fmla="*/ 2847975 w 3009900"/>
              <a:gd name="connsiteY4" fmla="*/ 0 h 5143501"/>
              <a:gd name="connsiteX0" fmla="*/ 2867025 w 3028950"/>
              <a:gd name="connsiteY0" fmla="*/ 0 h 5156201"/>
              <a:gd name="connsiteX1" fmla="*/ 3028950 w 3028950"/>
              <a:gd name="connsiteY1" fmla="*/ 0 h 5156201"/>
              <a:gd name="connsiteX2" fmla="*/ 190500 w 3028950"/>
              <a:gd name="connsiteY2" fmla="*/ 5143501 h 5156201"/>
              <a:gd name="connsiteX3" fmla="*/ 0 w 3028950"/>
              <a:gd name="connsiteY3" fmla="*/ 5156201 h 5156201"/>
              <a:gd name="connsiteX4" fmla="*/ 2867025 w 3028950"/>
              <a:gd name="connsiteY4" fmla="*/ 0 h 5156201"/>
              <a:gd name="connsiteX0" fmla="*/ 2867025 w 3028950"/>
              <a:gd name="connsiteY0" fmla="*/ 0 h 5171002"/>
              <a:gd name="connsiteX1" fmla="*/ 3028950 w 3028950"/>
              <a:gd name="connsiteY1" fmla="*/ 0 h 5171002"/>
              <a:gd name="connsiteX2" fmla="*/ 176749 w 3028950"/>
              <a:gd name="connsiteY2" fmla="*/ 5171002 h 5171002"/>
              <a:gd name="connsiteX3" fmla="*/ 0 w 3028950"/>
              <a:gd name="connsiteY3" fmla="*/ 5156201 h 5171002"/>
              <a:gd name="connsiteX4" fmla="*/ 2867025 w 3028950"/>
              <a:gd name="connsiteY4" fmla="*/ 0 h 5171002"/>
              <a:gd name="connsiteX0" fmla="*/ 2867025 w 3028950"/>
              <a:gd name="connsiteY0" fmla="*/ 0 h 5164127"/>
              <a:gd name="connsiteX1" fmla="*/ 3028950 w 3028950"/>
              <a:gd name="connsiteY1" fmla="*/ 0 h 5164127"/>
              <a:gd name="connsiteX2" fmla="*/ 197375 w 3028950"/>
              <a:gd name="connsiteY2" fmla="*/ 5164127 h 5164127"/>
              <a:gd name="connsiteX3" fmla="*/ 0 w 3028950"/>
              <a:gd name="connsiteY3" fmla="*/ 5156201 h 5164127"/>
              <a:gd name="connsiteX4" fmla="*/ 2867025 w 3028950"/>
              <a:gd name="connsiteY4" fmla="*/ 0 h 5164127"/>
              <a:gd name="connsiteX0" fmla="*/ 2867025 w 3028950"/>
              <a:gd name="connsiteY0" fmla="*/ 0 h 5164127"/>
              <a:gd name="connsiteX1" fmla="*/ 3028950 w 3028950"/>
              <a:gd name="connsiteY1" fmla="*/ 0 h 5164127"/>
              <a:gd name="connsiteX2" fmla="*/ 183624 w 3028950"/>
              <a:gd name="connsiteY2" fmla="*/ 5164127 h 5164127"/>
              <a:gd name="connsiteX3" fmla="*/ 0 w 3028950"/>
              <a:gd name="connsiteY3" fmla="*/ 5156201 h 5164127"/>
              <a:gd name="connsiteX4" fmla="*/ 2867025 w 3028950"/>
              <a:gd name="connsiteY4" fmla="*/ 0 h 5164127"/>
              <a:gd name="connsiteX0" fmla="*/ 2867025 w 3028950"/>
              <a:gd name="connsiteY0" fmla="*/ 0 h 5156201"/>
              <a:gd name="connsiteX1" fmla="*/ 3028950 w 3028950"/>
              <a:gd name="connsiteY1" fmla="*/ 0 h 5156201"/>
              <a:gd name="connsiteX2" fmla="*/ 197375 w 3028950"/>
              <a:gd name="connsiteY2" fmla="*/ 5143502 h 5156201"/>
              <a:gd name="connsiteX3" fmla="*/ 0 w 3028950"/>
              <a:gd name="connsiteY3" fmla="*/ 5156201 h 5156201"/>
              <a:gd name="connsiteX4" fmla="*/ 2867025 w 3028950"/>
              <a:gd name="connsiteY4" fmla="*/ 0 h 5156201"/>
              <a:gd name="connsiteX0" fmla="*/ 2867025 w 3028950"/>
              <a:gd name="connsiteY0" fmla="*/ 0 h 5160331"/>
              <a:gd name="connsiteX1" fmla="*/ 3028950 w 3028950"/>
              <a:gd name="connsiteY1" fmla="*/ 0 h 5160331"/>
              <a:gd name="connsiteX2" fmla="*/ 197375 w 3028950"/>
              <a:gd name="connsiteY2" fmla="*/ 5160331 h 5160331"/>
              <a:gd name="connsiteX3" fmla="*/ 0 w 3028950"/>
              <a:gd name="connsiteY3" fmla="*/ 5156201 h 5160331"/>
              <a:gd name="connsiteX4" fmla="*/ 2867025 w 3028950"/>
              <a:gd name="connsiteY4" fmla="*/ 0 h 5160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8950" h="5160331">
                <a:moveTo>
                  <a:pt x="2867025" y="0"/>
                </a:moveTo>
                <a:lnTo>
                  <a:pt x="3028950" y="0"/>
                </a:lnTo>
                <a:lnTo>
                  <a:pt x="197375" y="5160331"/>
                </a:lnTo>
                <a:lnTo>
                  <a:pt x="0" y="5156201"/>
                </a:lnTo>
                <a:lnTo>
                  <a:pt x="2867025" y="0"/>
                </a:lnTo>
                <a:close/>
              </a:path>
            </a:pathLst>
          </a:cu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17" name="Picture 16">
            <a:extLst>
              <a:ext uri="{FF2B5EF4-FFF2-40B4-BE49-F238E27FC236}">
                <a16:creationId xmlns:a16="http://schemas.microsoft.com/office/drawing/2014/main" id="{6E8527B3-1434-4CEC-8CEF-E3B18B296E2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529" y="286793"/>
            <a:ext cx="671405" cy="668631"/>
          </a:xfrm>
          <a:prstGeom prst="rect">
            <a:avLst/>
          </a:prstGeom>
        </p:spPr>
      </p:pic>
      <p:sp>
        <p:nvSpPr>
          <p:cNvPr id="20" name="TextBox 19">
            <a:extLst>
              <a:ext uri="{FF2B5EF4-FFF2-40B4-BE49-F238E27FC236}">
                <a16:creationId xmlns:a16="http://schemas.microsoft.com/office/drawing/2014/main" id="{19853DB8-8AE9-48B8-9683-97D2A3DB1EE1}"/>
              </a:ext>
            </a:extLst>
          </p:cNvPr>
          <p:cNvSpPr txBox="1"/>
          <p:nvPr userDrawn="1"/>
        </p:nvSpPr>
        <p:spPr>
          <a:xfrm>
            <a:off x="5956825" y="4285907"/>
            <a:ext cx="2670427" cy="495899"/>
          </a:xfrm>
          <a:prstGeom prst="rect">
            <a:avLst/>
          </a:prstGeom>
          <a:noFill/>
        </p:spPr>
        <p:txBody>
          <a:bodyPr wrap="square" rtlCol="0">
            <a:spAutoFit/>
          </a:bodyPr>
          <a:lstStyle/>
          <a:p>
            <a:pPr algn="r"/>
            <a:r>
              <a:rPr lang="en-US" sz="1300" b="0" i="0" kern="1200" dirty="0">
                <a:solidFill>
                  <a:schemeClr val="bg1"/>
                </a:solidFill>
                <a:effectLst/>
                <a:latin typeface="Calibri" panose="020F0502020204030204" pitchFamily="34" charset="0"/>
                <a:ea typeface="+mn-ea"/>
                <a:cs typeface="Calibri" panose="020F0502020204030204" pitchFamily="34" charset="0"/>
              </a:rPr>
              <a:t>WEALTH ADVISORY | OUTSOURCING </a:t>
            </a:r>
            <a:br>
              <a:rPr lang="en-US" sz="1300" b="0" i="0" kern="1200" dirty="0">
                <a:solidFill>
                  <a:schemeClr val="bg1"/>
                </a:solidFill>
                <a:effectLst/>
                <a:latin typeface="Calibri" panose="020F0502020204030204" pitchFamily="34" charset="0"/>
                <a:ea typeface="+mn-ea"/>
                <a:cs typeface="Calibri" panose="020F0502020204030204" pitchFamily="34" charset="0"/>
              </a:rPr>
            </a:br>
            <a:r>
              <a:rPr lang="en-US" sz="1300" b="0" i="0" kern="1200" dirty="0">
                <a:solidFill>
                  <a:schemeClr val="bg1"/>
                </a:solidFill>
                <a:effectLst/>
                <a:latin typeface="Calibri" panose="020F0502020204030204" pitchFamily="34" charset="0"/>
                <a:ea typeface="+mn-ea"/>
                <a:cs typeface="Calibri" panose="020F0502020204030204" pitchFamily="34" charset="0"/>
              </a:rPr>
              <a:t>AUDIT, TAX, AND CONSULTING</a:t>
            </a:r>
          </a:p>
        </p:txBody>
      </p:sp>
      <p:sp>
        <p:nvSpPr>
          <p:cNvPr id="21" name="Rectangle 20">
            <a:extLst>
              <a:ext uri="{FF2B5EF4-FFF2-40B4-BE49-F238E27FC236}">
                <a16:creationId xmlns:a16="http://schemas.microsoft.com/office/drawing/2014/main" id="{92A9D3BF-1681-4399-8121-CA571B4F894A}"/>
              </a:ext>
            </a:extLst>
          </p:cNvPr>
          <p:cNvSpPr/>
          <p:nvPr userDrawn="1"/>
        </p:nvSpPr>
        <p:spPr>
          <a:xfrm>
            <a:off x="5788030" y="4713560"/>
            <a:ext cx="2839222" cy="323165"/>
          </a:xfrm>
          <a:prstGeom prst="rect">
            <a:avLst/>
          </a:prstGeom>
        </p:spPr>
        <p:txBody>
          <a:bodyPr wrap="square">
            <a:spAutoFit/>
          </a:bodyPr>
          <a:lstStyle/>
          <a:p>
            <a:pPr algn="r">
              <a:buNone/>
            </a:pPr>
            <a:r>
              <a:rPr lang="en-US" sz="750" b="0" i="0" dirty="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
        <p:nvSpPr>
          <p:cNvPr id="13" name="Date Placeholder 3"/>
          <p:cNvSpPr txBox="1">
            <a:spLocks/>
          </p:cNvSpPr>
          <p:nvPr userDrawn="1"/>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i="0" dirty="0">
                <a:solidFill>
                  <a:schemeClr val="bg1"/>
                </a:solidFill>
                <a:latin typeface="Calibri" panose="020F0502020204030204" pitchFamily="34" charset="0"/>
                <a:cs typeface="Calibri" panose="020F0502020204030204" pitchFamily="34" charset="0"/>
              </a:rPr>
              <a:t>©2022 CliftonLarsonAllen LLP</a:t>
            </a:r>
          </a:p>
        </p:txBody>
      </p:sp>
      <p:sp>
        <p:nvSpPr>
          <p:cNvPr id="18" name="Slide Number Placeholder 5"/>
          <p:cNvSpPr>
            <a:spLocks noGrp="1"/>
          </p:cNvSpPr>
          <p:nvPr userDrawn="1">
            <p:ph type="sldNum" sz="quarter" idx="4"/>
          </p:nvPr>
        </p:nvSpPr>
        <p:spPr>
          <a:xfrm>
            <a:off x="8686800" y="4773168"/>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14" name="Rectangle 4"/>
          <p:cNvSpPr>
            <a:spLocks noGrp="1" noChangeArrowheads="1"/>
          </p:cNvSpPr>
          <p:nvPr userDrawn="1">
            <p:ph type="subTitle" idx="1" hasCustomPrompt="1"/>
          </p:nvPr>
        </p:nvSpPr>
        <p:spPr>
          <a:xfrm>
            <a:off x="848026" y="3067051"/>
            <a:ext cx="4495499" cy="1281684"/>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15" name="Rectangle 3"/>
          <p:cNvSpPr>
            <a:spLocks noGrp="1" noChangeArrowheads="1"/>
          </p:cNvSpPr>
          <p:nvPr userDrawn="1">
            <p:ph type="ctrTitle" hasCustomPrompt="1"/>
          </p:nvPr>
        </p:nvSpPr>
        <p:spPr>
          <a:xfrm>
            <a:off x="848026" y="1524001"/>
            <a:ext cx="4495499" cy="1504950"/>
          </a:xfrm>
          <a:noFill/>
        </p:spPr>
        <p:txBody>
          <a:bodyPr anchor="b" anchorCtr="0"/>
          <a:lstStyle>
            <a:lvl1pPr algn="l">
              <a:defRPr sz="2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5534402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1_Section Header">
    <p:spTree>
      <p:nvGrpSpPr>
        <p:cNvPr id="1" name=""/>
        <p:cNvGrpSpPr/>
        <p:nvPr/>
      </p:nvGrpSpPr>
      <p:grpSpPr>
        <a:xfrm>
          <a:off x="0" y="0"/>
          <a:ext cx="0" cy="0"/>
          <a:chOff x="0" y="0"/>
          <a:chExt cx="0" cy="0"/>
        </a:xfrm>
      </p:grpSpPr>
      <p:sp>
        <p:nvSpPr>
          <p:cNvPr id="23" name="Rectangle 5">
            <a:extLst>
              <a:ext uri="{FF2B5EF4-FFF2-40B4-BE49-F238E27FC236}">
                <a16:creationId xmlns:a16="http://schemas.microsoft.com/office/drawing/2014/main" id="{FDA5FE44-C644-4FC3-99EA-5DEA4A5DE262}"/>
              </a:ext>
            </a:extLst>
          </p:cNvPr>
          <p:cNvSpPr/>
          <p:nvPr userDrawn="1"/>
        </p:nvSpPr>
        <p:spPr bwMode="auto">
          <a:xfrm>
            <a:off x="4492471" y="0"/>
            <a:ext cx="4649659" cy="5143500"/>
          </a:xfrm>
          <a:custGeom>
            <a:avLst/>
            <a:gdLst>
              <a:gd name="connsiteX0" fmla="*/ 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0 w 4649659"/>
              <a:gd name="connsiteY4" fmla="*/ 0 h 5153027"/>
              <a:gd name="connsiteX0" fmla="*/ 249555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495550 w 4649659"/>
              <a:gd name="connsiteY4" fmla="*/ 0 h 5153027"/>
              <a:gd name="connsiteX0" fmla="*/ 2828925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828925 w 4649659"/>
              <a:gd name="connsiteY4" fmla="*/ 0 h 515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9659" h="5153027">
                <a:moveTo>
                  <a:pt x="2828925" y="0"/>
                </a:moveTo>
                <a:lnTo>
                  <a:pt x="4649659" y="0"/>
                </a:lnTo>
                <a:lnTo>
                  <a:pt x="4649659" y="5153027"/>
                </a:lnTo>
                <a:lnTo>
                  <a:pt x="0" y="5153027"/>
                </a:lnTo>
                <a:lnTo>
                  <a:pt x="2828925" y="0"/>
                </a:lnTo>
                <a:close/>
              </a:path>
            </a:pathLst>
          </a:cu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5" name="Rectangle 2">
            <a:extLst>
              <a:ext uri="{FF2B5EF4-FFF2-40B4-BE49-F238E27FC236}">
                <a16:creationId xmlns:a16="http://schemas.microsoft.com/office/drawing/2014/main" id="{AD38EDA4-006A-4563-BB9D-60E22CDA9C28}"/>
              </a:ext>
            </a:extLst>
          </p:cNvPr>
          <p:cNvSpPr/>
          <p:nvPr userDrawn="1"/>
        </p:nvSpPr>
        <p:spPr bwMode="auto">
          <a:xfrm>
            <a:off x="-10004" y="-4536"/>
            <a:ext cx="7249004" cy="5161483"/>
          </a:xfrm>
          <a:custGeom>
            <a:avLst/>
            <a:gdLst>
              <a:gd name="connsiteX0" fmla="*/ 0 w 4371977"/>
              <a:gd name="connsiteY0" fmla="*/ 0 h 5143500"/>
              <a:gd name="connsiteX1" fmla="*/ 4371977 w 4371977"/>
              <a:gd name="connsiteY1" fmla="*/ 0 h 5143500"/>
              <a:gd name="connsiteX2" fmla="*/ 4371977 w 4371977"/>
              <a:gd name="connsiteY2" fmla="*/ 5143500 h 5143500"/>
              <a:gd name="connsiteX3" fmla="*/ 0 w 4371977"/>
              <a:gd name="connsiteY3" fmla="*/ 5143500 h 5143500"/>
              <a:gd name="connsiteX4" fmla="*/ 0 w 4371977"/>
              <a:gd name="connsiteY4" fmla="*/ 0 h 5143500"/>
              <a:gd name="connsiteX0" fmla="*/ 0 w 7239002"/>
              <a:gd name="connsiteY0" fmla="*/ 9525 h 5153025"/>
              <a:gd name="connsiteX1" fmla="*/ 7239002 w 7239002"/>
              <a:gd name="connsiteY1" fmla="*/ 0 h 5153025"/>
              <a:gd name="connsiteX2" fmla="*/ 4371977 w 7239002"/>
              <a:gd name="connsiteY2" fmla="*/ 5153025 h 5153025"/>
              <a:gd name="connsiteX3" fmla="*/ 0 w 7239002"/>
              <a:gd name="connsiteY3" fmla="*/ 5153025 h 5153025"/>
              <a:gd name="connsiteX4" fmla="*/ 0 w 7239002"/>
              <a:gd name="connsiteY4" fmla="*/ 9525 h 5153025"/>
              <a:gd name="connsiteX0" fmla="*/ 0 w 7246036"/>
              <a:gd name="connsiteY0" fmla="*/ 2496 h 5153025"/>
              <a:gd name="connsiteX1" fmla="*/ 7246036 w 7246036"/>
              <a:gd name="connsiteY1" fmla="*/ 0 h 5153025"/>
              <a:gd name="connsiteX2" fmla="*/ 4379011 w 7246036"/>
              <a:gd name="connsiteY2" fmla="*/ 5153025 h 5153025"/>
              <a:gd name="connsiteX3" fmla="*/ 7034 w 7246036"/>
              <a:gd name="connsiteY3" fmla="*/ 5153025 h 5153025"/>
              <a:gd name="connsiteX4" fmla="*/ 0 w 7246036"/>
              <a:gd name="connsiteY4" fmla="*/ 2496 h 5153025"/>
              <a:gd name="connsiteX0" fmla="*/ 0 w 7246036"/>
              <a:gd name="connsiteY0" fmla="*/ 0 h 5157558"/>
              <a:gd name="connsiteX1" fmla="*/ 7246036 w 7246036"/>
              <a:gd name="connsiteY1" fmla="*/ 4533 h 5157558"/>
              <a:gd name="connsiteX2" fmla="*/ 4379011 w 7246036"/>
              <a:gd name="connsiteY2" fmla="*/ 5157558 h 5157558"/>
              <a:gd name="connsiteX3" fmla="*/ 7034 w 7246036"/>
              <a:gd name="connsiteY3" fmla="*/ 5157558 h 5157558"/>
              <a:gd name="connsiteX4" fmla="*/ 0 w 7246036"/>
              <a:gd name="connsiteY4" fmla="*/ 0 h 5157558"/>
              <a:gd name="connsiteX0" fmla="*/ 2968 w 7249004"/>
              <a:gd name="connsiteY0" fmla="*/ 0 h 5157558"/>
              <a:gd name="connsiteX1" fmla="*/ 7249004 w 7249004"/>
              <a:gd name="connsiteY1" fmla="*/ 4533 h 5157558"/>
              <a:gd name="connsiteX2" fmla="*/ 4381979 w 7249004"/>
              <a:gd name="connsiteY2" fmla="*/ 5157558 h 5157558"/>
              <a:gd name="connsiteX3" fmla="*/ 477 w 7249004"/>
              <a:gd name="connsiteY3" fmla="*/ 5157558 h 5157558"/>
              <a:gd name="connsiteX4" fmla="*/ 2968 w 7249004"/>
              <a:gd name="connsiteY4" fmla="*/ 0 h 515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004" h="5157558">
                <a:moveTo>
                  <a:pt x="2968" y="0"/>
                </a:moveTo>
                <a:lnTo>
                  <a:pt x="7249004" y="4533"/>
                </a:lnTo>
                <a:lnTo>
                  <a:pt x="4381979" y="5157558"/>
                </a:lnTo>
                <a:lnTo>
                  <a:pt x="477" y="5157558"/>
                </a:lnTo>
                <a:cubicBezTo>
                  <a:pt x="-1868" y="3440715"/>
                  <a:pt x="5313" y="1716843"/>
                  <a:pt x="2968" y="0"/>
                </a:cubicBezTo>
                <a:close/>
              </a:path>
            </a:pathLst>
          </a:custGeom>
          <a:solidFill>
            <a:srgbClr val="2E334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6" name="Rectangle 4">
            <a:extLst>
              <a:ext uri="{FF2B5EF4-FFF2-40B4-BE49-F238E27FC236}">
                <a16:creationId xmlns:a16="http://schemas.microsoft.com/office/drawing/2014/main" id="{1872E511-94BF-4661-9B98-A068A3B58F2B}"/>
              </a:ext>
            </a:extLst>
          </p:cNvPr>
          <p:cNvSpPr/>
          <p:nvPr userDrawn="1"/>
        </p:nvSpPr>
        <p:spPr bwMode="auto">
          <a:xfrm>
            <a:off x="4362450" y="0"/>
            <a:ext cx="3028950" cy="5156947"/>
          </a:xfrm>
          <a:custGeom>
            <a:avLst/>
            <a:gdLst>
              <a:gd name="connsiteX0" fmla="*/ 0 w 161925"/>
              <a:gd name="connsiteY0" fmla="*/ 0 h 5153026"/>
              <a:gd name="connsiteX1" fmla="*/ 161925 w 161925"/>
              <a:gd name="connsiteY1" fmla="*/ 0 h 5153026"/>
              <a:gd name="connsiteX2" fmla="*/ 161925 w 161925"/>
              <a:gd name="connsiteY2" fmla="*/ 5153026 h 5153026"/>
              <a:gd name="connsiteX3" fmla="*/ 0 w 161925"/>
              <a:gd name="connsiteY3" fmla="*/ 5153026 h 5153026"/>
              <a:gd name="connsiteX4" fmla="*/ 0 w 161925"/>
              <a:gd name="connsiteY4" fmla="*/ 0 h 5153026"/>
              <a:gd name="connsiteX0" fmla="*/ 2847975 w 3009900"/>
              <a:gd name="connsiteY0" fmla="*/ 0 h 5153026"/>
              <a:gd name="connsiteX1" fmla="*/ 3009900 w 3009900"/>
              <a:gd name="connsiteY1" fmla="*/ 0 h 5153026"/>
              <a:gd name="connsiteX2" fmla="*/ 3009900 w 3009900"/>
              <a:gd name="connsiteY2" fmla="*/ 5153026 h 5153026"/>
              <a:gd name="connsiteX3" fmla="*/ 0 w 3009900"/>
              <a:gd name="connsiteY3" fmla="*/ 5143501 h 5153026"/>
              <a:gd name="connsiteX4" fmla="*/ 2847975 w 3009900"/>
              <a:gd name="connsiteY4" fmla="*/ 0 h 5153026"/>
              <a:gd name="connsiteX0" fmla="*/ 2847975 w 3009900"/>
              <a:gd name="connsiteY0" fmla="*/ 0 h 5143501"/>
              <a:gd name="connsiteX1" fmla="*/ 3009900 w 3009900"/>
              <a:gd name="connsiteY1" fmla="*/ 0 h 5143501"/>
              <a:gd name="connsiteX2" fmla="*/ 171450 w 3009900"/>
              <a:gd name="connsiteY2" fmla="*/ 5143501 h 5143501"/>
              <a:gd name="connsiteX3" fmla="*/ 0 w 3009900"/>
              <a:gd name="connsiteY3" fmla="*/ 5143501 h 5143501"/>
              <a:gd name="connsiteX4" fmla="*/ 2847975 w 3009900"/>
              <a:gd name="connsiteY4" fmla="*/ 0 h 5143501"/>
              <a:gd name="connsiteX0" fmla="*/ 2867025 w 3028950"/>
              <a:gd name="connsiteY0" fmla="*/ 0 h 5156201"/>
              <a:gd name="connsiteX1" fmla="*/ 3028950 w 3028950"/>
              <a:gd name="connsiteY1" fmla="*/ 0 h 5156201"/>
              <a:gd name="connsiteX2" fmla="*/ 190500 w 3028950"/>
              <a:gd name="connsiteY2" fmla="*/ 5143501 h 5156201"/>
              <a:gd name="connsiteX3" fmla="*/ 0 w 3028950"/>
              <a:gd name="connsiteY3" fmla="*/ 5156201 h 5156201"/>
              <a:gd name="connsiteX4" fmla="*/ 2867025 w 3028950"/>
              <a:gd name="connsiteY4" fmla="*/ 0 h 5156201"/>
              <a:gd name="connsiteX0" fmla="*/ 2867025 w 3028950"/>
              <a:gd name="connsiteY0" fmla="*/ 0 h 5171002"/>
              <a:gd name="connsiteX1" fmla="*/ 3028950 w 3028950"/>
              <a:gd name="connsiteY1" fmla="*/ 0 h 5171002"/>
              <a:gd name="connsiteX2" fmla="*/ 176749 w 3028950"/>
              <a:gd name="connsiteY2" fmla="*/ 5171002 h 5171002"/>
              <a:gd name="connsiteX3" fmla="*/ 0 w 3028950"/>
              <a:gd name="connsiteY3" fmla="*/ 5156201 h 5171002"/>
              <a:gd name="connsiteX4" fmla="*/ 2867025 w 3028950"/>
              <a:gd name="connsiteY4" fmla="*/ 0 h 5171002"/>
              <a:gd name="connsiteX0" fmla="*/ 2867025 w 3028950"/>
              <a:gd name="connsiteY0" fmla="*/ 0 h 5164127"/>
              <a:gd name="connsiteX1" fmla="*/ 3028950 w 3028950"/>
              <a:gd name="connsiteY1" fmla="*/ 0 h 5164127"/>
              <a:gd name="connsiteX2" fmla="*/ 197375 w 3028950"/>
              <a:gd name="connsiteY2" fmla="*/ 5164127 h 5164127"/>
              <a:gd name="connsiteX3" fmla="*/ 0 w 3028950"/>
              <a:gd name="connsiteY3" fmla="*/ 5156201 h 5164127"/>
              <a:gd name="connsiteX4" fmla="*/ 2867025 w 3028950"/>
              <a:gd name="connsiteY4" fmla="*/ 0 h 5164127"/>
              <a:gd name="connsiteX0" fmla="*/ 2867025 w 3028950"/>
              <a:gd name="connsiteY0" fmla="*/ 0 h 5164127"/>
              <a:gd name="connsiteX1" fmla="*/ 3028950 w 3028950"/>
              <a:gd name="connsiteY1" fmla="*/ 0 h 5164127"/>
              <a:gd name="connsiteX2" fmla="*/ 183624 w 3028950"/>
              <a:gd name="connsiteY2" fmla="*/ 5164127 h 5164127"/>
              <a:gd name="connsiteX3" fmla="*/ 0 w 3028950"/>
              <a:gd name="connsiteY3" fmla="*/ 5156201 h 5164127"/>
              <a:gd name="connsiteX4" fmla="*/ 2867025 w 3028950"/>
              <a:gd name="connsiteY4" fmla="*/ 0 h 5164127"/>
              <a:gd name="connsiteX0" fmla="*/ 2867025 w 3028950"/>
              <a:gd name="connsiteY0" fmla="*/ 0 h 5156201"/>
              <a:gd name="connsiteX1" fmla="*/ 3028950 w 3028950"/>
              <a:gd name="connsiteY1" fmla="*/ 0 h 5156201"/>
              <a:gd name="connsiteX2" fmla="*/ 197375 w 3028950"/>
              <a:gd name="connsiteY2" fmla="*/ 5143502 h 5156201"/>
              <a:gd name="connsiteX3" fmla="*/ 0 w 3028950"/>
              <a:gd name="connsiteY3" fmla="*/ 5156201 h 5156201"/>
              <a:gd name="connsiteX4" fmla="*/ 2867025 w 3028950"/>
              <a:gd name="connsiteY4" fmla="*/ 0 h 5156201"/>
              <a:gd name="connsiteX0" fmla="*/ 2867025 w 3028950"/>
              <a:gd name="connsiteY0" fmla="*/ 0 h 5160331"/>
              <a:gd name="connsiteX1" fmla="*/ 3028950 w 3028950"/>
              <a:gd name="connsiteY1" fmla="*/ 0 h 5160331"/>
              <a:gd name="connsiteX2" fmla="*/ 197375 w 3028950"/>
              <a:gd name="connsiteY2" fmla="*/ 5160331 h 5160331"/>
              <a:gd name="connsiteX3" fmla="*/ 0 w 3028950"/>
              <a:gd name="connsiteY3" fmla="*/ 5156201 h 5160331"/>
              <a:gd name="connsiteX4" fmla="*/ 2867025 w 3028950"/>
              <a:gd name="connsiteY4" fmla="*/ 0 h 5160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8950" h="5160331">
                <a:moveTo>
                  <a:pt x="2867025" y="0"/>
                </a:moveTo>
                <a:lnTo>
                  <a:pt x="3028950" y="0"/>
                </a:lnTo>
                <a:lnTo>
                  <a:pt x="197375" y="5160331"/>
                </a:lnTo>
                <a:lnTo>
                  <a:pt x="0" y="5156201"/>
                </a:lnTo>
                <a:lnTo>
                  <a:pt x="2867025" y="0"/>
                </a:lnTo>
                <a:close/>
              </a:path>
            </a:pathLst>
          </a:cu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17" name="Picture 16">
            <a:extLst>
              <a:ext uri="{FF2B5EF4-FFF2-40B4-BE49-F238E27FC236}">
                <a16:creationId xmlns:a16="http://schemas.microsoft.com/office/drawing/2014/main" id="{6E8527B3-1434-4CEC-8CEF-E3B18B296E2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529" y="286793"/>
            <a:ext cx="671405" cy="668631"/>
          </a:xfrm>
          <a:prstGeom prst="rect">
            <a:avLst/>
          </a:prstGeom>
        </p:spPr>
      </p:pic>
      <p:sp>
        <p:nvSpPr>
          <p:cNvPr id="20" name="TextBox 19">
            <a:extLst>
              <a:ext uri="{FF2B5EF4-FFF2-40B4-BE49-F238E27FC236}">
                <a16:creationId xmlns:a16="http://schemas.microsoft.com/office/drawing/2014/main" id="{19853DB8-8AE9-48B8-9683-97D2A3DB1EE1}"/>
              </a:ext>
            </a:extLst>
          </p:cNvPr>
          <p:cNvSpPr txBox="1"/>
          <p:nvPr userDrawn="1"/>
        </p:nvSpPr>
        <p:spPr>
          <a:xfrm>
            <a:off x="5956825" y="4285907"/>
            <a:ext cx="2670427" cy="495899"/>
          </a:xfrm>
          <a:prstGeom prst="rect">
            <a:avLst/>
          </a:prstGeom>
          <a:noFill/>
        </p:spPr>
        <p:txBody>
          <a:bodyPr wrap="square" rtlCol="0">
            <a:spAutoFit/>
          </a:bodyPr>
          <a:lstStyle/>
          <a:p>
            <a:pPr algn="r"/>
            <a:r>
              <a:rPr lang="en-US" sz="1300" b="0" i="0" kern="1200" dirty="0">
                <a:solidFill>
                  <a:schemeClr val="bg1"/>
                </a:solidFill>
                <a:effectLst/>
                <a:latin typeface="Calibri" panose="020F0502020204030204" pitchFamily="34" charset="0"/>
                <a:ea typeface="+mn-ea"/>
                <a:cs typeface="Calibri" panose="020F0502020204030204" pitchFamily="34" charset="0"/>
              </a:rPr>
              <a:t>WEALTH ADVISORY | OUTSOURCING </a:t>
            </a:r>
            <a:br>
              <a:rPr lang="en-US" sz="1300" b="0" i="0" kern="1200" dirty="0">
                <a:solidFill>
                  <a:schemeClr val="bg1"/>
                </a:solidFill>
                <a:effectLst/>
                <a:latin typeface="Calibri" panose="020F0502020204030204" pitchFamily="34" charset="0"/>
                <a:ea typeface="+mn-ea"/>
                <a:cs typeface="Calibri" panose="020F0502020204030204" pitchFamily="34" charset="0"/>
              </a:rPr>
            </a:br>
            <a:r>
              <a:rPr lang="en-US" sz="1300" b="0" i="0" kern="1200" dirty="0">
                <a:solidFill>
                  <a:schemeClr val="bg1"/>
                </a:solidFill>
                <a:effectLst/>
                <a:latin typeface="Calibri" panose="020F0502020204030204" pitchFamily="34" charset="0"/>
                <a:ea typeface="+mn-ea"/>
                <a:cs typeface="Calibri" panose="020F0502020204030204" pitchFamily="34" charset="0"/>
              </a:rPr>
              <a:t>AUDIT, TAX, AND CONSULTING</a:t>
            </a:r>
          </a:p>
        </p:txBody>
      </p:sp>
      <p:sp>
        <p:nvSpPr>
          <p:cNvPr id="21" name="Rectangle 20">
            <a:extLst>
              <a:ext uri="{FF2B5EF4-FFF2-40B4-BE49-F238E27FC236}">
                <a16:creationId xmlns:a16="http://schemas.microsoft.com/office/drawing/2014/main" id="{92A9D3BF-1681-4399-8121-CA571B4F894A}"/>
              </a:ext>
            </a:extLst>
          </p:cNvPr>
          <p:cNvSpPr/>
          <p:nvPr userDrawn="1"/>
        </p:nvSpPr>
        <p:spPr>
          <a:xfrm>
            <a:off x="5788030" y="4713560"/>
            <a:ext cx="2839222" cy="323165"/>
          </a:xfrm>
          <a:prstGeom prst="rect">
            <a:avLst/>
          </a:prstGeom>
        </p:spPr>
        <p:txBody>
          <a:bodyPr wrap="square">
            <a:spAutoFit/>
          </a:bodyPr>
          <a:lstStyle/>
          <a:p>
            <a:pPr algn="r">
              <a:buNone/>
            </a:pPr>
            <a:r>
              <a:rPr lang="en-US" sz="750" b="0" i="0" dirty="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
        <p:nvSpPr>
          <p:cNvPr id="13" name="Date Placeholder 3"/>
          <p:cNvSpPr txBox="1">
            <a:spLocks/>
          </p:cNvSpPr>
          <p:nvPr userDrawn="1"/>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i="0" dirty="0">
                <a:solidFill>
                  <a:schemeClr val="bg1"/>
                </a:solidFill>
                <a:latin typeface="Calibri" panose="020F0502020204030204" pitchFamily="34" charset="0"/>
                <a:cs typeface="Calibri" panose="020F0502020204030204" pitchFamily="34" charset="0"/>
              </a:rPr>
              <a:t>©2022 CliftonLarsonAllen LLP</a:t>
            </a:r>
          </a:p>
        </p:txBody>
      </p:sp>
      <p:sp>
        <p:nvSpPr>
          <p:cNvPr id="18" name="Slide Number Placeholder 5"/>
          <p:cNvSpPr>
            <a:spLocks noGrp="1"/>
          </p:cNvSpPr>
          <p:nvPr userDrawn="1">
            <p:ph type="sldNum" sz="quarter" idx="4"/>
          </p:nvPr>
        </p:nvSpPr>
        <p:spPr>
          <a:xfrm>
            <a:off x="8686800" y="4773168"/>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14" name="Rectangle 4"/>
          <p:cNvSpPr>
            <a:spLocks noGrp="1" noChangeArrowheads="1"/>
          </p:cNvSpPr>
          <p:nvPr userDrawn="1">
            <p:ph type="subTitle" idx="1" hasCustomPrompt="1"/>
          </p:nvPr>
        </p:nvSpPr>
        <p:spPr>
          <a:xfrm>
            <a:off x="848026" y="3067051"/>
            <a:ext cx="4495499" cy="1281684"/>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15" name="Rectangle 3"/>
          <p:cNvSpPr>
            <a:spLocks noGrp="1" noChangeArrowheads="1"/>
          </p:cNvSpPr>
          <p:nvPr userDrawn="1">
            <p:ph type="ctrTitle" hasCustomPrompt="1"/>
          </p:nvPr>
        </p:nvSpPr>
        <p:spPr>
          <a:xfrm>
            <a:off x="848026" y="1524001"/>
            <a:ext cx="4495499" cy="1504950"/>
          </a:xfrm>
          <a:noFill/>
        </p:spPr>
        <p:txBody>
          <a:bodyPr anchor="b" anchorCtr="0"/>
          <a:lstStyle>
            <a:lvl1pPr algn="l">
              <a:defRPr sz="2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2209870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952500"/>
            <a:ext cx="3200399" cy="733425"/>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114802" y="677581"/>
            <a:ext cx="4352924" cy="3684869"/>
          </a:xfrm>
          <a:solidFill>
            <a:schemeClr val="bg1"/>
          </a:solidFill>
          <a:ln>
            <a:noFill/>
          </a:ln>
        </p:spPr>
        <p:txBody>
          <a:bodyPr anchor="ctr" anchorCtr="0"/>
          <a:lstStyle>
            <a:lvl1pPr marL="0" indent="0">
              <a:buNone/>
              <a:defRPr sz="2400">
                <a:solidFill>
                  <a:schemeClr val="tx2"/>
                </a:solidFill>
              </a:defRPr>
            </a:lvl1pPr>
            <a:lvl2pPr marL="457200" indent="0">
              <a:buNone/>
              <a:defRPr sz="2000">
                <a:solidFill>
                  <a:schemeClr val="tx2"/>
                </a:solidFill>
              </a:defRPr>
            </a:lvl2pPr>
            <a:lvl3pPr marL="914400" indent="0">
              <a:buNone/>
              <a:defRPr sz="1800">
                <a:solidFill>
                  <a:schemeClr val="tx2"/>
                </a:solidFill>
              </a:defRPr>
            </a:lvl3pPr>
            <a:lvl4pPr marL="1371600" indent="0">
              <a:buNone/>
              <a:defRPr sz="1600">
                <a:solidFill>
                  <a:schemeClr val="tx2"/>
                </a:solidFill>
              </a:defRPr>
            </a:lvl4pPr>
            <a:lvl5pPr marL="1828800" indent="0">
              <a:buNone/>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2" y="1876425"/>
            <a:ext cx="3200399" cy="2486025"/>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10" name="Slide Number Placeholder 5"/>
          <p:cNvSpPr>
            <a:spLocks noGrp="1"/>
          </p:cNvSpPr>
          <p:nvPr>
            <p:ph type="sldNum" sz="quarter" idx="4"/>
          </p:nvPr>
        </p:nvSpPr>
        <p:spPr>
          <a:xfrm>
            <a:off x="8686800" y="4773168"/>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7" name="Text Placeholder 4">
            <a:extLst>
              <a:ext uri="{FF2B5EF4-FFF2-40B4-BE49-F238E27FC236}">
                <a16:creationId xmlns:a16="http://schemas.microsoft.com/office/drawing/2014/main" id="{024266C0-9442-4818-AACA-0440A92CB4B4}"/>
              </a:ext>
            </a:extLst>
          </p:cNvPr>
          <p:cNvSpPr>
            <a:spLocks noGrp="1"/>
          </p:cNvSpPr>
          <p:nvPr>
            <p:ph type="body" sz="quarter" idx="11" hasCustomPrompt="1"/>
          </p:nvPr>
        </p:nvSpPr>
        <p:spPr>
          <a:xfrm>
            <a:off x="457199" y="629957"/>
            <a:ext cx="3200400" cy="255868"/>
          </a:xfrm>
        </p:spPr>
        <p:txBody>
          <a:bodyPr/>
          <a:lstStyle>
            <a:lvl1pPr marL="0" indent="0">
              <a:buNone/>
              <a:defRPr sz="1100" u="sng" baseline="0">
                <a:solidFill>
                  <a:schemeClr val="bg1">
                    <a:lumMod val="65000"/>
                  </a:schemeClr>
                </a:solidFill>
                <a:uFill>
                  <a:solidFill>
                    <a:schemeClr val="accent4"/>
                  </a:solidFill>
                </a:uFill>
              </a:defRPr>
            </a:lvl1pPr>
            <a:lvl2pPr marL="609569" indent="0">
              <a:buNone/>
              <a:defRPr/>
            </a:lvl2pPr>
            <a:lvl3pPr marL="1219139" indent="0">
              <a:buNone/>
              <a:defRPr/>
            </a:lvl3pPr>
            <a:lvl4pPr marL="1828709" indent="0">
              <a:buNone/>
              <a:defRPr/>
            </a:lvl4pPr>
            <a:lvl5pPr marL="2438279" indent="0">
              <a:buNone/>
              <a:defRPr/>
            </a:lvl5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Preheader">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lvl1pPr>
              <a:defRPr/>
            </a:lvl1pPr>
          </a:lstStyle>
          <a:p>
            <a:endParaRPr lang="en-US"/>
          </a:p>
        </p:txBody>
      </p:sp>
      <p:sp>
        <p:nvSpPr>
          <p:cNvPr id="10" name="Rectangle 5">
            <a:extLst>
              <a:ext uri="{FF2B5EF4-FFF2-40B4-BE49-F238E27FC236}">
                <a16:creationId xmlns:a16="http://schemas.microsoft.com/office/drawing/2014/main" id="{78C92B72-F3C2-1E45-9277-3118311537E0}"/>
              </a:ext>
            </a:extLst>
          </p:cNvPr>
          <p:cNvSpPr>
            <a:spLocks noGrp="1" noChangeArrowheads="1"/>
          </p:cNvSpPr>
          <p:nvPr>
            <p:ph idx="1"/>
          </p:nvPr>
        </p:nvSpPr>
        <p:spPr bwMode="auto">
          <a:xfrm>
            <a:off x="457200" y="1085850"/>
            <a:ext cx="8229600" cy="34562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F8D7AD5D-EB04-4C57-9354-C8C0F6212FE1}"/>
              </a:ext>
            </a:extLst>
          </p:cNvPr>
          <p:cNvSpPr>
            <a:spLocks noGrp="1"/>
          </p:cNvSpPr>
          <p:nvPr>
            <p:ph type="title"/>
          </p:nvPr>
        </p:nvSpPr>
        <p:spPr>
          <a:xfrm>
            <a:off x="457200" y="325813"/>
            <a:ext cx="8229600" cy="685800"/>
          </a:xfrm>
        </p:spPr>
        <p:txBody>
          <a:body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DB54D77A-AECB-480A-B356-DE1FDC501EB4}"/>
              </a:ext>
            </a:extLst>
          </p:cNvPr>
          <p:cNvSpPr>
            <a:spLocks noGrp="1"/>
          </p:cNvSpPr>
          <p:nvPr>
            <p:ph type="body" sz="quarter" idx="11" hasCustomPrompt="1"/>
          </p:nvPr>
        </p:nvSpPr>
        <p:spPr>
          <a:xfrm>
            <a:off x="457199" y="210312"/>
            <a:ext cx="8229600" cy="255868"/>
          </a:xfrm>
        </p:spPr>
        <p:txBody>
          <a:bodyPr/>
          <a:lstStyle>
            <a:lvl1pPr marL="0" indent="0">
              <a:buNone/>
              <a:defRPr sz="1100" u="sng" baseline="0">
                <a:solidFill>
                  <a:schemeClr val="bg1">
                    <a:lumMod val="65000"/>
                  </a:schemeClr>
                </a:solidFill>
                <a:uFill>
                  <a:solidFill>
                    <a:schemeClr val="accent4"/>
                  </a:solidFill>
                </a:uFill>
              </a:defRPr>
            </a:lvl1pPr>
            <a:lvl2pPr marL="609569" indent="0">
              <a:buNone/>
              <a:defRPr/>
            </a:lvl2pPr>
            <a:lvl3pPr marL="1219139" indent="0">
              <a:buNone/>
              <a:defRPr/>
            </a:lvl3pPr>
            <a:lvl4pPr marL="1828709" indent="0">
              <a:buNone/>
              <a:defRPr/>
            </a:lvl4pPr>
            <a:lvl5pPr marL="2438279" indent="0">
              <a:buNone/>
              <a:defRPr/>
            </a:lvl5pPr>
          </a:lstStyle>
          <a:p>
            <a:pPr lvl="0"/>
            <a:r>
              <a:rPr lang="en-US"/>
              <a:t>CLICK TO EDIT MASTER TEXT STYLES</a:t>
            </a:r>
          </a:p>
        </p:txBody>
      </p:sp>
      <p:sp>
        <p:nvSpPr>
          <p:cNvPr id="8" name="Slide Number Placeholder 5">
            <a:extLst>
              <a:ext uri="{FF2B5EF4-FFF2-40B4-BE49-F238E27FC236}">
                <a16:creationId xmlns:a16="http://schemas.microsoft.com/office/drawing/2014/main" id="{2C7414DE-8AD3-4D67-A0EB-456A816A0434}"/>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extLst>
      <p:ext uri="{BB962C8B-B14F-4D97-AF65-F5344CB8AC3E}">
        <p14:creationId xmlns:p14="http://schemas.microsoft.com/office/powerpoint/2010/main" val="1567598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E5B5A70-69F3-4468-BE41-67AA72C66A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49"/>
            <a:ext cx="9143999" cy="5140929"/>
          </a:xfrm>
          <a:prstGeom prst="rect">
            <a:avLst/>
          </a:prstGeom>
        </p:spPr>
      </p:pic>
      <p:sp>
        <p:nvSpPr>
          <p:cNvPr id="16" name="Rectangle 10">
            <a:extLst>
              <a:ext uri="{FF2B5EF4-FFF2-40B4-BE49-F238E27FC236}">
                <a16:creationId xmlns:a16="http://schemas.microsoft.com/office/drawing/2014/main" id="{7B78E3F9-F103-4E42-91C2-5B6F5DD5CCF9}"/>
              </a:ext>
            </a:extLst>
          </p:cNvPr>
          <p:cNvSpPr/>
          <p:nvPr userDrawn="1"/>
        </p:nvSpPr>
        <p:spPr bwMode="auto">
          <a:xfrm>
            <a:off x="4467786" y="3515461"/>
            <a:ext cx="4669491" cy="1648208"/>
          </a:xfrm>
          <a:custGeom>
            <a:avLst/>
            <a:gdLst>
              <a:gd name="connsiteX0" fmla="*/ 0 w 4642338"/>
              <a:gd name="connsiteY0" fmla="*/ 0 h 1035733"/>
              <a:gd name="connsiteX1" fmla="*/ 4642338 w 4642338"/>
              <a:gd name="connsiteY1" fmla="*/ 0 h 1035733"/>
              <a:gd name="connsiteX2" fmla="*/ 4642338 w 4642338"/>
              <a:gd name="connsiteY2" fmla="*/ 1035733 h 1035733"/>
              <a:gd name="connsiteX3" fmla="*/ 0 w 4642338"/>
              <a:gd name="connsiteY3" fmla="*/ 1035733 h 1035733"/>
              <a:gd name="connsiteX4" fmla="*/ 0 w 4642338"/>
              <a:gd name="connsiteY4" fmla="*/ 0 h 1035733"/>
              <a:gd name="connsiteX0" fmla="*/ 626012 w 4642338"/>
              <a:gd name="connsiteY0" fmla="*/ 21102 h 1035733"/>
              <a:gd name="connsiteX1" fmla="*/ 4642338 w 4642338"/>
              <a:gd name="connsiteY1" fmla="*/ 0 h 1035733"/>
              <a:gd name="connsiteX2" fmla="*/ 4642338 w 4642338"/>
              <a:gd name="connsiteY2" fmla="*/ 1035733 h 1035733"/>
              <a:gd name="connsiteX3" fmla="*/ 0 w 4642338"/>
              <a:gd name="connsiteY3" fmla="*/ 1035733 h 1035733"/>
              <a:gd name="connsiteX4" fmla="*/ 626012 w 4642338"/>
              <a:gd name="connsiteY4" fmla="*/ 21102 h 1035733"/>
              <a:gd name="connsiteX0" fmla="*/ 583809 w 4600135"/>
              <a:gd name="connsiteY0" fmla="*/ 21102 h 1035733"/>
              <a:gd name="connsiteX1" fmla="*/ 4600135 w 4600135"/>
              <a:gd name="connsiteY1" fmla="*/ 0 h 1035733"/>
              <a:gd name="connsiteX2" fmla="*/ 4600135 w 4600135"/>
              <a:gd name="connsiteY2" fmla="*/ 1035733 h 1035733"/>
              <a:gd name="connsiteX3" fmla="*/ 0 w 4600135"/>
              <a:gd name="connsiteY3" fmla="*/ 1035733 h 1035733"/>
              <a:gd name="connsiteX4" fmla="*/ 583809 w 4600135"/>
              <a:gd name="connsiteY4" fmla="*/ 21102 h 1035733"/>
              <a:gd name="connsiteX0" fmla="*/ 857666 w 4600135"/>
              <a:gd name="connsiteY0" fmla="*/ 21102 h 1035733"/>
              <a:gd name="connsiteX1" fmla="*/ 4600135 w 4600135"/>
              <a:gd name="connsiteY1" fmla="*/ 0 h 1035733"/>
              <a:gd name="connsiteX2" fmla="*/ 4600135 w 4600135"/>
              <a:gd name="connsiteY2" fmla="*/ 1035733 h 1035733"/>
              <a:gd name="connsiteX3" fmla="*/ 0 w 4600135"/>
              <a:gd name="connsiteY3" fmla="*/ 1035733 h 1035733"/>
              <a:gd name="connsiteX4" fmla="*/ 857666 w 4600135"/>
              <a:gd name="connsiteY4" fmla="*/ 21102 h 1035733"/>
              <a:gd name="connsiteX0" fmla="*/ 955472 w 4600135"/>
              <a:gd name="connsiteY0" fmla="*/ 12547 h 1035733"/>
              <a:gd name="connsiteX1" fmla="*/ 4600135 w 4600135"/>
              <a:gd name="connsiteY1" fmla="*/ 0 h 1035733"/>
              <a:gd name="connsiteX2" fmla="*/ 4600135 w 4600135"/>
              <a:gd name="connsiteY2" fmla="*/ 1035733 h 1035733"/>
              <a:gd name="connsiteX3" fmla="*/ 0 w 4600135"/>
              <a:gd name="connsiteY3" fmla="*/ 1035733 h 1035733"/>
              <a:gd name="connsiteX4" fmla="*/ 955472 w 4600135"/>
              <a:gd name="connsiteY4" fmla="*/ 12547 h 1035733"/>
              <a:gd name="connsiteX0" fmla="*/ 883748 w 4528411"/>
              <a:gd name="connsiteY0" fmla="*/ 12547 h 1048565"/>
              <a:gd name="connsiteX1" fmla="*/ 4528411 w 4528411"/>
              <a:gd name="connsiteY1" fmla="*/ 0 h 1048565"/>
              <a:gd name="connsiteX2" fmla="*/ 4528411 w 4528411"/>
              <a:gd name="connsiteY2" fmla="*/ 1035733 h 1048565"/>
              <a:gd name="connsiteX3" fmla="*/ 0 w 4528411"/>
              <a:gd name="connsiteY3" fmla="*/ 1048565 h 1048565"/>
              <a:gd name="connsiteX4" fmla="*/ 883748 w 4528411"/>
              <a:gd name="connsiteY4" fmla="*/ 12547 h 1048565"/>
              <a:gd name="connsiteX0" fmla="*/ 903309 w 4528411"/>
              <a:gd name="connsiteY0" fmla="*/ 8269 h 1048565"/>
              <a:gd name="connsiteX1" fmla="*/ 4528411 w 4528411"/>
              <a:gd name="connsiteY1" fmla="*/ 0 h 1048565"/>
              <a:gd name="connsiteX2" fmla="*/ 4528411 w 4528411"/>
              <a:gd name="connsiteY2" fmla="*/ 1035733 h 1048565"/>
              <a:gd name="connsiteX3" fmla="*/ 0 w 4528411"/>
              <a:gd name="connsiteY3" fmla="*/ 1048565 h 1048565"/>
              <a:gd name="connsiteX4" fmla="*/ 903309 w 4528411"/>
              <a:gd name="connsiteY4" fmla="*/ 8269 h 104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8411" h="1048565">
                <a:moveTo>
                  <a:pt x="903309" y="8269"/>
                </a:moveTo>
                <a:lnTo>
                  <a:pt x="4528411" y="0"/>
                </a:lnTo>
                <a:lnTo>
                  <a:pt x="4528411" y="1035733"/>
                </a:lnTo>
                <a:lnTo>
                  <a:pt x="0" y="1048565"/>
                </a:lnTo>
                <a:lnTo>
                  <a:pt x="903309" y="8269"/>
                </a:lnTo>
                <a:close/>
              </a:path>
            </a:pathLst>
          </a:custGeom>
          <a:gradFill>
            <a:gsLst>
              <a:gs pos="0">
                <a:schemeClr val="tx1">
                  <a:alpha val="0"/>
                </a:schemeClr>
              </a:gs>
              <a:gs pos="95000">
                <a:schemeClr val="tx1">
                  <a:alpha val="77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19" name="Picture 18">
            <a:extLst>
              <a:ext uri="{FF2B5EF4-FFF2-40B4-BE49-F238E27FC236}">
                <a16:creationId xmlns:a16="http://schemas.microsoft.com/office/drawing/2014/main" id="{50A61B20-2607-44FF-86C1-A7CA6948C34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64529" y="286793"/>
            <a:ext cx="671405" cy="668631"/>
          </a:xfrm>
          <a:prstGeom prst="rect">
            <a:avLst/>
          </a:prstGeom>
        </p:spPr>
      </p:pic>
      <p:sp>
        <p:nvSpPr>
          <p:cNvPr id="15" name="Rectangle 3"/>
          <p:cNvSpPr>
            <a:spLocks noGrp="1" noChangeArrowheads="1"/>
          </p:cNvSpPr>
          <p:nvPr userDrawn="1">
            <p:ph type="ctrTitle" hasCustomPrompt="1"/>
          </p:nvPr>
        </p:nvSpPr>
        <p:spPr>
          <a:xfrm>
            <a:off x="848026" y="1524001"/>
            <a:ext cx="4495499" cy="1504950"/>
          </a:xfrm>
          <a:noFill/>
        </p:spPr>
        <p:txBody>
          <a:bodyPr anchor="b" anchorCtr="0"/>
          <a:lstStyle>
            <a:lvl1pPr algn="l">
              <a:defRPr sz="2400">
                <a:solidFill>
                  <a:schemeClr val="bg1"/>
                </a:solidFill>
              </a:defRPr>
            </a:lvl1pPr>
          </a:lstStyle>
          <a:p>
            <a:r>
              <a:rPr lang="en-US" dirty="0"/>
              <a:t>Click To Edit Master Title Style</a:t>
            </a:r>
          </a:p>
        </p:txBody>
      </p:sp>
      <p:sp>
        <p:nvSpPr>
          <p:cNvPr id="14" name="Rectangle 4"/>
          <p:cNvSpPr>
            <a:spLocks noGrp="1" noChangeArrowheads="1"/>
          </p:cNvSpPr>
          <p:nvPr userDrawn="1">
            <p:ph type="subTitle" idx="1" hasCustomPrompt="1"/>
          </p:nvPr>
        </p:nvSpPr>
        <p:spPr>
          <a:xfrm>
            <a:off x="848026" y="3067051"/>
            <a:ext cx="4495499" cy="1281684"/>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10" name="Slide Number Placeholder 5">
            <a:extLst>
              <a:ext uri="{FF2B5EF4-FFF2-40B4-BE49-F238E27FC236}">
                <a16:creationId xmlns:a16="http://schemas.microsoft.com/office/drawing/2014/main" id="{A48B49E6-6994-43EF-9496-BD6D2FC6EFD5}"/>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bg1"/>
                </a:solidFill>
              </a:defRPr>
            </a:lvl1pPr>
          </a:lstStyle>
          <a:p>
            <a:fld id="{6DAB3F6F-6A30-410C-8DAB-3E7769D71CBC}" type="slidenum">
              <a:rPr lang="en-US" smtClean="0"/>
              <a:pPr/>
              <a:t>‹#›</a:t>
            </a:fld>
            <a:endParaRPr lang="en-US" dirty="0"/>
          </a:p>
        </p:txBody>
      </p:sp>
      <p:sp>
        <p:nvSpPr>
          <p:cNvPr id="12" name="TextBox 11">
            <a:extLst>
              <a:ext uri="{FF2B5EF4-FFF2-40B4-BE49-F238E27FC236}">
                <a16:creationId xmlns:a16="http://schemas.microsoft.com/office/drawing/2014/main" id="{D25029E8-6008-8E58-04E6-738F63A6F217}"/>
              </a:ext>
            </a:extLst>
          </p:cNvPr>
          <p:cNvSpPr txBox="1"/>
          <p:nvPr userDrawn="1"/>
        </p:nvSpPr>
        <p:spPr>
          <a:xfrm>
            <a:off x="5956310" y="4007524"/>
            <a:ext cx="2670427" cy="292388"/>
          </a:xfrm>
          <a:prstGeom prst="rect">
            <a:avLst/>
          </a:prstGeom>
          <a:noFill/>
        </p:spPr>
        <p:txBody>
          <a:bodyPr wrap="square" rtlCol="0">
            <a:spAutoFit/>
          </a:bodyPr>
          <a:lstStyle/>
          <a:p>
            <a:pPr algn="r"/>
            <a:r>
              <a:rPr lang="en-US" sz="1300" b="0" i="1" kern="1200" dirty="0">
                <a:solidFill>
                  <a:schemeClr val="bg1"/>
                </a:solidFill>
                <a:effectLst/>
                <a:latin typeface="Georgia" panose="02040502050405020303" pitchFamily="18" charset="0"/>
                <a:ea typeface="+mn-ea"/>
                <a:cs typeface="Calibri" panose="020F0502020204030204" pitchFamily="34" charset="0"/>
              </a:rPr>
              <a:t>We’ll get you there.</a:t>
            </a:r>
          </a:p>
        </p:txBody>
      </p:sp>
      <p:sp>
        <p:nvSpPr>
          <p:cNvPr id="17" name="Rectangle 16">
            <a:extLst>
              <a:ext uri="{FF2B5EF4-FFF2-40B4-BE49-F238E27FC236}">
                <a16:creationId xmlns:a16="http://schemas.microsoft.com/office/drawing/2014/main" id="{24164591-DD89-7A9A-4268-B0F9551A4741}"/>
              </a:ext>
            </a:extLst>
          </p:cNvPr>
          <p:cNvSpPr/>
          <p:nvPr userDrawn="1"/>
        </p:nvSpPr>
        <p:spPr>
          <a:xfrm>
            <a:off x="5343525" y="4625066"/>
            <a:ext cx="3283727" cy="52322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bg1"/>
                </a:solidFill>
                <a:latin typeface="Calibri" panose="020F0502020204030204" pitchFamily="34" charset="0"/>
                <a:cs typeface="Calibri" panose="020F0502020204030204" pitchFamily="34" charset="0"/>
              </a:rPr>
              <a:t>CLA (CliftonLarsonAllen LLP) </a:t>
            </a:r>
            <a:r>
              <a:rPr lang="en-US" sz="700" b="0" i="0" kern="1200" dirty="0">
                <a:solidFill>
                  <a:schemeClr val="bg1"/>
                </a:solidFill>
                <a:latin typeface="Calibri" panose="020F0502020204030204" pitchFamily="34" charset="0"/>
                <a:ea typeface="+mn-ea"/>
                <a:cs typeface="Calibri" panose="020F0502020204030204" pitchFamily="34" charset="0"/>
              </a:rPr>
              <a:t>is an </a:t>
            </a:r>
            <a:r>
              <a:rPr lang="en-US" sz="700" b="0" i="0" dirty="0">
                <a:solidFill>
                  <a:schemeClr val="bg1"/>
                </a:solidFill>
                <a:latin typeface="Calibri" panose="020F0502020204030204" pitchFamily="34" charset="0"/>
                <a:cs typeface="Calibri" panose="020F0502020204030204" pitchFamily="34" charset="0"/>
              </a:rPr>
              <a:t>independent network member of CLA Global. </a:t>
            </a:r>
            <a:br>
              <a:rPr lang="en-US" sz="700" b="0" i="0" dirty="0">
                <a:solidFill>
                  <a:schemeClr val="bg1"/>
                </a:solidFill>
                <a:latin typeface="Calibri" panose="020F0502020204030204" pitchFamily="34" charset="0"/>
                <a:cs typeface="Calibri" panose="020F0502020204030204" pitchFamily="34" charset="0"/>
              </a:rPr>
            </a:br>
            <a:r>
              <a:rPr lang="en-US" sz="700" b="0" i="0" dirty="0">
                <a:solidFill>
                  <a:schemeClr val="bg1"/>
                </a:solidFill>
                <a:latin typeface="Calibri" panose="020F0502020204030204" pitchFamily="34" charset="0"/>
                <a:cs typeface="Calibri" panose="020F0502020204030204" pitchFamily="34" charset="0"/>
              </a:rPr>
              <a:t>See </a:t>
            </a:r>
            <a:r>
              <a:rPr lang="en-US" sz="700" b="0" i="0" dirty="0">
                <a:solidFill>
                  <a:schemeClr val="bg1"/>
                </a:solidFill>
                <a:latin typeface="Calibri" panose="020F0502020204030204" pitchFamily="34" charset="0"/>
                <a:cs typeface="Calibri" panose="020F0502020204030204" pitchFamily="34" charset="0"/>
                <a:hlinkClick r:id="rId4" action="ppaction://hlinkfile">
                  <a:extLst>
                    <a:ext uri="{A12FA001-AC4F-418D-AE19-62706E023703}">
                      <ahyp:hlinkClr xmlns:ahyp="http://schemas.microsoft.com/office/drawing/2018/hyperlinkcolor" val="tx"/>
                    </a:ext>
                  </a:extLst>
                </a:hlinkClick>
              </a:rPr>
              <a:t>CLAglobal.com/disclaimer</a:t>
            </a:r>
            <a:r>
              <a:rPr lang="en-US" sz="700" b="0" i="0" dirty="0">
                <a:solidFill>
                  <a:schemeClr val="bg1"/>
                </a:solidFill>
                <a:latin typeface="Calibri" panose="020F0502020204030204" pitchFamily="34" charset="0"/>
                <a:cs typeface="Calibri" panose="020F0502020204030204" pitchFamily="34" charset="0"/>
              </a:rPr>
              <a:t>. Investment advisory services are offered through CliftonLarsonAllen Wealth Advisors, LLC, an SEC-registered investment advisor.</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bg1"/>
                </a:solidFill>
                <a:latin typeface="Calibri" panose="020F0502020204030204" pitchFamily="34" charset="0"/>
                <a:cs typeface="Calibri" panose="020F0502020204030204" pitchFamily="34" charset="0"/>
              </a:rPr>
              <a:t>©2022 CliftonLarsonAllen LLP</a:t>
            </a:r>
          </a:p>
        </p:txBody>
      </p:sp>
      <p:sp>
        <p:nvSpPr>
          <p:cNvPr id="18" name="TextBox 17">
            <a:extLst>
              <a:ext uri="{FF2B5EF4-FFF2-40B4-BE49-F238E27FC236}">
                <a16:creationId xmlns:a16="http://schemas.microsoft.com/office/drawing/2014/main" id="{0CEB91B3-4016-C1DE-2C91-923E3AD9B33E}"/>
              </a:ext>
            </a:extLst>
          </p:cNvPr>
          <p:cNvSpPr txBox="1"/>
          <p:nvPr userDrawn="1"/>
        </p:nvSpPr>
        <p:spPr>
          <a:xfrm>
            <a:off x="5821139" y="4299912"/>
            <a:ext cx="2773003" cy="215444"/>
          </a:xfrm>
          <a:prstGeom prst="rect">
            <a:avLst/>
          </a:prstGeom>
          <a:noFill/>
        </p:spPr>
        <p:txBody>
          <a:bodyPr wrap="square" rtlCol="0">
            <a:spAutoFit/>
          </a:bodyPr>
          <a:lstStyle/>
          <a:p>
            <a:pPr algn="r"/>
            <a:r>
              <a:rPr lang="en-US" sz="800" spc="50" baseline="0" dirty="0">
                <a:solidFill>
                  <a:schemeClr val="bg1"/>
                </a:solidFill>
              </a:rPr>
              <a:t>CPAs  |  CONSULTANTS  |  WEALTH ADVISORS</a:t>
            </a:r>
          </a:p>
        </p:txBody>
      </p:sp>
    </p:spTree>
    <p:extLst>
      <p:ext uri="{BB962C8B-B14F-4D97-AF65-F5344CB8AC3E}">
        <p14:creationId xmlns:p14="http://schemas.microsoft.com/office/powerpoint/2010/main" val="3768519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C6498E-EDF4-4075-AE5A-04A8A1C912D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775" y="0"/>
            <a:ext cx="9140447" cy="5143500"/>
          </a:xfrm>
          <a:prstGeom prst="rect">
            <a:avLst/>
          </a:prstGeom>
        </p:spPr>
      </p:pic>
      <p:pic>
        <p:nvPicPr>
          <p:cNvPr id="26" name="Picture 25">
            <a:extLst>
              <a:ext uri="{FF2B5EF4-FFF2-40B4-BE49-F238E27FC236}">
                <a16:creationId xmlns:a16="http://schemas.microsoft.com/office/drawing/2014/main" id="{FB11CFD8-F6A9-44D3-B8F4-81593360E22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64529" y="286793"/>
            <a:ext cx="671405" cy="668631"/>
          </a:xfrm>
          <a:prstGeom prst="rect">
            <a:avLst/>
          </a:prstGeom>
        </p:spPr>
      </p:pic>
      <p:sp>
        <p:nvSpPr>
          <p:cNvPr id="14" name="Rectangle 4"/>
          <p:cNvSpPr>
            <a:spLocks noGrp="1" noChangeArrowheads="1"/>
          </p:cNvSpPr>
          <p:nvPr userDrawn="1">
            <p:ph type="subTitle" idx="1" hasCustomPrompt="1"/>
          </p:nvPr>
        </p:nvSpPr>
        <p:spPr>
          <a:xfrm>
            <a:off x="848026" y="3067051"/>
            <a:ext cx="4495499" cy="1281684"/>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15" name="Rectangle 3"/>
          <p:cNvSpPr>
            <a:spLocks noGrp="1" noChangeArrowheads="1"/>
          </p:cNvSpPr>
          <p:nvPr userDrawn="1">
            <p:ph type="ctrTitle" hasCustomPrompt="1"/>
          </p:nvPr>
        </p:nvSpPr>
        <p:spPr>
          <a:xfrm>
            <a:off x="848026" y="1524001"/>
            <a:ext cx="4495499" cy="1504950"/>
          </a:xfrm>
          <a:noFill/>
        </p:spPr>
        <p:txBody>
          <a:bodyPr anchor="b" anchorCtr="0"/>
          <a:lstStyle>
            <a:lvl1pPr algn="l">
              <a:defRPr sz="2400">
                <a:solidFill>
                  <a:schemeClr val="bg1"/>
                </a:solidFill>
              </a:defRPr>
            </a:lvl1pPr>
          </a:lstStyle>
          <a:p>
            <a:r>
              <a:rPr lang="en-US" dirty="0"/>
              <a:t>Click To Edit Master Title Style</a:t>
            </a:r>
          </a:p>
        </p:txBody>
      </p:sp>
      <p:sp>
        <p:nvSpPr>
          <p:cNvPr id="12" name="Slide Number Placeholder 5">
            <a:extLst>
              <a:ext uri="{FF2B5EF4-FFF2-40B4-BE49-F238E27FC236}">
                <a16:creationId xmlns:a16="http://schemas.microsoft.com/office/drawing/2014/main" id="{D8B7297A-08FD-40B5-BD93-0D547B629B4B}"/>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bg1"/>
                </a:solidFill>
              </a:defRPr>
            </a:lvl1pPr>
          </a:lstStyle>
          <a:p>
            <a:fld id="{6DAB3F6F-6A30-410C-8DAB-3E7769D71CBC}" type="slidenum">
              <a:rPr lang="en-US" smtClean="0"/>
              <a:pPr/>
              <a:t>‹#›</a:t>
            </a:fld>
            <a:endParaRPr lang="en-US" dirty="0"/>
          </a:p>
        </p:txBody>
      </p:sp>
      <p:sp>
        <p:nvSpPr>
          <p:cNvPr id="13" name="Rectangle 10">
            <a:extLst>
              <a:ext uri="{FF2B5EF4-FFF2-40B4-BE49-F238E27FC236}">
                <a16:creationId xmlns:a16="http://schemas.microsoft.com/office/drawing/2014/main" id="{44E8885E-3032-717E-FE74-A30A6FC8AFE7}"/>
              </a:ext>
            </a:extLst>
          </p:cNvPr>
          <p:cNvSpPr/>
          <p:nvPr userDrawn="1"/>
        </p:nvSpPr>
        <p:spPr bwMode="auto">
          <a:xfrm>
            <a:off x="4467225" y="3260271"/>
            <a:ext cx="4676775" cy="1883229"/>
          </a:xfrm>
          <a:custGeom>
            <a:avLst/>
            <a:gdLst>
              <a:gd name="connsiteX0" fmla="*/ 0 w 4642338"/>
              <a:gd name="connsiteY0" fmla="*/ 0 h 1035733"/>
              <a:gd name="connsiteX1" fmla="*/ 4642338 w 4642338"/>
              <a:gd name="connsiteY1" fmla="*/ 0 h 1035733"/>
              <a:gd name="connsiteX2" fmla="*/ 4642338 w 4642338"/>
              <a:gd name="connsiteY2" fmla="*/ 1035733 h 1035733"/>
              <a:gd name="connsiteX3" fmla="*/ 0 w 4642338"/>
              <a:gd name="connsiteY3" fmla="*/ 1035733 h 1035733"/>
              <a:gd name="connsiteX4" fmla="*/ 0 w 4642338"/>
              <a:gd name="connsiteY4" fmla="*/ 0 h 1035733"/>
              <a:gd name="connsiteX0" fmla="*/ 626012 w 4642338"/>
              <a:gd name="connsiteY0" fmla="*/ 21102 h 1035733"/>
              <a:gd name="connsiteX1" fmla="*/ 4642338 w 4642338"/>
              <a:gd name="connsiteY1" fmla="*/ 0 h 1035733"/>
              <a:gd name="connsiteX2" fmla="*/ 4642338 w 4642338"/>
              <a:gd name="connsiteY2" fmla="*/ 1035733 h 1035733"/>
              <a:gd name="connsiteX3" fmla="*/ 0 w 4642338"/>
              <a:gd name="connsiteY3" fmla="*/ 1035733 h 1035733"/>
              <a:gd name="connsiteX4" fmla="*/ 626012 w 4642338"/>
              <a:gd name="connsiteY4" fmla="*/ 21102 h 1035733"/>
              <a:gd name="connsiteX0" fmla="*/ 583809 w 4600135"/>
              <a:gd name="connsiteY0" fmla="*/ 21102 h 1035733"/>
              <a:gd name="connsiteX1" fmla="*/ 4600135 w 4600135"/>
              <a:gd name="connsiteY1" fmla="*/ 0 h 1035733"/>
              <a:gd name="connsiteX2" fmla="*/ 4600135 w 4600135"/>
              <a:gd name="connsiteY2" fmla="*/ 1035733 h 1035733"/>
              <a:gd name="connsiteX3" fmla="*/ 0 w 4600135"/>
              <a:gd name="connsiteY3" fmla="*/ 1035733 h 1035733"/>
              <a:gd name="connsiteX4" fmla="*/ 583809 w 4600135"/>
              <a:gd name="connsiteY4" fmla="*/ 21102 h 1035733"/>
              <a:gd name="connsiteX0" fmla="*/ 775596 w 4600135"/>
              <a:gd name="connsiteY0" fmla="*/ 5795 h 1035733"/>
              <a:gd name="connsiteX1" fmla="*/ 4600135 w 4600135"/>
              <a:gd name="connsiteY1" fmla="*/ 0 h 1035733"/>
              <a:gd name="connsiteX2" fmla="*/ 4600135 w 4600135"/>
              <a:gd name="connsiteY2" fmla="*/ 1035733 h 1035733"/>
              <a:gd name="connsiteX3" fmla="*/ 0 w 4600135"/>
              <a:gd name="connsiteY3" fmla="*/ 1035733 h 1035733"/>
              <a:gd name="connsiteX4" fmla="*/ 775596 w 4600135"/>
              <a:gd name="connsiteY4" fmla="*/ 5795 h 103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0135" h="1035733">
                <a:moveTo>
                  <a:pt x="775596" y="5795"/>
                </a:moveTo>
                <a:lnTo>
                  <a:pt x="4600135" y="0"/>
                </a:lnTo>
                <a:lnTo>
                  <a:pt x="4600135" y="1035733"/>
                </a:lnTo>
                <a:lnTo>
                  <a:pt x="0" y="1035733"/>
                </a:lnTo>
                <a:lnTo>
                  <a:pt x="775596" y="5795"/>
                </a:lnTo>
                <a:close/>
              </a:path>
            </a:pathLst>
          </a:custGeom>
          <a:gradFill>
            <a:gsLst>
              <a:gs pos="0">
                <a:schemeClr val="tx1">
                  <a:alpha val="0"/>
                </a:schemeClr>
              </a:gs>
              <a:gs pos="95000">
                <a:schemeClr val="tx1">
                  <a:alpha val="77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6" name="TextBox 15">
            <a:extLst>
              <a:ext uri="{FF2B5EF4-FFF2-40B4-BE49-F238E27FC236}">
                <a16:creationId xmlns:a16="http://schemas.microsoft.com/office/drawing/2014/main" id="{E190C29B-95FD-EE8B-FF22-D37C4AAB77CD}"/>
              </a:ext>
            </a:extLst>
          </p:cNvPr>
          <p:cNvSpPr txBox="1"/>
          <p:nvPr userDrawn="1"/>
        </p:nvSpPr>
        <p:spPr>
          <a:xfrm>
            <a:off x="5956310" y="4007524"/>
            <a:ext cx="2670427" cy="292388"/>
          </a:xfrm>
          <a:prstGeom prst="rect">
            <a:avLst/>
          </a:prstGeom>
          <a:noFill/>
        </p:spPr>
        <p:txBody>
          <a:bodyPr wrap="square" rtlCol="0">
            <a:spAutoFit/>
          </a:bodyPr>
          <a:lstStyle/>
          <a:p>
            <a:pPr algn="r"/>
            <a:r>
              <a:rPr lang="en-US" sz="1300" b="0" i="1" kern="1200" dirty="0">
                <a:solidFill>
                  <a:schemeClr val="bg1"/>
                </a:solidFill>
                <a:effectLst/>
                <a:latin typeface="Georgia" panose="02040502050405020303" pitchFamily="18" charset="0"/>
                <a:ea typeface="+mn-ea"/>
                <a:cs typeface="Calibri" panose="020F0502020204030204" pitchFamily="34" charset="0"/>
              </a:rPr>
              <a:t>We’ll get you there.</a:t>
            </a:r>
          </a:p>
        </p:txBody>
      </p:sp>
      <p:sp>
        <p:nvSpPr>
          <p:cNvPr id="17" name="Rectangle 16">
            <a:extLst>
              <a:ext uri="{FF2B5EF4-FFF2-40B4-BE49-F238E27FC236}">
                <a16:creationId xmlns:a16="http://schemas.microsoft.com/office/drawing/2014/main" id="{4240CC77-8D0D-F446-5F0F-9B7C4A276863}"/>
              </a:ext>
            </a:extLst>
          </p:cNvPr>
          <p:cNvSpPr/>
          <p:nvPr userDrawn="1"/>
        </p:nvSpPr>
        <p:spPr>
          <a:xfrm>
            <a:off x="5343525" y="4625066"/>
            <a:ext cx="3283727" cy="52322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bg1"/>
                </a:solidFill>
                <a:latin typeface="Calibri" panose="020F0502020204030204" pitchFamily="34" charset="0"/>
                <a:cs typeface="Calibri" panose="020F0502020204030204" pitchFamily="34" charset="0"/>
              </a:rPr>
              <a:t>CLA (CliftonLarsonAllen LLP) </a:t>
            </a:r>
            <a:r>
              <a:rPr lang="en-US" sz="700" b="0" i="0" kern="1200" dirty="0">
                <a:solidFill>
                  <a:schemeClr val="bg1"/>
                </a:solidFill>
                <a:latin typeface="Calibri" panose="020F0502020204030204" pitchFamily="34" charset="0"/>
                <a:ea typeface="+mn-ea"/>
                <a:cs typeface="Calibri" panose="020F0502020204030204" pitchFamily="34" charset="0"/>
              </a:rPr>
              <a:t>is an </a:t>
            </a:r>
            <a:r>
              <a:rPr lang="en-US" sz="700" b="0" i="0" dirty="0">
                <a:solidFill>
                  <a:schemeClr val="bg1"/>
                </a:solidFill>
                <a:latin typeface="Calibri" panose="020F0502020204030204" pitchFamily="34" charset="0"/>
                <a:cs typeface="Calibri" panose="020F0502020204030204" pitchFamily="34" charset="0"/>
              </a:rPr>
              <a:t>independent network member of CLA Global. </a:t>
            </a:r>
            <a:br>
              <a:rPr lang="en-US" sz="700" b="0" i="0" dirty="0">
                <a:solidFill>
                  <a:schemeClr val="bg1"/>
                </a:solidFill>
                <a:latin typeface="Calibri" panose="020F0502020204030204" pitchFamily="34" charset="0"/>
                <a:cs typeface="Calibri" panose="020F0502020204030204" pitchFamily="34" charset="0"/>
              </a:rPr>
            </a:br>
            <a:r>
              <a:rPr lang="en-US" sz="700" b="0" i="0" dirty="0">
                <a:solidFill>
                  <a:schemeClr val="bg1"/>
                </a:solidFill>
                <a:latin typeface="Calibri" panose="020F0502020204030204" pitchFamily="34" charset="0"/>
                <a:cs typeface="Calibri" panose="020F0502020204030204" pitchFamily="34" charset="0"/>
              </a:rPr>
              <a:t>See </a:t>
            </a:r>
            <a:r>
              <a:rPr lang="en-US" sz="700" b="0" i="0" dirty="0">
                <a:solidFill>
                  <a:schemeClr val="bg1"/>
                </a:solidFill>
                <a:latin typeface="Calibri" panose="020F0502020204030204" pitchFamily="34" charset="0"/>
                <a:cs typeface="Calibri" panose="020F0502020204030204" pitchFamily="34" charset="0"/>
                <a:hlinkClick r:id="rId4" action="ppaction://hlinkfile">
                  <a:extLst>
                    <a:ext uri="{A12FA001-AC4F-418D-AE19-62706E023703}">
                      <ahyp:hlinkClr xmlns:ahyp="http://schemas.microsoft.com/office/drawing/2018/hyperlinkcolor" val="tx"/>
                    </a:ext>
                  </a:extLst>
                </a:hlinkClick>
              </a:rPr>
              <a:t>CLAglobal.com/disclaimer</a:t>
            </a:r>
            <a:r>
              <a:rPr lang="en-US" sz="700" b="0" i="0" dirty="0">
                <a:solidFill>
                  <a:schemeClr val="bg1"/>
                </a:solidFill>
                <a:latin typeface="Calibri" panose="020F0502020204030204" pitchFamily="34" charset="0"/>
                <a:cs typeface="Calibri" panose="020F0502020204030204" pitchFamily="34" charset="0"/>
              </a:rPr>
              <a:t>. Investment advisory services are offered through CliftonLarsonAllen Wealth Advisors, LLC, an SEC-registered investment advisor.</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bg1"/>
                </a:solidFill>
                <a:latin typeface="Calibri" panose="020F0502020204030204" pitchFamily="34" charset="0"/>
                <a:cs typeface="Calibri" panose="020F0502020204030204" pitchFamily="34" charset="0"/>
              </a:rPr>
              <a:t>©2022 CliftonLarsonAllen LLP</a:t>
            </a:r>
          </a:p>
        </p:txBody>
      </p:sp>
      <p:sp>
        <p:nvSpPr>
          <p:cNvPr id="18" name="TextBox 17">
            <a:extLst>
              <a:ext uri="{FF2B5EF4-FFF2-40B4-BE49-F238E27FC236}">
                <a16:creationId xmlns:a16="http://schemas.microsoft.com/office/drawing/2014/main" id="{23D7A8A7-0A7E-9E75-E2F7-8D19CB53F017}"/>
              </a:ext>
            </a:extLst>
          </p:cNvPr>
          <p:cNvSpPr txBox="1"/>
          <p:nvPr userDrawn="1"/>
        </p:nvSpPr>
        <p:spPr>
          <a:xfrm>
            <a:off x="5821139" y="4299912"/>
            <a:ext cx="2773003" cy="215444"/>
          </a:xfrm>
          <a:prstGeom prst="rect">
            <a:avLst/>
          </a:prstGeom>
          <a:noFill/>
        </p:spPr>
        <p:txBody>
          <a:bodyPr wrap="square" rtlCol="0">
            <a:spAutoFit/>
          </a:bodyPr>
          <a:lstStyle/>
          <a:p>
            <a:pPr algn="r"/>
            <a:r>
              <a:rPr lang="en-US" sz="800" spc="50" baseline="0" dirty="0">
                <a:solidFill>
                  <a:schemeClr val="bg1"/>
                </a:solidFill>
              </a:rPr>
              <a:t>CPAs  |  CONSULTANTS  |  WEALTH ADVISORS</a:t>
            </a:r>
          </a:p>
        </p:txBody>
      </p:sp>
    </p:spTree>
    <p:extLst>
      <p:ext uri="{BB962C8B-B14F-4D97-AF65-F5344CB8AC3E}">
        <p14:creationId xmlns:p14="http://schemas.microsoft.com/office/powerpoint/2010/main" val="1174758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7524EE-A3FB-46B8-BFA9-3BC266552F74}"/>
              </a:ext>
            </a:extLst>
          </p:cNvPr>
          <p:cNvPicPr>
            <a:picLocks noChangeAspect="1"/>
          </p:cNvPicPr>
          <p:nvPr userDrawn="1"/>
        </p:nvPicPr>
        <p:blipFill>
          <a:blip r:embed="rId2">
            <a:extLst>
              <a:ext uri="{28A0092B-C50C-407E-A947-70E740481C1C}">
                <a14:useLocalDpi xmlns:a14="http://schemas.microsoft.com/office/drawing/2010/main" val="0"/>
              </a:ext>
            </a:extLst>
          </a:blip>
          <a:srcRect t="701" b="701"/>
          <a:stretch/>
        </p:blipFill>
        <p:spPr>
          <a:xfrm>
            <a:off x="-316523" y="-105508"/>
            <a:ext cx="9460524" cy="5249008"/>
          </a:xfrm>
          <a:prstGeom prst="rect">
            <a:avLst/>
          </a:prstGeom>
        </p:spPr>
      </p:pic>
      <p:pic>
        <p:nvPicPr>
          <p:cNvPr id="17" name="Picture 16">
            <a:extLst>
              <a:ext uri="{FF2B5EF4-FFF2-40B4-BE49-F238E27FC236}">
                <a16:creationId xmlns:a16="http://schemas.microsoft.com/office/drawing/2014/main" id="{6E8527B3-1434-4CEC-8CEF-E3B18B296E2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64529" y="286793"/>
            <a:ext cx="671405" cy="668631"/>
          </a:xfrm>
          <a:prstGeom prst="rect">
            <a:avLst/>
          </a:prstGeom>
        </p:spPr>
      </p:pic>
      <p:sp>
        <p:nvSpPr>
          <p:cNvPr id="14" name="Rectangle 4"/>
          <p:cNvSpPr>
            <a:spLocks noGrp="1" noChangeArrowheads="1"/>
          </p:cNvSpPr>
          <p:nvPr userDrawn="1">
            <p:ph type="subTitle" idx="1" hasCustomPrompt="1"/>
          </p:nvPr>
        </p:nvSpPr>
        <p:spPr>
          <a:xfrm>
            <a:off x="848026" y="3067051"/>
            <a:ext cx="4495499" cy="1281684"/>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15" name="Rectangle 3"/>
          <p:cNvSpPr>
            <a:spLocks noGrp="1" noChangeArrowheads="1"/>
          </p:cNvSpPr>
          <p:nvPr userDrawn="1">
            <p:ph type="ctrTitle" hasCustomPrompt="1"/>
          </p:nvPr>
        </p:nvSpPr>
        <p:spPr>
          <a:xfrm>
            <a:off x="848026" y="1524001"/>
            <a:ext cx="4495499" cy="1504950"/>
          </a:xfrm>
          <a:noFill/>
        </p:spPr>
        <p:txBody>
          <a:bodyPr anchor="b" anchorCtr="0"/>
          <a:lstStyle>
            <a:lvl1pPr algn="l">
              <a:defRPr sz="2400">
                <a:solidFill>
                  <a:schemeClr val="bg1"/>
                </a:solidFill>
              </a:defRPr>
            </a:lvl1pPr>
          </a:lstStyle>
          <a:p>
            <a:r>
              <a:rPr lang="en-US" dirty="0"/>
              <a:t>Click To Edit Master Title Style</a:t>
            </a:r>
          </a:p>
        </p:txBody>
      </p:sp>
      <p:sp>
        <p:nvSpPr>
          <p:cNvPr id="11" name="Slide Number Placeholder 5">
            <a:extLst>
              <a:ext uri="{FF2B5EF4-FFF2-40B4-BE49-F238E27FC236}">
                <a16:creationId xmlns:a16="http://schemas.microsoft.com/office/drawing/2014/main" id="{90F3C19F-9435-4FFE-903B-B8B0616CDAFA}"/>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bg1"/>
                </a:solidFill>
              </a:defRPr>
            </a:lvl1pPr>
          </a:lstStyle>
          <a:p>
            <a:fld id="{6DAB3F6F-6A30-410C-8DAB-3E7769D71CBC}" type="slidenum">
              <a:rPr lang="en-US" smtClean="0"/>
              <a:pPr/>
              <a:t>‹#›</a:t>
            </a:fld>
            <a:endParaRPr lang="en-US" dirty="0"/>
          </a:p>
        </p:txBody>
      </p:sp>
      <p:sp>
        <p:nvSpPr>
          <p:cNvPr id="18" name="Rectangle 10">
            <a:extLst>
              <a:ext uri="{FF2B5EF4-FFF2-40B4-BE49-F238E27FC236}">
                <a16:creationId xmlns:a16="http://schemas.microsoft.com/office/drawing/2014/main" id="{DE37234B-B02A-FF78-64F6-8A602C3B7E96}"/>
              </a:ext>
            </a:extLst>
          </p:cNvPr>
          <p:cNvSpPr/>
          <p:nvPr userDrawn="1"/>
        </p:nvSpPr>
        <p:spPr bwMode="auto">
          <a:xfrm>
            <a:off x="4430806" y="2873830"/>
            <a:ext cx="4713195" cy="2296562"/>
          </a:xfrm>
          <a:custGeom>
            <a:avLst/>
            <a:gdLst>
              <a:gd name="connsiteX0" fmla="*/ 0 w 4642338"/>
              <a:gd name="connsiteY0" fmla="*/ 0 h 1035733"/>
              <a:gd name="connsiteX1" fmla="*/ 4642338 w 4642338"/>
              <a:gd name="connsiteY1" fmla="*/ 0 h 1035733"/>
              <a:gd name="connsiteX2" fmla="*/ 4642338 w 4642338"/>
              <a:gd name="connsiteY2" fmla="*/ 1035733 h 1035733"/>
              <a:gd name="connsiteX3" fmla="*/ 0 w 4642338"/>
              <a:gd name="connsiteY3" fmla="*/ 1035733 h 1035733"/>
              <a:gd name="connsiteX4" fmla="*/ 0 w 4642338"/>
              <a:gd name="connsiteY4" fmla="*/ 0 h 1035733"/>
              <a:gd name="connsiteX0" fmla="*/ 626012 w 4642338"/>
              <a:gd name="connsiteY0" fmla="*/ 21102 h 1035733"/>
              <a:gd name="connsiteX1" fmla="*/ 4642338 w 4642338"/>
              <a:gd name="connsiteY1" fmla="*/ 0 h 1035733"/>
              <a:gd name="connsiteX2" fmla="*/ 4642338 w 4642338"/>
              <a:gd name="connsiteY2" fmla="*/ 1035733 h 1035733"/>
              <a:gd name="connsiteX3" fmla="*/ 0 w 4642338"/>
              <a:gd name="connsiteY3" fmla="*/ 1035733 h 1035733"/>
              <a:gd name="connsiteX4" fmla="*/ 626012 w 4642338"/>
              <a:gd name="connsiteY4" fmla="*/ 21102 h 1035733"/>
              <a:gd name="connsiteX0" fmla="*/ 583809 w 4600135"/>
              <a:gd name="connsiteY0" fmla="*/ 21102 h 1035733"/>
              <a:gd name="connsiteX1" fmla="*/ 4600135 w 4600135"/>
              <a:gd name="connsiteY1" fmla="*/ 0 h 1035733"/>
              <a:gd name="connsiteX2" fmla="*/ 4600135 w 4600135"/>
              <a:gd name="connsiteY2" fmla="*/ 1035733 h 1035733"/>
              <a:gd name="connsiteX3" fmla="*/ 0 w 4600135"/>
              <a:gd name="connsiteY3" fmla="*/ 1035733 h 1035733"/>
              <a:gd name="connsiteX4" fmla="*/ 583809 w 4600135"/>
              <a:gd name="connsiteY4" fmla="*/ 21102 h 1035733"/>
              <a:gd name="connsiteX0" fmla="*/ 1015747 w 5032073"/>
              <a:gd name="connsiteY0" fmla="*/ 21102 h 1061397"/>
              <a:gd name="connsiteX1" fmla="*/ 5032073 w 5032073"/>
              <a:gd name="connsiteY1" fmla="*/ 0 h 1061397"/>
              <a:gd name="connsiteX2" fmla="*/ 5032073 w 5032073"/>
              <a:gd name="connsiteY2" fmla="*/ 1035733 h 1061397"/>
              <a:gd name="connsiteX3" fmla="*/ 0 w 5032073"/>
              <a:gd name="connsiteY3" fmla="*/ 1061397 h 1061397"/>
              <a:gd name="connsiteX4" fmla="*/ 1015747 w 5032073"/>
              <a:gd name="connsiteY4" fmla="*/ 21102 h 1061397"/>
              <a:gd name="connsiteX0" fmla="*/ 936559 w 5032073"/>
              <a:gd name="connsiteY0" fmla="*/ 12547 h 1061397"/>
              <a:gd name="connsiteX1" fmla="*/ 5032073 w 5032073"/>
              <a:gd name="connsiteY1" fmla="*/ 0 h 1061397"/>
              <a:gd name="connsiteX2" fmla="*/ 5032073 w 5032073"/>
              <a:gd name="connsiteY2" fmla="*/ 1035733 h 1061397"/>
              <a:gd name="connsiteX3" fmla="*/ 0 w 5032073"/>
              <a:gd name="connsiteY3" fmla="*/ 1061397 h 1061397"/>
              <a:gd name="connsiteX4" fmla="*/ 936559 w 5032073"/>
              <a:gd name="connsiteY4" fmla="*/ 12547 h 1061397"/>
              <a:gd name="connsiteX0" fmla="*/ 914962 w 5010476"/>
              <a:gd name="connsiteY0" fmla="*/ 12547 h 1035733"/>
              <a:gd name="connsiteX1" fmla="*/ 5010476 w 5010476"/>
              <a:gd name="connsiteY1" fmla="*/ 0 h 1035733"/>
              <a:gd name="connsiteX2" fmla="*/ 5010476 w 5010476"/>
              <a:gd name="connsiteY2" fmla="*/ 1035733 h 1035733"/>
              <a:gd name="connsiteX3" fmla="*/ 0 w 5010476"/>
              <a:gd name="connsiteY3" fmla="*/ 1022900 h 1035733"/>
              <a:gd name="connsiteX4" fmla="*/ 914962 w 5010476"/>
              <a:gd name="connsiteY4" fmla="*/ 12547 h 1035733"/>
              <a:gd name="connsiteX0" fmla="*/ 950957 w 5046471"/>
              <a:gd name="connsiteY0" fmla="*/ 12547 h 1052841"/>
              <a:gd name="connsiteX1" fmla="*/ 5046471 w 5046471"/>
              <a:gd name="connsiteY1" fmla="*/ 0 h 1052841"/>
              <a:gd name="connsiteX2" fmla="*/ 5046471 w 5046471"/>
              <a:gd name="connsiteY2" fmla="*/ 1035733 h 1052841"/>
              <a:gd name="connsiteX3" fmla="*/ 0 w 5046471"/>
              <a:gd name="connsiteY3" fmla="*/ 1052841 h 1052841"/>
              <a:gd name="connsiteX4" fmla="*/ 950957 w 5046471"/>
              <a:gd name="connsiteY4" fmla="*/ 12547 h 1052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6471" h="1052841">
                <a:moveTo>
                  <a:pt x="950957" y="12547"/>
                </a:moveTo>
                <a:lnTo>
                  <a:pt x="5046471" y="0"/>
                </a:lnTo>
                <a:lnTo>
                  <a:pt x="5046471" y="1035733"/>
                </a:lnTo>
                <a:lnTo>
                  <a:pt x="0" y="1052841"/>
                </a:lnTo>
                <a:lnTo>
                  <a:pt x="950957" y="12547"/>
                </a:lnTo>
                <a:close/>
              </a:path>
            </a:pathLst>
          </a:custGeom>
          <a:gradFill>
            <a:gsLst>
              <a:gs pos="0">
                <a:schemeClr val="tx1">
                  <a:alpha val="0"/>
                </a:schemeClr>
              </a:gs>
              <a:gs pos="95000">
                <a:schemeClr val="tx1">
                  <a:alpha val="77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9" name="TextBox 18">
            <a:extLst>
              <a:ext uri="{FF2B5EF4-FFF2-40B4-BE49-F238E27FC236}">
                <a16:creationId xmlns:a16="http://schemas.microsoft.com/office/drawing/2014/main" id="{67F0F6F2-BCBC-6B70-536C-A6886ACA3ECE}"/>
              </a:ext>
            </a:extLst>
          </p:cNvPr>
          <p:cNvSpPr txBox="1"/>
          <p:nvPr userDrawn="1"/>
        </p:nvSpPr>
        <p:spPr>
          <a:xfrm>
            <a:off x="5956310" y="4007524"/>
            <a:ext cx="2670427" cy="292388"/>
          </a:xfrm>
          <a:prstGeom prst="rect">
            <a:avLst/>
          </a:prstGeom>
          <a:noFill/>
        </p:spPr>
        <p:txBody>
          <a:bodyPr wrap="square" rtlCol="0">
            <a:spAutoFit/>
          </a:bodyPr>
          <a:lstStyle/>
          <a:p>
            <a:pPr algn="r"/>
            <a:r>
              <a:rPr lang="en-US" sz="1300" b="0" i="1" kern="1200" dirty="0">
                <a:solidFill>
                  <a:schemeClr val="bg1"/>
                </a:solidFill>
                <a:effectLst/>
                <a:latin typeface="Georgia" panose="02040502050405020303" pitchFamily="18" charset="0"/>
                <a:ea typeface="+mn-ea"/>
                <a:cs typeface="Calibri" panose="020F0502020204030204" pitchFamily="34" charset="0"/>
              </a:rPr>
              <a:t>We’ll get you there.</a:t>
            </a:r>
          </a:p>
        </p:txBody>
      </p:sp>
      <p:sp>
        <p:nvSpPr>
          <p:cNvPr id="20" name="Rectangle 19">
            <a:extLst>
              <a:ext uri="{FF2B5EF4-FFF2-40B4-BE49-F238E27FC236}">
                <a16:creationId xmlns:a16="http://schemas.microsoft.com/office/drawing/2014/main" id="{1CDA570B-3433-00FE-DE84-D8B21E575F5B}"/>
              </a:ext>
            </a:extLst>
          </p:cNvPr>
          <p:cNvSpPr/>
          <p:nvPr userDrawn="1"/>
        </p:nvSpPr>
        <p:spPr>
          <a:xfrm>
            <a:off x="5343525" y="4625066"/>
            <a:ext cx="3283727" cy="52322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bg1"/>
                </a:solidFill>
                <a:latin typeface="Calibri" panose="020F0502020204030204" pitchFamily="34" charset="0"/>
                <a:cs typeface="Calibri" panose="020F0502020204030204" pitchFamily="34" charset="0"/>
              </a:rPr>
              <a:t>CLA (CliftonLarsonAllen LLP) </a:t>
            </a:r>
            <a:r>
              <a:rPr lang="en-US" sz="700" b="0" i="0" kern="1200" dirty="0">
                <a:solidFill>
                  <a:schemeClr val="bg1"/>
                </a:solidFill>
                <a:latin typeface="Calibri" panose="020F0502020204030204" pitchFamily="34" charset="0"/>
                <a:ea typeface="+mn-ea"/>
                <a:cs typeface="Calibri" panose="020F0502020204030204" pitchFamily="34" charset="0"/>
              </a:rPr>
              <a:t>is an </a:t>
            </a:r>
            <a:r>
              <a:rPr lang="en-US" sz="700" b="0" i="0" dirty="0">
                <a:solidFill>
                  <a:schemeClr val="bg1"/>
                </a:solidFill>
                <a:latin typeface="Calibri" panose="020F0502020204030204" pitchFamily="34" charset="0"/>
                <a:cs typeface="Calibri" panose="020F0502020204030204" pitchFamily="34" charset="0"/>
              </a:rPr>
              <a:t>independent network member of CLA Global. </a:t>
            </a:r>
            <a:br>
              <a:rPr lang="en-US" sz="700" b="0" i="0" dirty="0">
                <a:solidFill>
                  <a:schemeClr val="bg1"/>
                </a:solidFill>
                <a:latin typeface="Calibri" panose="020F0502020204030204" pitchFamily="34" charset="0"/>
                <a:cs typeface="Calibri" panose="020F0502020204030204" pitchFamily="34" charset="0"/>
              </a:rPr>
            </a:br>
            <a:r>
              <a:rPr lang="en-US" sz="700" b="0" i="0" dirty="0">
                <a:solidFill>
                  <a:schemeClr val="bg1"/>
                </a:solidFill>
                <a:latin typeface="Calibri" panose="020F0502020204030204" pitchFamily="34" charset="0"/>
                <a:cs typeface="Calibri" panose="020F0502020204030204" pitchFamily="34" charset="0"/>
              </a:rPr>
              <a:t>See </a:t>
            </a:r>
            <a:r>
              <a:rPr lang="en-US" sz="700" b="0" i="0" dirty="0">
                <a:solidFill>
                  <a:schemeClr val="bg1"/>
                </a:solidFill>
                <a:latin typeface="Calibri" panose="020F0502020204030204" pitchFamily="34" charset="0"/>
                <a:cs typeface="Calibri" panose="020F0502020204030204" pitchFamily="34" charset="0"/>
                <a:hlinkClick r:id="rId4" action="ppaction://hlinkfile">
                  <a:extLst>
                    <a:ext uri="{A12FA001-AC4F-418D-AE19-62706E023703}">
                      <ahyp:hlinkClr xmlns:ahyp="http://schemas.microsoft.com/office/drawing/2018/hyperlinkcolor" val="tx"/>
                    </a:ext>
                  </a:extLst>
                </a:hlinkClick>
              </a:rPr>
              <a:t>CLAglobal.com/disclaimer</a:t>
            </a:r>
            <a:r>
              <a:rPr lang="en-US" sz="700" b="0" i="0" dirty="0">
                <a:solidFill>
                  <a:schemeClr val="bg1"/>
                </a:solidFill>
                <a:latin typeface="Calibri" panose="020F0502020204030204" pitchFamily="34" charset="0"/>
                <a:cs typeface="Calibri" panose="020F0502020204030204" pitchFamily="34" charset="0"/>
              </a:rPr>
              <a:t>. Investment advisory services are offered through CliftonLarsonAllen Wealth Advisors, LLC, an SEC-registered investment advisor.</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bg1"/>
                </a:solidFill>
                <a:latin typeface="Calibri" panose="020F0502020204030204" pitchFamily="34" charset="0"/>
                <a:cs typeface="Calibri" panose="020F0502020204030204" pitchFamily="34" charset="0"/>
              </a:rPr>
              <a:t>©2022 CliftonLarsonAllen LLP</a:t>
            </a:r>
          </a:p>
        </p:txBody>
      </p:sp>
      <p:sp>
        <p:nvSpPr>
          <p:cNvPr id="21" name="TextBox 20">
            <a:extLst>
              <a:ext uri="{FF2B5EF4-FFF2-40B4-BE49-F238E27FC236}">
                <a16:creationId xmlns:a16="http://schemas.microsoft.com/office/drawing/2014/main" id="{4513719A-1E73-220A-6D35-57321280C63B}"/>
              </a:ext>
            </a:extLst>
          </p:cNvPr>
          <p:cNvSpPr txBox="1"/>
          <p:nvPr userDrawn="1"/>
        </p:nvSpPr>
        <p:spPr>
          <a:xfrm>
            <a:off x="5821139" y="4299912"/>
            <a:ext cx="2773003" cy="215444"/>
          </a:xfrm>
          <a:prstGeom prst="rect">
            <a:avLst/>
          </a:prstGeom>
          <a:noFill/>
        </p:spPr>
        <p:txBody>
          <a:bodyPr wrap="square" rtlCol="0">
            <a:spAutoFit/>
          </a:bodyPr>
          <a:lstStyle/>
          <a:p>
            <a:pPr algn="r"/>
            <a:r>
              <a:rPr lang="en-US" sz="800" spc="50" baseline="0" dirty="0">
                <a:solidFill>
                  <a:schemeClr val="bg1"/>
                </a:solidFill>
              </a:rPr>
              <a:t>CPAs  |  CONSULTANTS  |  WEALTH ADVISORS</a:t>
            </a:r>
          </a:p>
        </p:txBody>
      </p:sp>
    </p:spTree>
    <p:extLst>
      <p:ext uri="{BB962C8B-B14F-4D97-AF65-F5344CB8AC3E}">
        <p14:creationId xmlns:p14="http://schemas.microsoft.com/office/powerpoint/2010/main" val="487830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Section Header">
    <p:spTree>
      <p:nvGrpSpPr>
        <p:cNvPr id="1" name=""/>
        <p:cNvGrpSpPr/>
        <p:nvPr/>
      </p:nvGrpSpPr>
      <p:grpSpPr>
        <a:xfrm>
          <a:off x="0" y="0"/>
          <a:ext cx="0" cy="0"/>
          <a:chOff x="0" y="0"/>
          <a:chExt cx="0" cy="0"/>
        </a:xfrm>
      </p:grpSpPr>
      <p:sp>
        <p:nvSpPr>
          <p:cNvPr id="12" name="Rectangle 5">
            <a:extLst>
              <a:ext uri="{FF2B5EF4-FFF2-40B4-BE49-F238E27FC236}">
                <a16:creationId xmlns:a16="http://schemas.microsoft.com/office/drawing/2014/main" id="{37EA42FB-A29A-4233-8BBA-B3A10AF69848}"/>
              </a:ext>
            </a:extLst>
          </p:cNvPr>
          <p:cNvSpPr/>
          <p:nvPr userDrawn="1"/>
        </p:nvSpPr>
        <p:spPr bwMode="auto">
          <a:xfrm>
            <a:off x="4363570" y="0"/>
            <a:ext cx="4780429" cy="5177118"/>
          </a:xfrm>
          <a:custGeom>
            <a:avLst/>
            <a:gdLst>
              <a:gd name="connsiteX0" fmla="*/ 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0 w 4649659"/>
              <a:gd name="connsiteY4" fmla="*/ 0 h 5153027"/>
              <a:gd name="connsiteX0" fmla="*/ 249555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495550 w 4649659"/>
              <a:gd name="connsiteY4" fmla="*/ 0 h 5153027"/>
              <a:gd name="connsiteX0" fmla="*/ 2828925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828925 w 4649659"/>
              <a:gd name="connsiteY4" fmla="*/ 0 h 5153027"/>
              <a:gd name="connsiteX0" fmla="*/ 2745289 w 4566023"/>
              <a:gd name="connsiteY0" fmla="*/ 0 h 5186707"/>
              <a:gd name="connsiteX1" fmla="*/ 4566023 w 4566023"/>
              <a:gd name="connsiteY1" fmla="*/ 0 h 5186707"/>
              <a:gd name="connsiteX2" fmla="*/ 4566023 w 4566023"/>
              <a:gd name="connsiteY2" fmla="*/ 5153027 h 5186707"/>
              <a:gd name="connsiteX3" fmla="*/ 0 w 4566023"/>
              <a:gd name="connsiteY3" fmla="*/ 5186707 h 5186707"/>
              <a:gd name="connsiteX4" fmla="*/ 2745289 w 4566023"/>
              <a:gd name="connsiteY4" fmla="*/ 0 h 5186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6023" h="5186707">
                <a:moveTo>
                  <a:pt x="2745289" y="0"/>
                </a:moveTo>
                <a:lnTo>
                  <a:pt x="4566023" y="0"/>
                </a:lnTo>
                <a:lnTo>
                  <a:pt x="4566023" y="5153027"/>
                </a:lnTo>
                <a:lnTo>
                  <a:pt x="0" y="5186707"/>
                </a:lnTo>
                <a:lnTo>
                  <a:pt x="2745289" y="0"/>
                </a:lnTo>
                <a:close/>
              </a:path>
            </a:pathLst>
          </a:cu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5" name="Rectangle 2">
            <a:extLst>
              <a:ext uri="{FF2B5EF4-FFF2-40B4-BE49-F238E27FC236}">
                <a16:creationId xmlns:a16="http://schemas.microsoft.com/office/drawing/2014/main" id="{AD38EDA4-006A-4563-BB9D-60E22CDA9C28}"/>
              </a:ext>
            </a:extLst>
          </p:cNvPr>
          <p:cNvSpPr/>
          <p:nvPr userDrawn="1"/>
        </p:nvSpPr>
        <p:spPr bwMode="auto">
          <a:xfrm>
            <a:off x="-10004" y="-4536"/>
            <a:ext cx="7249004" cy="5161483"/>
          </a:xfrm>
          <a:custGeom>
            <a:avLst/>
            <a:gdLst>
              <a:gd name="connsiteX0" fmla="*/ 0 w 4371977"/>
              <a:gd name="connsiteY0" fmla="*/ 0 h 5143500"/>
              <a:gd name="connsiteX1" fmla="*/ 4371977 w 4371977"/>
              <a:gd name="connsiteY1" fmla="*/ 0 h 5143500"/>
              <a:gd name="connsiteX2" fmla="*/ 4371977 w 4371977"/>
              <a:gd name="connsiteY2" fmla="*/ 5143500 h 5143500"/>
              <a:gd name="connsiteX3" fmla="*/ 0 w 4371977"/>
              <a:gd name="connsiteY3" fmla="*/ 5143500 h 5143500"/>
              <a:gd name="connsiteX4" fmla="*/ 0 w 4371977"/>
              <a:gd name="connsiteY4" fmla="*/ 0 h 5143500"/>
              <a:gd name="connsiteX0" fmla="*/ 0 w 7239002"/>
              <a:gd name="connsiteY0" fmla="*/ 9525 h 5153025"/>
              <a:gd name="connsiteX1" fmla="*/ 7239002 w 7239002"/>
              <a:gd name="connsiteY1" fmla="*/ 0 h 5153025"/>
              <a:gd name="connsiteX2" fmla="*/ 4371977 w 7239002"/>
              <a:gd name="connsiteY2" fmla="*/ 5153025 h 5153025"/>
              <a:gd name="connsiteX3" fmla="*/ 0 w 7239002"/>
              <a:gd name="connsiteY3" fmla="*/ 5153025 h 5153025"/>
              <a:gd name="connsiteX4" fmla="*/ 0 w 7239002"/>
              <a:gd name="connsiteY4" fmla="*/ 9525 h 5153025"/>
              <a:gd name="connsiteX0" fmla="*/ 0 w 7246036"/>
              <a:gd name="connsiteY0" fmla="*/ 2496 h 5153025"/>
              <a:gd name="connsiteX1" fmla="*/ 7246036 w 7246036"/>
              <a:gd name="connsiteY1" fmla="*/ 0 h 5153025"/>
              <a:gd name="connsiteX2" fmla="*/ 4379011 w 7246036"/>
              <a:gd name="connsiteY2" fmla="*/ 5153025 h 5153025"/>
              <a:gd name="connsiteX3" fmla="*/ 7034 w 7246036"/>
              <a:gd name="connsiteY3" fmla="*/ 5153025 h 5153025"/>
              <a:gd name="connsiteX4" fmla="*/ 0 w 7246036"/>
              <a:gd name="connsiteY4" fmla="*/ 2496 h 5153025"/>
              <a:gd name="connsiteX0" fmla="*/ 0 w 7246036"/>
              <a:gd name="connsiteY0" fmla="*/ 0 h 5157558"/>
              <a:gd name="connsiteX1" fmla="*/ 7246036 w 7246036"/>
              <a:gd name="connsiteY1" fmla="*/ 4533 h 5157558"/>
              <a:gd name="connsiteX2" fmla="*/ 4379011 w 7246036"/>
              <a:gd name="connsiteY2" fmla="*/ 5157558 h 5157558"/>
              <a:gd name="connsiteX3" fmla="*/ 7034 w 7246036"/>
              <a:gd name="connsiteY3" fmla="*/ 5157558 h 5157558"/>
              <a:gd name="connsiteX4" fmla="*/ 0 w 7246036"/>
              <a:gd name="connsiteY4" fmla="*/ 0 h 5157558"/>
              <a:gd name="connsiteX0" fmla="*/ 2968 w 7249004"/>
              <a:gd name="connsiteY0" fmla="*/ 0 h 5157558"/>
              <a:gd name="connsiteX1" fmla="*/ 7249004 w 7249004"/>
              <a:gd name="connsiteY1" fmla="*/ 4533 h 5157558"/>
              <a:gd name="connsiteX2" fmla="*/ 4381979 w 7249004"/>
              <a:gd name="connsiteY2" fmla="*/ 5157558 h 5157558"/>
              <a:gd name="connsiteX3" fmla="*/ 477 w 7249004"/>
              <a:gd name="connsiteY3" fmla="*/ 5157558 h 5157558"/>
              <a:gd name="connsiteX4" fmla="*/ 2968 w 7249004"/>
              <a:gd name="connsiteY4" fmla="*/ 0 h 515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004" h="5157558">
                <a:moveTo>
                  <a:pt x="2968" y="0"/>
                </a:moveTo>
                <a:lnTo>
                  <a:pt x="7249004" y="4533"/>
                </a:lnTo>
                <a:lnTo>
                  <a:pt x="4381979" y="5157558"/>
                </a:lnTo>
                <a:lnTo>
                  <a:pt x="477" y="5157558"/>
                </a:lnTo>
                <a:cubicBezTo>
                  <a:pt x="-1868" y="3440715"/>
                  <a:pt x="5313" y="1716843"/>
                  <a:pt x="2968" y="0"/>
                </a:cubicBezTo>
                <a:close/>
              </a:path>
            </a:pathLst>
          </a:custGeom>
          <a:solidFill>
            <a:srgbClr val="2E334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17" name="Picture 16">
            <a:extLst>
              <a:ext uri="{FF2B5EF4-FFF2-40B4-BE49-F238E27FC236}">
                <a16:creationId xmlns:a16="http://schemas.microsoft.com/office/drawing/2014/main" id="{6E8527B3-1434-4CEC-8CEF-E3B18B296E2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529" y="286793"/>
            <a:ext cx="671405" cy="668631"/>
          </a:xfrm>
          <a:prstGeom prst="rect">
            <a:avLst/>
          </a:prstGeom>
        </p:spPr>
      </p:pic>
      <p:sp>
        <p:nvSpPr>
          <p:cNvPr id="14" name="Rectangle 4"/>
          <p:cNvSpPr>
            <a:spLocks noGrp="1" noChangeArrowheads="1"/>
          </p:cNvSpPr>
          <p:nvPr userDrawn="1">
            <p:ph type="subTitle" idx="1" hasCustomPrompt="1"/>
          </p:nvPr>
        </p:nvSpPr>
        <p:spPr>
          <a:xfrm>
            <a:off x="848026" y="3067051"/>
            <a:ext cx="4495499" cy="1281684"/>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15" name="Rectangle 3"/>
          <p:cNvSpPr>
            <a:spLocks noGrp="1" noChangeArrowheads="1"/>
          </p:cNvSpPr>
          <p:nvPr userDrawn="1">
            <p:ph type="ctrTitle" hasCustomPrompt="1"/>
          </p:nvPr>
        </p:nvSpPr>
        <p:spPr>
          <a:xfrm>
            <a:off x="848026" y="1524001"/>
            <a:ext cx="4495499" cy="1504950"/>
          </a:xfrm>
          <a:noFill/>
        </p:spPr>
        <p:txBody>
          <a:bodyPr anchor="b" anchorCtr="0"/>
          <a:lstStyle>
            <a:lvl1pPr algn="l">
              <a:defRPr sz="2400">
                <a:solidFill>
                  <a:schemeClr val="bg1"/>
                </a:solidFill>
              </a:defRPr>
            </a:lvl1pPr>
          </a:lstStyle>
          <a:p>
            <a:r>
              <a:rPr lang="en-US" dirty="0"/>
              <a:t>Click To Edit Master Title Style</a:t>
            </a:r>
          </a:p>
        </p:txBody>
      </p:sp>
      <p:sp>
        <p:nvSpPr>
          <p:cNvPr id="16" name="Slide Number Placeholder 5">
            <a:extLst>
              <a:ext uri="{FF2B5EF4-FFF2-40B4-BE49-F238E27FC236}">
                <a16:creationId xmlns:a16="http://schemas.microsoft.com/office/drawing/2014/main" id="{AE32310A-3801-42F1-BC6D-EB438EEEF697}"/>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
        <p:nvSpPr>
          <p:cNvPr id="13" name="TextBox 12">
            <a:extLst>
              <a:ext uri="{FF2B5EF4-FFF2-40B4-BE49-F238E27FC236}">
                <a16:creationId xmlns:a16="http://schemas.microsoft.com/office/drawing/2014/main" id="{74B2F70C-5634-3902-464D-C02E58991BD6}"/>
              </a:ext>
            </a:extLst>
          </p:cNvPr>
          <p:cNvSpPr txBox="1"/>
          <p:nvPr userDrawn="1"/>
        </p:nvSpPr>
        <p:spPr>
          <a:xfrm>
            <a:off x="5956310" y="4007524"/>
            <a:ext cx="2670427" cy="292388"/>
          </a:xfrm>
          <a:prstGeom prst="rect">
            <a:avLst/>
          </a:prstGeom>
          <a:noFill/>
        </p:spPr>
        <p:txBody>
          <a:bodyPr wrap="square" rtlCol="0">
            <a:spAutoFit/>
          </a:bodyPr>
          <a:lstStyle/>
          <a:p>
            <a:pPr algn="r"/>
            <a:r>
              <a:rPr lang="en-US" sz="1300" b="0" i="1" kern="1200" dirty="0">
                <a:solidFill>
                  <a:schemeClr val="accent1"/>
                </a:solidFill>
                <a:effectLst/>
                <a:latin typeface="Georgia" panose="02040502050405020303" pitchFamily="18" charset="0"/>
                <a:ea typeface="+mn-ea"/>
                <a:cs typeface="Calibri" panose="020F0502020204030204" pitchFamily="34" charset="0"/>
              </a:rPr>
              <a:t>We’ll get you there.</a:t>
            </a:r>
          </a:p>
        </p:txBody>
      </p:sp>
      <p:sp>
        <p:nvSpPr>
          <p:cNvPr id="19" name="Rectangle 18">
            <a:extLst>
              <a:ext uri="{FF2B5EF4-FFF2-40B4-BE49-F238E27FC236}">
                <a16:creationId xmlns:a16="http://schemas.microsoft.com/office/drawing/2014/main" id="{0A78ADFC-6D8E-F700-F390-DECB949AA553}"/>
              </a:ext>
            </a:extLst>
          </p:cNvPr>
          <p:cNvSpPr/>
          <p:nvPr userDrawn="1"/>
        </p:nvSpPr>
        <p:spPr>
          <a:xfrm>
            <a:off x="5343525" y="4625066"/>
            <a:ext cx="3283727" cy="52322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CLA (CliftonLarsonAllen LLP) </a:t>
            </a:r>
            <a:r>
              <a:rPr lang="en-US" sz="700" b="0" i="0" kern="1200" dirty="0">
                <a:solidFill>
                  <a:schemeClr val="accent1"/>
                </a:solidFill>
                <a:latin typeface="Calibri" panose="020F0502020204030204" pitchFamily="34" charset="0"/>
                <a:ea typeface="+mn-ea"/>
                <a:cs typeface="Calibri" panose="020F0502020204030204" pitchFamily="34" charset="0"/>
              </a:rPr>
              <a:t>is an </a:t>
            </a:r>
            <a:r>
              <a:rPr lang="en-US" sz="700" b="0" i="0" dirty="0">
                <a:solidFill>
                  <a:schemeClr val="accent1"/>
                </a:solidFill>
                <a:latin typeface="Calibri" panose="020F0502020204030204" pitchFamily="34" charset="0"/>
                <a:cs typeface="Calibri" panose="020F0502020204030204" pitchFamily="34" charset="0"/>
              </a:rPr>
              <a:t>independent network member of CLA Global. </a:t>
            </a:r>
            <a:br>
              <a:rPr lang="en-US" sz="700" b="0" i="0" dirty="0">
                <a:solidFill>
                  <a:schemeClr val="accent1"/>
                </a:solidFill>
                <a:latin typeface="Calibri" panose="020F0502020204030204" pitchFamily="34" charset="0"/>
                <a:cs typeface="Calibri" panose="020F0502020204030204" pitchFamily="34" charset="0"/>
              </a:rPr>
            </a:br>
            <a:r>
              <a:rPr lang="en-US" sz="700" b="0" i="0" dirty="0">
                <a:solidFill>
                  <a:schemeClr val="accent1"/>
                </a:solidFill>
                <a:latin typeface="Calibri" panose="020F0502020204030204" pitchFamily="34" charset="0"/>
                <a:cs typeface="Calibri" panose="020F0502020204030204" pitchFamily="34" charset="0"/>
              </a:rPr>
              <a:t>See </a:t>
            </a:r>
            <a:r>
              <a:rPr lang="en-US" sz="700" b="0" i="0" dirty="0">
                <a:solidFill>
                  <a:schemeClr val="accent1"/>
                </a:solidFill>
                <a:latin typeface="Calibri" panose="020F0502020204030204" pitchFamily="34" charset="0"/>
                <a:cs typeface="Calibri" panose="020F0502020204030204" pitchFamily="34" charset="0"/>
                <a:hlinkClick r:id="rId3" action="ppaction://hlinkfile">
                  <a:extLst>
                    <a:ext uri="{A12FA001-AC4F-418D-AE19-62706E023703}">
                      <ahyp:hlinkClr xmlns:ahyp="http://schemas.microsoft.com/office/drawing/2018/hyperlinkcolor" val="tx"/>
                    </a:ext>
                  </a:extLst>
                </a:hlinkClick>
              </a:rPr>
              <a:t>CLAglobal.com/disclaimer</a:t>
            </a:r>
            <a:r>
              <a:rPr lang="en-US" sz="700" b="0" i="0" dirty="0">
                <a:solidFill>
                  <a:schemeClr val="accent1"/>
                </a:solidFill>
                <a:latin typeface="Calibri" panose="020F0502020204030204" pitchFamily="34" charset="0"/>
                <a:cs typeface="Calibri" panose="020F0502020204030204" pitchFamily="34" charset="0"/>
              </a:rPr>
              <a:t>. Investment advisory services are offered through CliftonLarsonAllen Wealth Advisors, LLC, an SEC-registered investment advisor.</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©2022 CliftonLarsonAllen LLP</a:t>
            </a:r>
          </a:p>
        </p:txBody>
      </p:sp>
      <p:sp>
        <p:nvSpPr>
          <p:cNvPr id="20" name="TextBox 19">
            <a:extLst>
              <a:ext uri="{FF2B5EF4-FFF2-40B4-BE49-F238E27FC236}">
                <a16:creationId xmlns:a16="http://schemas.microsoft.com/office/drawing/2014/main" id="{C63447EE-3032-262C-234F-3125EC259392}"/>
              </a:ext>
            </a:extLst>
          </p:cNvPr>
          <p:cNvSpPr txBox="1"/>
          <p:nvPr userDrawn="1"/>
        </p:nvSpPr>
        <p:spPr>
          <a:xfrm>
            <a:off x="5821139" y="4299912"/>
            <a:ext cx="2773003" cy="215444"/>
          </a:xfrm>
          <a:prstGeom prst="rect">
            <a:avLst/>
          </a:prstGeom>
          <a:noFill/>
        </p:spPr>
        <p:txBody>
          <a:bodyPr wrap="square" rtlCol="0">
            <a:spAutoFit/>
          </a:bodyPr>
          <a:lstStyle/>
          <a:p>
            <a:pPr algn="r"/>
            <a:r>
              <a:rPr lang="en-US" sz="800" spc="50" baseline="0" dirty="0">
                <a:solidFill>
                  <a:schemeClr val="accent1"/>
                </a:solidFill>
              </a:rPr>
              <a:t>CPAs  |  CONSULTANTS  |  WEALTH ADVISORS</a:t>
            </a:r>
          </a:p>
        </p:txBody>
      </p:sp>
    </p:spTree>
    <p:extLst>
      <p:ext uri="{BB962C8B-B14F-4D97-AF65-F5344CB8AC3E}">
        <p14:creationId xmlns:p14="http://schemas.microsoft.com/office/powerpoint/2010/main" val="3279900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sp>
        <p:nvSpPr>
          <p:cNvPr id="12" name="Rectangle 5">
            <a:extLst>
              <a:ext uri="{FF2B5EF4-FFF2-40B4-BE49-F238E27FC236}">
                <a16:creationId xmlns:a16="http://schemas.microsoft.com/office/drawing/2014/main" id="{5533630A-CD16-4CD4-8468-EC1C373DFC39}"/>
              </a:ext>
            </a:extLst>
          </p:cNvPr>
          <p:cNvSpPr/>
          <p:nvPr userDrawn="1"/>
        </p:nvSpPr>
        <p:spPr bwMode="auto">
          <a:xfrm>
            <a:off x="4363570" y="0"/>
            <a:ext cx="4780429" cy="5177118"/>
          </a:xfrm>
          <a:custGeom>
            <a:avLst/>
            <a:gdLst>
              <a:gd name="connsiteX0" fmla="*/ 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0 w 4649659"/>
              <a:gd name="connsiteY4" fmla="*/ 0 h 5153027"/>
              <a:gd name="connsiteX0" fmla="*/ 249555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495550 w 4649659"/>
              <a:gd name="connsiteY4" fmla="*/ 0 h 5153027"/>
              <a:gd name="connsiteX0" fmla="*/ 2828925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828925 w 4649659"/>
              <a:gd name="connsiteY4" fmla="*/ 0 h 5153027"/>
              <a:gd name="connsiteX0" fmla="*/ 2745289 w 4566023"/>
              <a:gd name="connsiteY0" fmla="*/ 0 h 5186707"/>
              <a:gd name="connsiteX1" fmla="*/ 4566023 w 4566023"/>
              <a:gd name="connsiteY1" fmla="*/ 0 h 5186707"/>
              <a:gd name="connsiteX2" fmla="*/ 4566023 w 4566023"/>
              <a:gd name="connsiteY2" fmla="*/ 5153027 h 5186707"/>
              <a:gd name="connsiteX3" fmla="*/ 0 w 4566023"/>
              <a:gd name="connsiteY3" fmla="*/ 5186707 h 5186707"/>
              <a:gd name="connsiteX4" fmla="*/ 2745289 w 4566023"/>
              <a:gd name="connsiteY4" fmla="*/ 0 h 5186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6023" h="5186707">
                <a:moveTo>
                  <a:pt x="2745289" y="0"/>
                </a:moveTo>
                <a:lnTo>
                  <a:pt x="4566023" y="0"/>
                </a:lnTo>
                <a:lnTo>
                  <a:pt x="4566023" y="5153027"/>
                </a:lnTo>
                <a:lnTo>
                  <a:pt x="0" y="5186707"/>
                </a:lnTo>
                <a:lnTo>
                  <a:pt x="2745289" y="0"/>
                </a:lnTo>
                <a:close/>
              </a:path>
            </a:pathLst>
          </a:cu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5" name="Rectangle 2">
            <a:extLst>
              <a:ext uri="{FF2B5EF4-FFF2-40B4-BE49-F238E27FC236}">
                <a16:creationId xmlns:a16="http://schemas.microsoft.com/office/drawing/2014/main" id="{AD38EDA4-006A-4563-BB9D-60E22CDA9C28}"/>
              </a:ext>
            </a:extLst>
          </p:cNvPr>
          <p:cNvSpPr/>
          <p:nvPr userDrawn="1"/>
        </p:nvSpPr>
        <p:spPr bwMode="auto">
          <a:xfrm>
            <a:off x="-10004" y="-4536"/>
            <a:ext cx="7249004" cy="5161483"/>
          </a:xfrm>
          <a:custGeom>
            <a:avLst/>
            <a:gdLst>
              <a:gd name="connsiteX0" fmla="*/ 0 w 4371977"/>
              <a:gd name="connsiteY0" fmla="*/ 0 h 5143500"/>
              <a:gd name="connsiteX1" fmla="*/ 4371977 w 4371977"/>
              <a:gd name="connsiteY1" fmla="*/ 0 h 5143500"/>
              <a:gd name="connsiteX2" fmla="*/ 4371977 w 4371977"/>
              <a:gd name="connsiteY2" fmla="*/ 5143500 h 5143500"/>
              <a:gd name="connsiteX3" fmla="*/ 0 w 4371977"/>
              <a:gd name="connsiteY3" fmla="*/ 5143500 h 5143500"/>
              <a:gd name="connsiteX4" fmla="*/ 0 w 4371977"/>
              <a:gd name="connsiteY4" fmla="*/ 0 h 5143500"/>
              <a:gd name="connsiteX0" fmla="*/ 0 w 7239002"/>
              <a:gd name="connsiteY0" fmla="*/ 9525 h 5153025"/>
              <a:gd name="connsiteX1" fmla="*/ 7239002 w 7239002"/>
              <a:gd name="connsiteY1" fmla="*/ 0 h 5153025"/>
              <a:gd name="connsiteX2" fmla="*/ 4371977 w 7239002"/>
              <a:gd name="connsiteY2" fmla="*/ 5153025 h 5153025"/>
              <a:gd name="connsiteX3" fmla="*/ 0 w 7239002"/>
              <a:gd name="connsiteY3" fmla="*/ 5153025 h 5153025"/>
              <a:gd name="connsiteX4" fmla="*/ 0 w 7239002"/>
              <a:gd name="connsiteY4" fmla="*/ 9525 h 5153025"/>
              <a:gd name="connsiteX0" fmla="*/ 0 w 7246036"/>
              <a:gd name="connsiteY0" fmla="*/ 2496 h 5153025"/>
              <a:gd name="connsiteX1" fmla="*/ 7246036 w 7246036"/>
              <a:gd name="connsiteY1" fmla="*/ 0 h 5153025"/>
              <a:gd name="connsiteX2" fmla="*/ 4379011 w 7246036"/>
              <a:gd name="connsiteY2" fmla="*/ 5153025 h 5153025"/>
              <a:gd name="connsiteX3" fmla="*/ 7034 w 7246036"/>
              <a:gd name="connsiteY3" fmla="*/ 5153025 h 5153025"/>
              <a:gd name="connsiteX4" fmla="*/ 0 w 7246036"/>
              <a:gd name="connsiteY4" fmla="*/ 2496 h 5153025"/>
              <a:gd name="connsiteX0" fmla="*/ 0 w 7246036"/>
              <a:gd name="connsiteY0" fmla="*/ 0 h 5157558"/>
              <a:gd name="connsiteX1" fmla="*/ 7246036 w 7246036"/>
              <a:gd name="connsiteY1" fmla="*/ 4533 h 5157558"/>
              <a:gd name="connsiteX2" fmla="*/ 4379011 w 7246036"/>
              <a:gd name="connsiteY2" fmla="*/ 5157558 h 5157558"/>
              <a:gd name="connsiteX3" fmla="*/ 7034 w 7246036"/>
              <a:gd name="connsiteY3" fmla="*/ 5157558 h 5157558"/>
              <a:gd name="connsiteX4" fmla="*/ 0 w 7246036"/>
              <a:gd name="connsiteY4" fmla="*/ 0 h 5157558"/>
              <a:gd name="connsiteX0" fmla="*/ 2968 w 7249004"/>
              <a:gd name="connsiteY0" fmla="*/ 0 h 5157558"/>
              <a:gd name="connsiteX1" fmla="*/ 7249004 w 7249004"/>
              <a:gd name="connsiteY1" fmla="*/ 4533 h 5157558"/>
              <a:gd name="connsiteX2" fmla="*/ 4381979 w 7249004"/>
              <a:gd name="connsiteY2" fmla="*/ 5157558 h 5157558"/>
              <a:gd name="connsiteX3" fmla="*/ 477 w 7249004"/>
              <a:gd name="connsiteY3" fmla="*/ 5157558 h 5157558"/>
              <a:gd name="connsiteX4" fmla="*/ 2968 w 7249004"/>
              <a:gd name="connsiteY4" fmla="*/ 0 h 515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004" h="5157558">
                <a:moveTo>
                  <a:pt x="2968" y="0"/>
                </a:moveTo>
                <a:lnTo>
                  <a:pt x="7249004" y="4533"/>
                </a:lnTo>
                <a:lnTo>
                  <a:pt x="4381979" y="5157558"/>
                </a:lnTo>
                <a:lnTo>
                  <a:pt x="477" y="5157558"/>
                </a:lnTo>
                <a:cubicBezTo>
                  <a:pt x="-1868" y="3440715"/>
                  <a:pt x="5313" y="1716843"/>
                  <a:pt x="2968" y="0"/>
                </a:cubicBezTo>
                <a:close/>
              </a:path>
            </a:pathLst>
          </a:custGeom>
          <a:solidFill>
            <a:srgbClr val="2E334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17" name="Picture 16">
            <a:extLst>
              <a:ext uri="{FF2B5EF4-FFF2-40B4-BE49-F238E27FC236}">
                <a16:creationId xmlns:a16="http://schemas.microsoft.com/office/drawing/2014/main" id="{6E8527B3-1434-4CEC-8CEF-E3B18B296E2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529" y="286793"/>
            <a:ext cx="671405" cy="668631"/>
          </a:xfrm>
          <a:prstGeom prst="rect">
            <a:avLst/>
          </a:prstGeom>
        </p:spPr>
      </p:pic>
      <p:sp>
        <p:nvSpPr>
          <p:cNvPr id="14" name="Rectangle 4"/>
          <p:cNvSpPr>
            <a:spLocks noGrp="1" noChangeArrowheads="1"/>
          </p:cNvSpPr>
          <p:nvPr userDrawn="1">
            <p:ph type="subTitle" idx="1" hasCustomPrompt="1"/>
          </p:nvPr>
        </p:nvSpPr>
        <p:spPr>
          <a:xfrm>
            <a:off x="848026" y="3067051"/>
            <a:ext cx="4495499" cy="1281684"/>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15" name="Rectangle 3"/>
          <p:cNvSpPr>
            <a:spLocks noGrp="1" noChangeArrowheads="1"/>
          </p:cNvSpPr>
          <p:nvPr userDrawn="1">
            <p:ph type="ctrTitle" hasCustomPrompt="1"/>
          </p:nvPr>
        </p:nvSpPr>
        <p:spPr>
          <a:xfrm>
            <a:off x="848026" y="1524001"/>
            <a:ext cx="4495499" cy="1504950"/>
          </a:xfrm>
          <a:noFill/>
        </p:spPr>
        <p:txBody>
          <a:bodyPr anchor="b" anchorCtr="0"/>
          <a:lstStyle>
            <a:lvl1pPr algn="l">
              <a:defRPr sz="2400">
                <a:solidFill>
                  <a:schemeClr val="bg1"/>
                </a:solidFill>
              </a:defRPr>
            </a:lvl1pPr>
          </a:lstStyle>
          <a:p>
            <a:r>
              <a:rPr lang="en-US" dirty="0"/>
              <a:t>Click To Edit Master Title Style</a:t>
            </a:r>
          </a:p>
        </p:txBody>
      </p:sp>
      <p:sp>
        <p:nvSpPr>
          <p:cNvPr id="19" name="Slide Number Placeholder 5">
            <a:extLst>
              <a:ext uri="{FF2B5EF4-FFF2-40B4-BE49-F238E27FC236}">
                <a16:creationId xmlns:a16="http://schemas.microsoft.com/office/drawing/2014/main" id="{136B179B-299C-4818-90D2-E29A55EA9DC1}"/>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
        <p:nvSpPr>
          <p:cNvPr id="13" name="TextBox 12">
            <a:extLst>
              <a:ext uri="{FF2B5EF4-FFF2-40B4-BE49-F238E27FC236}">
                <a16:creationId xmlns:a16="http://schemas.microsoft.com/office/drawing/2014/main" id="{275E7539-4F6A-5EDF-42A6-EBFCBBC2A089}"/>
              </a:ext>
            </a:extLst>
          </p:cNvPr>
          <p:cNvSpPr txBox="1"/>
          <p:nvPr userDrawn="1"/>
        </p:nvSpPr>
        <p:spPr>
          <a:xfrm>
            <a:off x="5956310" y="4007524"/>
            <a:ext cx="2670427" cy="292388"/>
          </a:xfrm>
          <a:prstGeom prst="rect">
            <a:avLst/>
          </a:prstGeom>
          <a:noFill/>
        </p:spPr>
        <p:txBody>
          <a:bodyPr wrap="square" rtlCol="0">
            <a:spAutoFit/>
          </a:bodyPr>
          <a:lstStyle/>
          <a:p>
            <a:pPr algn="r"/>
            <a:r>
              <a:rPr lang="en-US" sz="1300" b="0" i="1" kern="1200" dirty="0">
                <a:solidFill>
                  <a:schemeClr val="accent1"/>
                </a:solidFill>
                <a:effectLst/>
                <a:latin typeface="Georgia" panose="02040502050405020303" pitchFamily="18" charset="0"/>
                <a:ea typeface="+mn-ea"/>
                <a:cs typeface="Calibri" panose="020F0502020204030204" pitchFamily="34" charset="0"/>
              </a:rPr>
              <a:t>We’ll get you there.</a:t>
            </a:r>
          </a:p>
        </p:txBody>
      </p:sp>
      <p:sp>
        <p:nvSpPr>
          <p:cNvPr id="18" name="Rectangle 17">
            <a:extLst>
              <a:ext uri="{FF2B5EF4-FFF2-40B4-BE49-F238E27FC236}">
                <a16:creationId xmlns:a16="http://schemas.microsoft.com/office/drawing/2014/main" id="{39467FBF-3025-03A2-6FC7-3D87A385F385}"/>
              </a:ext>
            </a:extLst>
          </p:cNvPr>
          <p:cNvSpPr/>
          <p:nvPr userDrawn="1"/>
        </p:nvSpPr>
        <p:spPr>
          <a:xfrm>
            <a:off x="5343525" y="4625066"/>
            <a:ext cx="3283727" cy="52322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CLA (CliftonLarsonAllen LLP) </a:t>
            </a:r>
            <a:r>
              <a:rPr lang="en-US" sz="700" b="0" i="0" kern="1200" dirty="0">
                <a:solidFill>
                  <a:schemeClr val="accent1"/>
                </a:solidFill>
                <a:latin typeface="Calibri" panose="020F0502020204030204" pitchFamily="34" charset="0"/>
                <a:ea typeface="+mn-ea"/>
                <a:cs typeface="Calibri" panose="020F0502020204030204" pitchFamily="34" charset="0"/>
              </a:rPr>
              <a:t>is an </a:t>
            </a:r>
            <a:r>
              <a:rPr lang="en-US" sz="700" b="0" i="0" dirty="0">
                <a:solidFill>
                  <a:schemeClr val="accent1"/>
                </a:solidFill>
                <a:latin typeface="Calibri" panose="020F0502020204030204" pitchFamily="34" charset="0"/>
                <a:cs typeface="Calibri" panose="020F0502020204030204" pitchFamily="34" charset="0"/>
              </a:rPr>
              <a:t>independent network member of CLA Global. </a:t>
            </a:r>
            <a:br>
              <a:rPr lang="en-US" sz="700" b="0" i="0" dirty="0">
                <a:solidFill>
                  <a:schemeClr val="accent1"/>
                </a:solidFill>
                <a:latin typeface="Calibri" panose="020F0502020204030204" pitchFamily="34" charset="0"/>
                <a:cs typeface="Calibri" panose="020F0502020204030204" pitchFamily="34" charset="0"/>
              </a:rPr>
            </a:br>
            <a:r>
              <a:rPr lang="en-US" sz="700" b="0" i="0" dirty="0">
                <a:solidFill>
                  <a:schemeClr val="accent1"/>
                </a:solidFill>
                <a:latin typeface="Calibri" panose="020F0502020204030204" pitchFamily="34" charset="0"/>
                <a:cs typeface="Calibri" panose="020F0502020204030204" pitchFamily="34" charset="0"/>
              </a:rPr>
              <a:t>See </a:t>
            </a:r>
            <a:r>
              <a:rPr lang="en-US" sz="700" b="0" i="0" dirty="0">
                <a:solidFill>
                  <a:schemeClr val="accent1"/>
                </a:solidFill>
                <a:latin typeface="Calibri" panose="020F0502020204030204" pitchFamily="34" charset="0"/>
                <a:cs typeface="Calibri" panose="020F0502020204030204" pitchFamily="34" charset="0"/>
                <a:hlinkClick r:id="rId3" action="ppaction://hlinkfile">
                  <a:extLst>
                    <a:ext uri="{A12FA001-AC4F-418D-AE19-62706E023703}">
                      <ahyp:hlinkClr xmlns:ahyp="http://schemas.microsoft.com/office/drawing/2018/hyperlinkcolor" val="tx"/>
                    </a:ext>
                  </a:extLst>
                </a:hlinkClick>
              </a:rPr>
              <a:t>CLAglobal.com/disclaimer</a:t>
            </a:r>
            <a:r>
              <a:rPr lang="en-US" sz="700" b="0" i="0" dirty="0">
                <a:solidFill>
                  <a:schemeClr val="accent1"/>
                </a:solidFill>
                <a:latin typeface="Calibri" panose="020F0502020204030204" pitchFamily="34" charset="0"/>
                <a:cs typeface="Calibri" panose="020F0502020204030204" pitchFamily="34" charset="0"/>
              </a:rPr>
              <a:t>. Investment advisory services are offered through CliftonLarsonAllen Wealth Advisors, LLC, an SEC-registered investment advisor.</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©2022 CliftonLarsonAllen LLP</a:t>
            </a:r>
          </a:p>
        </p:txBody>
      </p:sp>
      <p:sp>
        <p:nvSpPr>
          <p:cNvPr id="20" name="TextBox 19">
            <a:extLst>
              <a:ext uri="{FF2B5EF4-FFF2-40B4-BE49-F238E27FC236}">
                <a16:creationId xmlns:a16="http://schemas.microsoft.com/office/drawing/2014/main" id="{037F0071-C12D-12BB-A728-2BA5C7F94F2E}"/>
              </a:ext>
            </a:extLst>
          </p:cNvPr>
          <p:cNvSpPr txBox="1"/>
          <p:nvPr userDrawn="1"/>
        </p:nvSpPr>
        <p:spPr>
          <a:xfrm>
            <a:off x="5821139" y="4299912"/>
            <a:ext cx="2773003" cy="215444"/>
          </a:xfrm>
          <a:prstGeom prst="rect">
            <a:avLst/>
          </a:prstGeom>
          <a:noFill/>
        </p:spPr>
        <p:txBody>
          <a:bodyPr wrap="square" rtlCol="0">
            <a:spAutoFit/>
          </a:bodyPr>
          <a:lstStyle/>
          <a:p>
            <a:pPr algn="r"/>
            <a:r>
              <a:rPr lang="en-US" sz="800" spc="50" baseline="0" dirty="0">
                <a:solidFill>
                  <a:schemeClr val="accent1"/>
                </a:solidFill>
              </a:rPr>
              <a:t>CPAs  |  CONSULTANTS  |  WEALTH ADVISORS</a:t>
            </a:r>
          </a:p>
        </p:txBody>
      </p:sp>
    </p:spTree>
    <p:extLst>
      <p:ext uri="{BB962C8B-B14F-4D97-AF65-F5344CB8AC3E}">
        <p14:creationId xmlns:p14="http://schemas.microsoft.com/office/powerpoint/2010/main" val="2400477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56F893C-FCE8-460F-B9A6-217C3B4A6224}"/>
              </a:ext>
            </a:extLst>
          </p:cNvPr>
          <p:cNvGrpSpPr/>
          <p:nvPr userDrawn="1"/>
        </p:nvGrpSpPr>
        <p:grpSpPr>
          <a:xfrm>
            <a:off x="0" y="4746199"/>
            <a:ext cx="9144000" cy="403908"/>
            <a:chOff x="0" y="3984266"/>
            <a:chExt cx="9144000" cy="403908"/>
          </a:xfrm>
        </p:grpSpPr>
        <p:sp>
          <p:nvSpPr>
            <p:cNvPr id="2" name="Rectangle 1">
              <a:extLst>
                <a:ext uri="{FF2B5EF4-FFF2-40B4-BE49-F238E27FC236}">
                  <a16:creationId xmlns:a16="http://schemas.microsoft.com/office/drawing/2014/main" id="{EBB755F5-5A74-4477-959B-F6A8E4CC1E15}"/>
                </a:ext>
              </a:extLst>
            </p:cNvPr>
            <p:cNvSpPr/>
            <p:nvPr userDrawn="1"/>
          </p:nvSpPr>
          <p:spPr bwMode="auto">
            <a:xfrm>
              <a:off x="0" y="3984266"/>
              <a:ext cx="9144000" cy="402336"/>
            </a:xfrm>
            <a:prstGeom prst="rect">
              <a:avLst/>
            </a:prstGeom>
            <a:solidFill>
              <a:srgbClr val="2E334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2" name="Rectangle 11">
              <a:extLst>
                <a:ext uri="{FF2B5EF4-FFF2-40B4-BE49-F238E27FC236}">
                  <a16:creationId xmlns:a16="http://schemas.microsoft.com/office/drawing/2014/main" id="{FF0A541A-4CA7-4DBB-AAD0-4CB839A69E31}"/>
                </a:ext>
              </a:extLst>
            </p:cNvPr>
            <p:cNvSpPr/>
            <p:nvPr userDrawn="1"/>
          </p:nvSpPr>
          <p:spPr bwMode="auto">
            <a:xfrm>
              <a:off x="5026478" y="3984266"/>
              <a:ext cx="4117521" cy="403908"/>
            </a:xfrm>
            <a:custGeom>
              <a:avLst/>
              <a:gdLst>
                <a:gd name="connsiteX0" fmla="*/ 0 w 3204754"/>
                <a:gd name="connsiteY0" fmla="*/ 0 h 402336"/>
                <a:gd name="connsiteX1" fmla="*/ 3204754 w 3204754"/>
                <a:gd name="connsiteY1" fmla="*/ 0 h 402336"/>
                <a:gd name="connsiteX2" fmla="*/ 3204754 w 3204754"/>
                <a:gd name="connsiteY2" fmla="*/ 402336 h 402336"/>
                <a:gd name="connsiteX3" fmla="*/ 0 w 3204754"/>
                <a:gd name="connsiteY3" fmla="*/ 402336 h 402336"/>
                <a:gd name="connsiteX4" fmla="*/ 0 w 3204754"/>
                <a:gd name="connsiteY4" fmla="*/ 0 h 402336"/>
                <a:gd name="connsiteX0" fmla="*/ 931817 w 4136571"/>
                <a:gd name="connsiteY0" fmla="*/ 0 h 422958"/>
                <a:gd name="connsiteX1" fmla="*/ 4136571 w 4136571"/>
                <a:gd name="connsiteY1" fmla="*/ 0 h 422958"/>
                <a:gd name="connsiteX2" fmla="*/ 4136571 w 4136571"/>
                <a:gd name="connsiteY2" fmla="*/ 402336 h 422958"/>
                <a:gd name="connsiteX3" fmla="*/ 0 w 4136571"/>
                <a:gd name="connsiteY3" fmla="*/ 422958 h 422958"/>
                <a:gd name="connsiteX4" fmla="*/ 931817 w 4136571"/>
                <a:gd name="connsiteY4" fmla="*/ 0 h 422958"/>
                <a:gd name="connsiteX0" fmla="*/ 912767 w 4117521"/>
                <a:gd name="connsiteY0" fmla="*/ 0 h 402336"/>
                <a:gd name="connsiteX1" fmla="*/ 4117521 w 4117521"/>
                <a:gd name="connsiteY1" fmla="*/ 0 h 402336"/>
                <a:gd name="connsiteX2" fmla="*/ 4117521 w 4117521"/>
                <a:gd name="connsiteY2" fmla="*/ 402336 h 402336"/>
                <a:gd name="connsiteX3" fmla="*/ 0 w 4117521"/>
                <a:gd name="connsiteY3" fmla="*/ 378508 h 402336"/>
                <a:gd name="connsiteX4" fmla="*/ 912767 w 4117521"/>
                <a:gd name="connsiteY4" fmla="*/ 0 h 402336"/>
                <a:gd name="connsiteX0" fmla="*/ 906417 w 4111171"/>
                <a:gd name="connsiteY0" fmla="*/ 0 h 402336"/>
                <a:gd name="connsiteX1" fmla="*/ 4111171 w 4111171"/>
                <a:gd name="connsiteY1" fmla="*/ 0 h 402336"/>
                <a:gd name="connsiteX2" fmla="*/ 4111171 w 4111171"/>
                <a:gd name="connsiteY2" fmla="*/ 402336 h 402336"/>
                <a:gd name="connsiteX3" fmla="*/ 0 w 4111171"/>
                <a:gd name="connsiteY3" fmla="*/ 397558 h 402336"/>
                <a:gd name="connsiteX4" fmla="*/ 906417 w 4111171"/>
                <a:gd name="connsiteY4" fmla="*/ 0 h 402336"/>
                <a:gd name="connsiteX0" fmla="*/ 906417 w 4111171"/>
                <a:gd name="connsiteY0" fmla="*/ 0 h 402336"/>
                <a:gd name="connsiteX1" fmla="*/ 4111171 w 4111171"/>
                <a:gd name="connsiteY1" fmla="*/ 0 h 402336"/>
                <a:gd name="connsiteX2" fmla="*/ 4111171 w 4111171"/>
                <a:gd name="connsiteY2" fmla="*/ 402336 h 402336"/>
                <a:gd name="connsiteX3" fmla="*/ 0 w 4111171"/>
                <a:gd name="connsiteY3" fmla="*/ 397558 h 402336"/>
                <a:gd name="connsiteX4" fmla="*/ 906417 w 4111171"/>
                <a:gd name="connsiteY4" fmla="*/ 0 h 402336"/>
                <a:gd name="connsiteX0" fmla="*/ 906417 w 4111171"/>
                <a:gd name="connsiteY0" fmla="*/ 0 h 402336"/>
                <a:gd name="connsiteX1" fmla="*/ 4111171 w 4111171"/>
                <a:gd name="connsiteY1" fmla="*/ 0 h 402336"/>
                <a:gd name="connsiteX2" fmla="*/ 4111171 w 4111171"/>
                <a:gd name="connsiteY2" fmla="*/ 402336 h 402336"/>
                <a:gd name="connsiteX3" fmla="*/ 0 w 4111171"/>
                <a:gd name="connsiteY3" fmla="*/ 397558 h 402336"/>
                <a:gd name="connsiteX4" fmla="*/ 906417 w 4111171"/>
                <a:gd name="connsiteY4" fmla="*/ 0 h 402336"/>
                <a:gd name="connsiteX0" fmla="*/ 912767 w 4117521"/>
                <a:gd name="connsiteY0" fmla="*/ 0 h 403908"/>
                <a:gd name="connsiteX1" fmla="*/ 4117521 w 4117521"/>
                <a:gd name="connsiteY1" fmla="*/ 0 h 403908"/>
                <a:gd name="connsiteX2" fmla="*/ 4117521 w 4117521"/>
                <a:gd name="connsiteY2" fmla="*/ 402336 h 403908"/>
                <a:gd name="connsiteX3" fmla="*/ 0 w 4117521"/>
                <a:gd name="connsiteY3" fmla="*/ 403908 h 403908"/>
                <a:gd name="connsiteX4" fmla="*/ 912767 w 4117521"/>
                <a:gd name="connsiteY4" fmla="*/ 0 h 403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7521" h="403908">
                  <a:moveTo>
                    <a:pt x="912767" y="0"/>
                  </a:moveTo>
                  <a:lnTo>
                    <a:pt x="4117521" y="0"/>
                  </a:lnTo>
                  <a:lnTo>
                    <a:pt x="4117521" y="402336"/>
                  </a:lnTo>
                  <a:lnTo>
                    <a:pt x="0" y="403908"/>
                  </a:lnTo>
                  <a:lnTo>
                    <a:pt x="912767" y="0"/>
                  </a:lnTo>
                  <a:close/>
                </a:path>
              </a:pathLst>
            </a:cu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grpSp>
      <p:pic>
        <p:nvPicPr>
          <p:cNvPr id="13" name="Picture 12">
            <a:extLst>
              <a:ext uri="{FF2B5EF4-FFF2-40B4-BE49-F238E27FC236}">
                <a16:creationId xmlns:a16="http://schemas.microsoft.com/office/drawing/2014/main" id="{2C9B22EB-BFBA-452F-A9B5-F0CD0C22C9E8}"/>
              </a:ext>
            </a:extLst>
          </p:cNvPr>
          <p:cNvPicPr preferRelativeResize="0">
            <a:picLocks/>
          </p:cNvPicPr>
          <p:nvPr userDrawn="1"/>
        </p:nvPicPr>
        <p:blipFill>
          <a:blip r:embed="rId36" cstate="print">
            <a:extLst>
              <a:ext uri="{28A0092B-C50C-407E-A947-70E740481C1C}">
                <a14:useLocalDpi xmlns:a14="http://schemas.microsoft.com/office/drawing/2010/main" val="0"/>
              </a:ext>
            </a:extLst>
          </a:blip>
          <a:srcRect/>
          <a:stretch/>
        </p:blipFill>
        <p:spPr>
          <a:xfrm>
            <a:off x="116864" y="4801426"/>
            <a:ext cx="293866" cy="292651"/>
          </a:xfrm>
          <a:prstGeom prst="rect">
            <a:avLst/>
          </a:prstGeom>
        </p:spPr>
      </p:pic>
      <p:pic>
        <p:nvPicPr>
          <p:cNvPr id="15" name="Picture 14" descr="A close up of a logo&#10;&#10;Description automatically generated">
            <a:extLst>
              <a:ext uri="{FF2B5EF4-FFF2-40B4-BE49-F238E27FC236}">
                <a16:creationId xmlns:a16="http://schemas.microsoft.com/office/drawing/2014/main" id="{4396B129-CE4E-42FD-82A0-38E1FC58D1AC}"/>
              </a:ext>
            </a:extLst>
          </p:cNvPr>
          <p:cNvPicPr>
            <a:picLocks noChangeAspect="1"/>
          </p:cNvPicPr>
          <p:nvPr userDrawn="1"/>
        </p:nvPicPr>
        <p:blipFill>
          <a:blip r:embed="rId37" cstate="hqprint">
            <a:alphaModFix amt="15000"/>
            <a:extLst>
              <a:ext uri="{28A0092B-C50C-407E-A947-70E740481C1C}">
                <a14:useLocalDpi xmlns:a14="http://schemas.microsoft.com/office/drawing/2010/main"/>
              </a:ext>
            </a:extLst>
          </a:blip>
          <a:stretch>
            <a:fillRect/>
          </a:stretch>
        </p:blipFill>
        <p:spPr>
          <a:xfrm>
            <a:off x="8337885" y="4522523"/>
            <a:ext cx="579569" cy="223046"/>
          </a:xfrm>
          <a:prstGeom prst="rect">
            <a:avLst/>
          </a:prstGeom>
          <a:effectLst/>
        </p:spPr>
      </p:pic>
      <p:sp>
        <p:nvSpPr>
          <p:cNvPr id="14" name="Slide Number Placeholder 5"/>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
        <p:nvSpPr>
          <p:cNvPr id="174087" name="Rectangle 7"/>
          <p:cNvSpPr>
            <a:spLocks noGrp="1" noChangeArrowheads="1"/>
          </p:cNvSpPr>
          <p:nvPr>
            <p:ph type="ftr" sz="quarter" idx="3"/>
          </p:nvPr>
        </p:nvSpPr>
        <p:spPr bwMode="auto">
          <a:xfrm>
            <a:off x="457200" y="4542074"/>
            <a:ext cx="2895600" cy="171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800">
                <a:solidFill>
                  <a:schemeClr val="tx2"/>
                </a:solidFill>
                <a:latin typeface="Calibri" pitchFamily="34" charset="0"/>
                <a:cs typeface="Calibri" pitchFamily="34" charset="0"/>
              </a:defRPr>
            </a:lvl1pPr>
          </a:lstStyle>
          <a:p>
            <a:endParaRPr lang="en-US" dirty="0"/>
          </a:p>
        </p:txBody>
      </p:sp>
      <p:sp>
        <p:nvSpPr>
          <p:cNvPr id="174084" name="Rectangle 4"/>
          <p:cNvSpPr>
            <a:spLocks noGrp="1" noChangeArrowheads="1"/>
          </p:cNvSpPr>
          <p:nvPr userDrawn="1">
            <p:ph type="title"/>
          </p:nvPr>
        </p:nvSpPr>
        <p:spPr bwMode="auto">
          <a:xfrm>
            <a:off x="457200" y="68638"/>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74085" name="Rectangle 5"/>
          <p:cNvSpPr>
            <a:spLocks noGrp="1" noChangeArrowheads="1"/>
          </p:cNvSpPr>
          <p:nvPr userDrawn="1">
            <p:ph type="body" idx="1"/>
          </p:nvPr>
        </p:nvSpPr>
        <p:spPr bwMode="auto">
          <a:xfrm>
            <a:off x="457200" y="754438"/>
            <a:ext cx="8229600" cy="37876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3"/>
          <p:cNvSpPr txBox="1">
            <a:spLocks/>
          </p:cNvSpPr>
          <p:nvPr userDrawn="1"/>
        </p:nvSpPr>
        <p:spPr>
          <a:xfrm>
            <a:off x="6913655" y="4790594"/>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700" b="0" i="0" dirty="0">
                <a:solidFill>
                  <a:schemeClr val="accent1"/>
                </a:solidFill>
                <a:latin typeface="Calibri" panose="020F0502020204030204" pitchFamily="34" charset="0"/>
                <a:cs typeface="Calibri" panose="020F0502020204030204" pitchFamily="34" charset="0"/>
              </a:rPr>
              <a:t>©2022 CliftonLarsonAllen LLP</a:t>
            </a:r>
          </a:p>
        </p:txBody>
      </p:sp>
    </p:spTree>
    <p:extLst>
      <p:ext uri="{BB962C8B-B14F-4D97-AF65-F5344CB8AC3E}">
        <p14:creationId xmlns:p14="http://schemas.microsoft.com/office/powerpoint/2010/main" val="24396277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 id="2147483727" r:id="rId22"/>
    <p:sldLayoutId id="2147483700" r:id="rId23"/>
    <p:sldLayoutId id="2147483701" r:id="rId24"/>
    <p:sldLayoutId id="2147483702" r:id="rId25"/>
    <p:sldLayoutId id="2147483704" r:id="rId26"/>
    <p:sldLayoutId id="2147483683" r:id="rId27"/>
    <p:sldLayoutId id="2147483680" r:id="rId28"/>
    <p:sldLayoutId id="2147483684" r:id="rId29"/>
    <p:sldLayoutId id="2147483685" r:id="rId30"/>
    <p:sldLayoutId id="2147483690" r:id="rId31"/>
    <p:sldLayoutId id="2147483694" r:id="rId32"/>
    <p:sldLayoutId id="2147483695" r:id="rId33"/>
    <p:sldLayoutId id="2147483668" r:id="rId34"/>
  </p:sldLayoutIdLst>
  <p:hf hdr="0" ftr="0" dt="0"/>
  <p:txStyles>
    <p:titleStyle>
      <a:lvl1pPr algn="l" rtl="0" eaLnBrk="1" fontAlgn="base" hangingPunct="1">
        <a:spcBef>
          <a:spcPct val="0"/>
        </a:spcBef>
        <a:spcAft>
          <a:spcPct val="0"/>
        </a:spcAft>
        <a:defRPr sz="2800" b="0">
          <a:solidFill>
            <a:schemeClr val="accent1"/>
          </a:solidFill>
          <a:latin typeface="Georgia" panose="02040502050405020303" pitchFamily="18" charset="0"/>
          <a:ea typeface="+mj-ea"/>
          <a:cs typeface="Calibri" pitchFamily="34" charset="0"/>
        </a:defRPr>
      </a:lvl1pPr>
      <a:lvl2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2pPr>
      <a:lvl3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3pPr>
      <a:lvl4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4pPr>
      <a:lvl5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5pPr>
      <a:lvl6pPr marL="4572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6pPr>
      <a:lvl7pPr marL="9144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7pPr>
      <a:lvl8pPr marL="13716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8pPr>
      <a:lvl9pPr marL="18288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9pPr>
    </p:titleStyle>
    <p:bodyStyle>
      <a:lvl1pPr marL="342900" indent="-342900" algn="l" rtl="0" eaLnBrk="1" fontAlgn="base" hangingPunct="1">
        <a:spcBef>
          <a:spcPct val="20000"/>
        </a:spcBef>
        <a:spcAft>
          <a:spcPct val="0"/>
        </a:spcAft>
        <a:buClr>
          <a:schemeClr val="accent2"/>
        </a:buClr>
        <a:buSzPct val="120000"/>
        <a:buFont typeface="Arial" panose="020B0604020202020204" pitchFamily="34" charset="0"/>
        <a:buChar char="•"/>
        <a:defRPr sz="2400">
          <a:solidFill>
            <a:schemeClr val="tx2"/>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accent2"/>
        </a:buClr>
        <a:buFont typeface="Courier New" panose="02070309020205020404" pitchFamily="49" charset="0"/>
        <a:buChar char="o"/>
        <a:defRPr sz="2000">
          <a:solidFill>
            <a:schemeClr val="tx2"/>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Clr>
          <a:schemeClr val="accent2"/>
        </a:buClr>
        <a:buSzPct val="85000"/>
        <a:buFont typeface="Wingdings" panose="05000000000000000000" pitchFamily="2" charset="2"/>
        <a:buChar char="§"/>
        <a:defRPr sz="1800">
          <a:solidFill>
            <a:schemeClr val="tx2"/>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a:t>March 5, 2024</a:t>
            </a:r>
          </a:p>
        </p:txBody>
      </p:sp>
      <p:sp>
        <p:nvSpPr>
          <p:cNvPr id="4" name="Title 3"/>
          <p:cNvSpPr>
            <a:spLocks noGrp="1"/>
          </p:cNvSpPr>
          <p:nvPr>
            <p:ph type="title"/>
          </p:nvPr>
        </p:nvSpPr>
        <p:spPr/>
        <p:txBody>
          <a:bodyPr/>
          <a:lstStyle/>
          <a:p>
            <a:r>
              <a:rPr lang="en-US" dirty="0"/>
              <a:t>Town of Manchester, Connecticut</a:t>
            </a:r>
            <a:br>
              <a:rPr lang="en-US" dirty="0"/>
            </a:br>
            <a:r>
              <a:rPr lang="en-US" dirty="0"/>
              <a:t>June 30, 2023 Audit Presentation</a:t>
            </a:r>
          </a:p>
        </p:txBody>
      </p:sp>
    </p:spTree>
    <p:extLst>
      <p:ext uri="{BB962C8B-B14F-4D97-AF65-F5344CB8AC3E}">
        <p14:creationId xmlns:p14="http://schemas.microsoft.com/office/powerpoint/2010/main" val="2580839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sz="half" idx="2"/>
          </p:nvPr>
        </p:nvSpPr>
        <p:spPr>
          <a:xfrm>
            <a:off x="457202" y="1876425"/>
            <a:ext cx="3200399" cy="2486025"/>
          </a:xfrm>
        </p:spPr>
        <p:txBody>
          <a:bodyPr wrap="square" anchor="t">
            <a:normAutofit/>
          </a:bodyPr>
          <a:lstStyle/>
          <a:p>
            <a:pPr marL="0" indent="0" rtl="0">
              <a:buSzPts val="3200"/>
              <a:buNone/>
            </a:pPr>
            <a:endParaRPr lang="en-US" b="0" i="0" u="none" strike="noStrike" baseline="0" dirty="0"/>
          </a:p>
          <a:p>
            <a:pPr rtl="0">
              <a:buSzPts val="3200"/>
              <a:buFont typeface="Calibri" panose="020F0502020204030204" pitchFamily="34" charset="0"/>
              <a:buChar char="–"/>
            </a:pPr>
            <a:endParaRPr lang="en-US" b="0" i="0" u="none" strike="noStrike" baseline="0" dirty="0"/>
          </a:p>
        </p:txBody>
      </p:sp>
      <p:sp>
        <p:nvSpPr>
          <p:cNvPr id="5" name="Slide Number Placeholder 4"/>
          <p:cNvSpPr>
            <a:spLocks noGrp="1"/>
          </p:cNvSpPr>
          <p:nvPr>
            <p:ph type="sldNum" sz="quarter" idx="4"/>
          </p:nvPr>
        </p:nvSpPr>
        <p:spPr>
          <a:xfrm>
            <a:off x="8686800" y="4773168"/>
            <a:ext cx="395782" cy="342900"/>
          </a:xfrm>
        </p:spPr>
        <p:txBody>
          <a:bodyPr anchor="ctr">
            <a:normAutofit/>
          </a:bodyPr>
          <a:lstStyle/>
          <a:p>
            <a:pPr>
              <a:spcAft>
                <a:spcPts val="600"/>
              </a:spcAft>
            </a:pPr>
            <a:fld id="{F8E24598-D429-A34B-B4A6-5808099B37D3}" type="slidenum">
              <a:rPr lang="en-US" smtClean="0"/>
              <a:pPr>
                <a:spcAft>
                  <a:spcPts val="600"/>
                </a:spcAft>
              </a:pPr>
              <a:t>10</a:t>
            </a:fld>
            <a:endParaRPr lang="en-US"/>
          </a:p>
        </p:txBody>
      </p:sp>
      <p:sp>
        <p:nvSpPr>
          <p:cNvPr id="21512" name="Text Placeholder 5">
            <a:extLst>
              <a:ext uri="{FF2B5EF4-FFF2-40B4-BE49-F238E27FC236}">
                <a16:creationId xmlns:a16="http://schemas.microsoft.com/office/drawing/2014/main" id="{B080C21D-5491-6E69-EAC0-F7827950084F}"/>
              </a:ext>
            </a:extLst>
          </p:cNvPr>
          <p:cNvSpPr>
            <a:spLocks noGrp="1"/>
          </p:cNvSpPr>
          <p:nvPr>
            <p:ph type="body" sz="quarter" idx="11"/>
          </p:nvPr>
        </p:nvSpPr>
        <p:spPr>
          <a:xfrm>
            <a:off x="457199" y="629957"/>
            <a:ext cx="3200400" cy="255868"/>
          </a:xfrm>
        </p:spPr>
        <p:txBody>
          <a:bodyPr/>
          <a:lstStyle/>
          <a:p>
            <a:r>
              <a:rPr lang="en-US" sz="2200" u="none" dirty="0">
                <a:solidFill>
                  <a:schemeClr val="accent1"/>
                </a:solidFill>
                <a:latin typeface="Georgia" panose="02040502050405020303" pitchFamily="18" charset="0"/>
                <a:ea typeface="+mj-ea"/>
              </a:rPr>
              <a:t>Financial Highlights – Governmental Funds</a:t>
            </a:r>
          </a:p>
        </p:txBody>
      </p:sp>
      <p:pic>
        <p:nvPicPr>
          <p:cNvPr id="3" name="Picture 2">
            <a:extLst>
              <a:ext uri="{FF2B5EF4-FFF2-40B4-BE49-F238E27FC236}">
                <a16:creationId xmlns:a16="http://schemas.microsoft.com/office/drawing/2014/main" id="{7267BA6D-1AA2-7606-BD69-3A39CC5BC8FA}"/>
              </a:ext>
            </a:extLst>
          </p:cNvPr>
          <p:cNvPicPr>
            <a:picLocks noChangeAspect="1"/>
          </p:cNvPicPr>
          <p:nvPr/>
        </p:nvPicPr>
        <p:blipFill>
          <a:blip r:embed="rId3"/>
          <a:stretch>
            <a:fillRect/>
          </a:stretch>
        </p:blipFill>
        <p:spPr>
          <a:xfrm>
            <a:off x="3336841" y="455422"/>
            <a:ext cx="5692841" cy="4058121"/>
          </a:xfrm>
          <a:prstGeom prst="rect">
            <a:avLst/>
          </a:prstGeom>
        </p:spPr>
      </p:pic>
    </p:spTree>
    <p:extLst>
      <p:ext uri="{BB962C8B-B14F-4D97-AF65-F5344CB8AC3E}">
        <p14:creationId xmlns:p14="http://schemas.microsoft.com/office/powerpoint/2010/main" val="4080716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Financial Highlights</a:t>
            </a:r>
          </a:p>
        </p:txBody>
      </p:sp>
      <p:sp>
        <p:nvSpPr>
          <p:cNvPr id="21507" name="Rectangle 3"/>
          <p:cNvSpPr>
            <a:spLocks noGrp="1" noChangeArrowheads="1"/>
          </p:cNvSpPr>
          <p:nvPr>
            <p:ph idx="1"/>
          </p:nvPr>
        </p:nvSpPr>
        <p:spPr>
          <a:xfrm>
            <a:off x="457200" y="754438"/>
            <a:ext cx="8229600" cy="3760412"/>
          </a:xfrm>
        </p:spPr>
        <p:txBody>
          <a:bodyPr/>
          <a:lstStyle/>
          <a:p>
            <a:pPr rtl="0">
              <a:buSzPts val="3700"/>
              <a:buFont typeface="Calibri" panose="020F0502020204030204" pitchFamily="34" charset="0"/>
              <a:buChar char="•"/>
            </a:pPr>
            <a:r>
              <a:rPr lang="en-US" b="0" i="0" u="none" strike="noStrike" baseline="0" dirty="0">
                <a:solidFill>
                  <a:srgbClr val="414142"/>
                </a:solidFill>
                <a:latin typeface="Calibri" panose="020F0502020204030204" pitchFamily="34" charset="0"/>
              </a:rPr>
              <a:t>General Fund</a:t>
            </a:r>
          </a:p>
          <a:p>
            <a:pPr lvl="1">
              <a:buSzPts val="3200"/>
              <a:buFont typeface="Calibri" panose="020F0502020204030204" pitchFamily="34" charset="0"/>
              <a:buChar char="–"/>
            </a:pPr>
            <a:r>
              <a:rPr lang="en-US" sz="2400" b="0" i="0" u="none" strike="noStrike" baseline="0" dirty="0">
                <a:solidFill>
                  <a:srgbClr val="414142"/>
                </a:solidFill>
                <a:latin typeface="Calibri" panose="020F0502020204030204" pitchFamily="34" charset="0"/>
              </a:rPr>
              <a:t>Fund balance $</a:t>
            </a:r>
            <a:r>
              <a:rPr lang="en-US" sz="2400" dirty="0">
                <a:solidFill>
                  <a:srgbClr val="414142"/>
                </a:solidFill>
              </a:rPr>
              <a:t>33.3</a:t>
            </a:r>
            <a:r>
              <a:rPr lang="en-US" sz="2400" b="0" i="0" u="none" strike="noStrike" baseline="0" dirty="0">
                <a:solidFill>
                  <a:srgbClr val="414142"/>
                </a:solidFill>
                <a:latin typeface="Calibri" panose="020F0502020204030204" pitchFamily="34" charset="0"/>
              </a:rPr>
              <a:t>M</a:t>
            </a:r>
          </a:p>
          <a:p>
            <a:pPr lvl="2">
              <a:buSzPts val="2200"/>
              <a:buFont typeface="Arial Narrow" panose="020B0606020202030204" pitchFamily="34" charset="0"/>
              <a:buChar char="◊"/>
            </a:pPr>
            <a:r>
              <a:rPr lang="en-US" b="0" i="0" u="none" strike="noStrike" baseline="0" dirty="0" err="1">
                <a:solidFill>
                  <a:srgbClr val="414142"/>
                </a:solidFill>
                <a:latin typeface="Calibri" panose="020F0502020204030204" pitchFamily="34" charset="0"/>
              </a:rPr>
              <a:t>Nonspendable</a:t>
            </a:r>
            <a:r>
              <a:rPr lang="en-US" b="0" i="0" u="none" strike="noStrike" baseline="0" dirty="0">
                <a:solidFill>
                  <a:srgbClr val="414142"/>
                </a:solidFill>
                <a:latin typeface="Calibri" panose="020F0502020204030204" pitchFamily="34" charset="0"/>
              </a:rPr>
              <a:t> $30K – Prepaid Expenditures</a:t>
            </a:r>
          </a:p>
          <a:p>
            <a:pPr lvl="2">
              <a:buSzPts val="2200"/>
              <a:buFont typeface="Arial Narrow" panose="020B0606020202030204" pitchFamily="34" charset="0"/>
              <a:buChar char="◊"/>
            </a:pPr>
            <a:r>
              <a:rPr lang="en-US" dirty="0">
                <a:solidFill>
                  <a:srgbClr val="414142"/>
                </a:solidFill>
              </a:rPr>
              <a:t>Committed $2.1M - Education</a:t>
            </a:r>
            <a:endParaRPr lang="en-US" b="0" i="0" u="none" strike="noStrike" baseline="0" dirty="0">
              <a:solidFill>
                <a:srgbClr val="414142"/>
              </a:solidFill>
              <a:latin typeface="Calibri" panose="020F0502020204030204" pitchFamily="34" charset="0"/>
            </a:endParaRPr>
          </a:p>
          <a:p>
            <a:pPr lvl="2">
              <a:buSzPts val="2200"/>
              <a:buFont typeface="Arial Narrow" panose="020B0606020202030204" pitchFamily="34" charset="0"/>
              <a:buChar char="◊"/>
            </a:pPr>
            <a:r>
              <a:rPr lang="en-US" b="0" i="0" u="none" strike="noStrike" baseline="0" dirty="0">
                <a:solidFill>
                  <a:srgbClr val="414142"/>
                </a:solidFill>
                <a:latin typeface="Calibri" panose="020F0502020204030204" pitchFamily="34" charset="0"/>
              </a:rPr>
              <a:t>Assigned – $</a:t>
            </a:r>
            <a:r>
              <a:rPr lang="en-US" dirty="0">
                <a:solidFill>
                  <a:srgbClr val="414142"/>
                </a:solidFill>
              </a:rPr>
              <a:t>6.2</a:t>
            </a:r>
            <a:r>
              <a:rPr lang="en-US" b="0" i="0" u="none" strike="noStrike" baseline="0" dirty="0">
                <a:solidFill>
                  <a:srgbClr val="414142"/>
                </a:solidFill>
                <a:latin typeface="Calibri" panose="020F0502020204030204" pitchFamily="34" charset="0"/>
              </a:rPr>
              <a:t>M</a:t>
            </a:r>
          </a:p>
          <a:p>
            <a:pPr lvl="3">
              <a:buSzPts val="2200"/>
              <a:buFont typeface="Arial Narrow" panose="020B0606020202030204" pitchFamily="34" charset="0"/>
              <a:buChar char="◊"/>
            </a:pPr>
            <a:r>
              <a:rPr lang="en-US" sz="1800" b="0" i="0" u="none" strike="noStrike" baseline="0" dirty="0">
                <a:solidFill>
                  <a:srgbClr val="414142"/>
                </a:solidFill>
                <a:latin typeface="Calibri" panose="020F0502020204030204" pitchFamily="34" charset="0"/>
              </a:rPr>
              <a:t>$338K</a:t>
            </a:r>
            <a:r>
              <a:rPr lang="en-US" sz="1800" dirty="0">
                <a:solidFill>
                  <a:srgbClr val="414142"/>
                </a:solidFill>
              </a:rPr>
              <a:t>  Enc</a:t>
            </a:r>
            <a:r>
              <a:rPr lang="en-US" sz="1800" b="0" i="0" u="none" strike="noStrike" baseline="0" dirty="0">
                <a:solidFill>
                  <a:srgbClr val="414142"/>
                </a:solidFill>
                <a:latin typeface="Calibri" panose="020F0502020204030204" pitchFamily="34" charset="0"/>
              </a:rPr>
              <a:t>umbrances</a:t>
            </a:r>
          </a:p>
          <a:p>
            <a:pPr lvl="3">
              <a:buSzPts val="2200"/>
              <a:buFont typeface="Arial Narrow" panose="020B0606020202030204" pitchFamily="34" charset="0"/>
              <a:buChar char="◊"/>
            </a:pPr>
            <a:r>
              <a:rPr lang="en-US" sz="1800" dirty="0">
                <a:solidFill>
                  <a:srgbClr val="414142"/>
                </a:solidFill>
              </a:rPr>
              <a:t>$1.5M Appeals/Reimbursement Loss</a:t>
            </a:r>
          </a:p>
          <a:p>
            <a:pPr lvl="3">
              <a:buSzPts val="2200"/>
              <a:buFont typeface="Arial Narrow" panose="020B0606020202030204" pitchFamily="34" charset="0"/>
              <a:buChar char="◊"/>
            </a:pPr>
            <a:r>
              <a:rPr lang="en-US" sz="1800" b="0" i="0" u="none" strike="noStrike" baseline="0" dirty="0">
                <a:solidFill>
                  <a:srgbClr val="414142"/>
                </a:solidFill>
                <a:latin typeface="Calibri" panose="020F0502020204030204" pitchFamily="34" charset="0"/>
              </a:rPr>
              <a:t>$</a:t>
            </a:r>
            <a:r>
              <a:rPr lang="en-US" sz="1800" dirty="0">
                <a:solidFill>
                  <a:srgbClr val="414142"/>
                </a:solidFill>
              </a:rPr>
              <a:t>1.875M</a:t>
            </a:r>
            <a:r>
              <a:rPr lang="en-US" sz="1800" b="0" i="0" u="none" strike="noStrike" baseline="0" dirty="0">
                <a:solidFill>
                  <a:srgbClr val="414142"/>
                </a:solidFill>
                <a:latin typeface="Calibri" panose="020F0502020204030204" pitchFamily="34" charset="0"/>
              </a:rPr>
              <a:t>  Education/</a:t>
            </a:r>
            <a:r>
              <a:rPr lang="en-US" sz="1800" b="0" i="0" u="none" strike="noStrike" baseline="0" dirty="0" err="1">
                <a:solidFill>
                  <a:srgbClr val="414142"/>
                </a:solidFill>
                <a:latin typeface="Calibri" panose="020F0502020204030204" pitchFamily="34" charset="0"/>
              </a:rPr>
              <a:t>Reval</a:t>
            </a:r>
            <a:r>
              <a:rPr lang="en-US" sz="1800" b="0" i="0" u="none" strike="noStrike" baseline="0" dirty="0">
                <a:solidFill>
                  <a:srgbClr val="414142"/>
                </a:solidFill>
                <a:latin typeface="Calibri" panose="020F0502020204030204" pitchFamily="34" charset="0"/>
              </a:rPr>
              <a:t>/DPW </a:t>
            </a:r>
            <a:r>
              <a:rPr lang="en-US" sz="1800" b="0" i="0" u="none" strike="noStrike" baseline="0" dirty="0" err="1">
                <a:solidFill>
                  <a:srgbClr val="414142"/>
                </a:solidFill>
                <a:latin typeface="Calibri" panose="020F0502020204030204" pitchFamily="34" charset="0"/>
              </a:rPr>
              <a:t>Vehicles+Snow</a:t>
            </a:r>
            <a:r>
              <a:rPr lang="en-US" sz="1800" b="0" i="0" u="none" strike="noStrike" baseline="0" dirty="0">
                <a:solidFill>
                  <a:srgbClr val="414142"/>
                </a:solidFill>
                <a:latin typeface="Calibri" panose="020F0502020204030204" pitchFamily="34" charset="0"/>
              </a:rPr>
              <a:t>/Retro Pay/Other</a:t>
            </a:r>
          </a:p>
          <a:p>
            <a:pPr lvl="3">
              <a:buSzPts val="2200"/>
              <a:buFont typeface="Arial Narrow" panose="020B0606020202030204" pitchFamily="34" charset="0"/>
              <a:buChar char="◊"/>
            </a:pPr>
            <a:r>
              <a:rPr lang="en-US" sz="1800" dirty="0">
                <a:solidFill>
                  <a:srgbClr val="414142"/>
                </a:solidFill>
              </a:rPr>
              <a:t>$2.5M – 2024 budget</a:t>
            </a:r>
            <a:endParaRPr lang="en-US" sz="1800" b="0" i="0" u="none" strike="noStrike" baseline="0" dirty="0">
              <a:solidFill>
                <a:srgbClr val="414142"/>
              </a:solidFill>
              <a:latin typeface="Calibri" panose="020F0502020204030204" pitchFamily="34" charset="0"/>
            </a:endParaRPr>
          </a:p>
          <a:p>
            <a:pPr lvl="2">
              <a:buSzPts val="2200"/>
              <a:buFont typeface="Arial Narrow" panose="020B0606020202030204" pitchFamily="34" charset="0"/>
              <a:buChar char="◊"/>
            </a:pPr>
            <a:r>
              <a:rPr lang="en-US" b="0" i="0" u="none" strike="noStrike" baseline="0" dirty="0">
                <a:solidFill>
                  <a:srgbClr val="414142"/>
                </a:solidFill>
                <a:latin typeface="Calibri" panose="020F0502020204030204" pitchFamily="34" charset="0"/>
              </a:rPr>
              <a:t>Unassigned - $24.97M</a:t>
            </a:r>
          </a:p>
          <a:p>
            <a:pPr rtl="0">
              <a:buSzPts val="3200"/>
              <a:buFont typeface="Calibri" panose="020F0502020204030204" pitchFamily="34" charset="0"/>
              <a:buChar char="–"/>
            </a:pPr>
            <a:endParaRPr lang="en-US" sz="1800" b="0" i="0" u="none" strike="noStrike" baseline="0" dirty="0">
              <a:solidFill>
                <a:srgbClr val="414142"/>
              </a:solidFill>
              <a:latin typeface="Calibri" panose="020F0502020204030204" pitchFamily="34" charset="0"/>
            </a:endParaRPr>
          </a:p>
        </p:txBody>
      </p:sp>
      <p:sp>
        <p:nvSpPr>
          <p:cNvPr id="5" name="Slide Number Placeholder 4"/>
          <p:cNvSpPr>
            <a:spLocks noGrp="1"/>
          </p:cNvSpPr>
          <p:nvPr>
            <p:ph type="sldNum" sz="quarter" idx="4"/>
          </p:nvPr>
        </p:nvSpPr>
        <p:spPr/>
        <p:txBody>
          <a:bodyPr/>
          <a:lstStyle/>
          <a:p>
            <a:fld id="{F8E24598-D429-A34B-B4A6-5808099B37D3}" type="slidenum">
              <a:rPr lang="en-US" smtClean="0"/>
              <a:pPr/>
              <a:t>11</a:t>
            </a:fld>
            <a:endParaRPr lang="en-US" dirty="0"/>
          </a:p>
        </p:txBody>
      </p:sp>
    </p:spTree>
    <p:extLst>
      <p:ext uri="{BB962C8B-B14F-4D97-AF65-F5344CB8AC3E}">
        <p14:creationId xmlns:p14="http://schemas.microsoft.com/office/powerpoint/2010/main" val="3759114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sz="half" idx="1"/>
          </p:nvPr>
        </p:nvSpPr>
        <p:spPr>
          <a:xfrm>
            <a:off x="457200" y="842772"/>
            <a:ext cx="4038600" cy="3741974"/>
          </a:xfrm>
        </p:spPr>
        <p:txBody>
          <a:bodyPr wrap="square" anchor="t">
            <a:normAutofit/>
          </a:bodyPr>
          <a:lstStyle/>
          <a:p>
            <a:pPr rtl="0">
              <a:buSzPts val="3200"/>
              <a:buFont typeface="Calibri" panose="020F0502020204030204" pitchFamily="34" charset="0"/>
              <a:buChar char="–"/>
            </a:pPr>
            <a:r>
              <a:rPr lang="en-US" b="0" i="0" u="none" strike="noStrike" baseline="0" dirty="0"/>
              <a:t>Pension and OPEB Trust Funds</a:t>
            </a:r>
          </a:p>
          <a:p>
            <a:pPr rtl="0">
              <a:buSzPts val="3200"/>
              <a:buFont typeface="Calibri" panose="020F0502020204030204" pitchFamily="34" charset="0"/>
              <a:buChar char="–"/>
            </a:pPr>
            <a:endParaRPr lang="en-US" b="0" i="0" u="none" strike="noStrike" baseline="0" dirty="0"/>
          </a:p>
        </p:txBody>
      </p:sp>
      <p:sp>
        <p:nvSpPr>
          <p:cNvPr id="4" name="Title 3"/>
          <p:cNvSpPr>
            <a:spLocks noGrp="1"/>
          </p:cNvSpPr>
          <p:nvPr>
            <p:ph type="title"/>
          </p:nvPr>
        </p:nvSpPr>
        <p:spPr>
          <a:xfrm>
            <a:off x="457200" y="73152"/>
            <a:ext cx="8229600" cy="685800"/>
          </a:xfrm>
        </p:spPr>
        <p:txBody>
          <a:bodyPr wrap="square" anchor="ctr">
            <a:normAutofit/>
          </a:bodyPr>
          <a:lstStyle/>
          <a:p>
            <a:r>
              <a:rPr lang="en-US" dirty="0"/>
              <a:t>Financial Highlights</a:t>
            </a:r>
          </a:p>
        </p:txBody>
      </p:sp>
      <p:sp>
        <p:nvSpPr>
          <p:cNvPr id="5" name="Slide Number Placeholder 4"/>
          <p:cNvSpPr>
            <a:spLocks noGrp="1"/>
          </p:cNvSpPr>
          <p:nvPr>
            <p:ph type="sldNum" sz="quarter" idx="4"/>
          </p:nvPr>
        </p:nvSpPr>
        <p:spPr>
          <a:xfrm>
            <a:off x="8686800" y="4772025"/>
            <a:ext cx="395782" cy="342900"/>
          </a:xfrm>
        </p:spPr>
        <p:txBody>
          <a:bodyPr anchor="ctr">
            <a:normAutofit/>
          </a:bodyPr>
          <a:lstStyle/>
          <a:p>
            <a:pPr>
              <a:spcAft>
                <a:spcPts val="600"/>
              </a:spcAft>
            </a:pPr>
            <a:fld id="{F8E24598-D429-A34B-B4A6-5808099B37D3}" type="slidenum">
              <a:rPr lang="en-US" smtClean="0"/>
              <a:pPr>
                <a:spcAft>
                  <a:spcPts val="600"/>
                </a:spcAft>
              </a:pPr>
              <a:t>12</a:t>
            </a:fld>
            <a:endParaRPr lang="en-US"/>
          </a:p>
        </p:txBody>
      </p:sp>
      <p:pic>
        <p:nvPicPr>
          <p:cNvPr id="3" name="Picture 2">
            <a:extLst>
              <a:ext uri="{FF2B5EF4-FFF2-40B4-BE49-F238E27FC236}">
                <a16:creationId xmlns:a16="http://schemas.microsoft.com/office/drawing/2014/main" id="{9F522A5D-C4E4-BF93-03E5-14919C786740}"/>
              </a:ext>
            </a:extLst>
          </p:cNvPr>
          <p:cNvPicPr>
            <a:picLocks noChangeAspect="1"/>
          </p:cNvPicPr>
          <p:nvPr/>
        </p:nvPicPr>
        <p:blipFill>
          <a:blip r:embed="rId3"/>
          <a:stretch>
            <a:fillRect/>
          </a:stretch>
        </p:blipFill>
        <p:spPr>
          <a:xfrm>
            <a:off x="4323916" y="180975"/>
            <a:ext cx="4486275" cy="4591050"/>
          </a:xfrm>
          <a:prstGeom prst="rect">
            <a:avLst/>
          </a:prstGeom>
        </p:spPr>
      </p:pic>
    </p:spTree>
    <p:extLst>
      <p:ext uri="{BB962C8B-B14F-4D97-AF65-F5344CB8AC3E}">
        <p14:creationId xmlns:p14="http://schemas.microsoft.com/office/powerpoint/2010/main" val="1913847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Financial Highlights</a:t>
            </a:r>
          </a:p>
        </p:txBody>
      </p:sp>
      <p:sp>
        <p:nvSpPr>
          <p:cNvPr id="21507" name="Rectangle 3"/>
          <p:cNvSpPr>
            <a:spLocks noGrp="1" noChangeArrowheads="1"/>
          </p:cNvSpPr>
          <p:nvPr>
            <p:ph idx="1"/>
          </p:nvPr>
        </p:nvSpPr>
        <p:spPr>
          <a:xfrm>
            <a:off x="457200" y="754438"/>
            <a:ext cx="8229600" cy="3760412"/>
          </a:xfrm>
        </p:spPr>
        <p:txBody>
          <a:bodyPr/>
          <a:lstStyle/>
          <a:p>
            <a:pPr rtl="0">
              <a:buSzPts val="3700"/>
              <a:buFont typeface="Calibri" panose="020F0502020204030204" pitchFamily="34" charset="0"/>
              <a:buChar char="•"/>
            </a:pPr>
            <a:r>
              <a:rPr lang="en-US" b="0" i="0" u="none" strike="noStrike" baseline="0" dirty="0">
                <a:solidFill>
                  <a:srgbClr val="414142"/>
                </a:solidFill>
                <a:latin typeface="Calibri" panose="020F0502020204030204" pitchFamily="34" charset="0"/>
              </a:rPr>
              <a:t>Property Tax Collections – 98.42% compared to 98.27% in the prior year</a:t>
            </a:r>
          </a:p>
          <a:p>
            <a:pPr rtl="0">
              <a:buSzPts val="3700"/>
              <a:buFont typeface="Calibri" panose="020F0502020204030204" pitchFamily="34" charset="0"/>
              <a:buChar char="•"/>
            </a:pPr>
            <a:r>
              <a:rPr lang="en-US" b="0" i="0" u="none" strike="noStrike" baseline="0" dirty="0">
                <a:solidFill>
                  <a:srgbClr val="414142"/>
                </a:solidFill>
                <a:latin typeface="Calibri" panose="020F0502020204030204" pitchFamily="34" charset="0"/>
              </a:rPr>
              <a:t>Net Pension Liability – Town </a:t>
            </a:r>
          </a:p>
          <a:p>
            <a:pPr lvl="1">
              <a:buSzPts val="2400"/>
              <a:buFont typeface="Calibri" panose="020F0502020204030204" pitchFamily="34" charset="0"/>
              <a:buChar char="–"/>
            </a:pPr>
            <a:r>
              <a:rPr lang="en-US" sz="1800" b="0" i="0" u="none" strike="noStrike" baseline="0" dirty="0">
                <a:solidFill>
                  <a:srgbClr val="414142"/>
                </a:solidFill>
                <a:latin typeface="Calibri" panose="020F0502020204030204" pitchFamily="34" charset="0"/>
              </a:rPr>
              <a:t>$</a:t>
            </a:r>
            <a:r>
              <a:rPr lang="en-US" sz="1800" dirty="0">
                <a:solidFill>
                  <a:srgbClr val="414142"/>
                </a:solidFill>
              </a:rPr>
              <a:t>91.73M</a:t>
            </a:r>
            <a:r>
              <a:rPr lang="en-US" sz="1800" b="0" i="0" u="none" strike="noStrike" baseline="0" dirty="0">
                <a:solidFill>
                  <a:srgbClr val="414142"/>
                </a:solidFill>
                <a:latin typeface="Calibri" panose="020F0502020204030204" pitchFamily="34" charset="0"/>
              </a:rPr>
              <a:t>  65.92% funded</a:t>
            </a:r>
          </a:p>
          <a:p>
            <a:pPr rtl="0">
              <a:buSzPts val="3700"/>
              <a:buFont typeface="Calibri" panose="020F0502020204030204" pitchFamily="34" charset="0"/>
              <a:buChar char="•"/>
            </a:pPr>
            <a:r>
              <a:rPr lang="en-US" dirty="0">
                <a:solidFill>
                  <a:srgbClr val="414142"/>
                </a:solidFill>
              </a:rPr>
              <a:t>Net Pension Liability – </a:t>
            </a:r>
            <a:r>
              <a:rPr lang="en-US" dirty="0" err="1">
                <a:solidFill>
                  <a:srgbClr val="414142"/>
                </a:solidFill>
              </a:rPr>
              <a:t>CMERS</a:t>
            </a:r>
            <a:endParaRPr lang="en-US" dirty="0">
              <a:solidFill>
                <a:srgbClr val="414142"/>
              </a:solidFill>
            </a:endParaRPr>
          </a:p>
          <a:p>
            <a:pPr lvl="1">
              <a:buSzPts val="3700"/>
              <a:buFont typeface="Calibri" panose="020F0502020204030204" pitchFamily="34" charset="0"/>
              <a:buChar char="•"/>
            </a:pPr>
            <a:r>
              <a:rPr lang="en-US" b="0" i="0" u="none" strike="noStrike" baseline="0" dirty="0">
                <a:solidFill>
                  <a:srgbClr val="414142"/>
                </a:solidFill>
                <a:latin typeface="Calibri" panose="020F0502020204030204" pitchFamily="34" charset="0"/>
              </a:rPr>
              <a:t>$</a:t>
            </a:r>
            <a:r>
              <a:rPr lang="en-US" dirty="0">
                <a:solidFill>
                  <a:srgbClr val="414142"/>
                </a:solidFill>
              </a:rPr>
              <a:t>20.82</a:t>
            </a:r>
            <a:r>
              <a:rPr lang="en-US" b="0" i="0" u="none" strike="noStrike" baseline="0" dirty="0">
                <a:solidFill>
                  <a:srgbClr val="414142"/>
                </a:solidFill>
                <a:latin typeface="Calibri" panose="020F0502020204030204" pitchFamily="34" charset="0"/>
              </a:rPr>
              <a:t>M  68.71% funded</a:t>
            </a:r>
          </a:p>
          <a:p>
            <a:pPr>
              <a:buSzPts val="3700"/>
              <a:buFont typeface="Calibri" panose="020F0502020204030204" pitchFamily="34" charset="0"/>
              <a:buChar char="•"/>
            </a:pPr>
            <a:r>
              <a:rPr lang="en-US" b="0" i="0" u="none" strike="noStrike" baseline="0" dirty="0">
                <a:solidFill>
                  <a:srgbClr val="414142"/>
                </a:solidFill>
                <a:latin typeface="Calibri" panose="020F0502020204030204" pitchFamily="34" charset="0"/>
              </a:rPr>
              <a:t>Net </a:t>
            </a:r>
            <a:r>
              <a:rPr lang="en-US" b="0" i="0" u="none" strike="noStrike" baseline="0" dirty="0" err="1">
                <a:solidFill>
                  <a:srgbClr val="414142"/>
                </a:solidFill>
                <a:latin typeface="Calibri" panose="020F0502020204030204" pitchFamily="34" charset="0"/>
              </a:rPr>
              <a:t>OPEB</a:t>
            </a:r>
            <a:r>
              <a:rPr lang="en-US" b="0" i="0" u="none" strike="noStrike" baseline="0" dirty="0">
                <a:solidFill>
                  <a:srgbClr val="414142"/>
                </a:solidFill>
                <a:latin typeface="Calibri" panose="020F0502020204030204" pitchFamily="34" charset="0"/>
              </a:rPr>
              <a:t> Liability </a:t>
            </a:r>
          </a:p>
          <a:p>
            <a:pPr lvl="1">
              <a:buSzPts val="2400"/>
              <a:buFont typeface="Calibri" panose="020F0502020204030204" pitchFamily="34" charset="0"/>
              <a:buChar char="–"/>
            </a:pPr>
            <a:r>
              <a:rPr lang="en-US" sz="1800" b="0" i="0" u="none" strike="noStrike" baseline="0" dirty="0">
                <a:solidFill>
                  <a:srgbClr val="414142"/>
                </a:solidFill>
                <a:latin typeface="Calibri" panose="020F0502020204030204" pitchFamily="34" charset="0"/>
              </a:rPr>
              <a:t>$</a:t>
            </a:r>
            <a:r>
              <a:rPr lang="en-US" sz="1800" dirty="0">
                <a:solidFill>
                  <a:srgbClr val="414142"/>
                </a:solidFill>
              </a:rPr>
              <a:t>172.99M</a:t>
            </a:r>
            <a:r>
              <a:rPr lang="en-US" sz="1800" b="0" i="0" u="none" strike="noStrike" baseline="0" dirty="0">
                <a:solidFill>
                  <a:srgbClr val="414142"/>
                </a:solidFill>
                <a:latin typeface="Calibri" panose="020F0502020204030204" pitchFamily="34" charset="0"/>
              </a:rPr>
              <a:t>  2.38% funded</a:t>
            </a:r>
          </a:p>
          <a:p>
            <a:pPr rtl="0">
              <a:buSzPts val="3200"/>
              <a:buFont typeface="Calibri" panose="020F0502020204030204" pitchFamily="34" charset="0"/>
              <a:buChar char="–"/>
            </a:pPr>
            <a:endParaRPr lang="en-US" sz="1800" b="0" i="0" u="none" strike="noStrike" baseline="0" dirty="0">
              <a:solidFill>
                <a:srgbClr val="414142"/>
              </a:solidFill>
              <a:latin typeface="Calibri" panose="020F0502020204030204" pitchFamily="34" charset="0"/>
            </a:endParaRPr>
          </a:p>
        </p:txBody>
      </p:sp>
      <p:sp>
        <p:nvSpPr>
          <p:cNvPr id="5" name="Slide Number Placeholder 4"/>
          <p:cNvSpPr>
            <a:spLocks noGrp="1"/>
          </p:cNvSpPr>
          <p:nvPr>
            <p:ph type="sldNum" sz="quarter" idx="4"/>
          </p:nvPr>
        </p:nvSpPr>
        <p:spPr/>
        <p:txBody>
          <a:bodyPr/>
          <a:lstStyle/>
          <a:p>
            <a:fld id="{F8E24598-D429-A34B-B4A6-5808099B37D3}" type="slidenum">
              <a:rPr lang="en-US" smtClean="0"/>
              <a:pPr/>
              <a:t>13</a:t>
            </a:fld>
            <a:endParaRPr lang="en-US" dirty="0"/>
          </a:p>
        </p:txBody>
      </p:sp>
    </p:spTree>
    <p:extLst>
      <p:ext uri="{BB962C8B-B14F-4D97-AF65-F5344CB8AC3E}">
        <p14:creationId xmlns:p14="http://schemas.microsoft.com/office/powerpoint/2010/main" val="3415134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Federal and State Single Audit</a:t>
            </a:r>
          </a:p>
        </p:txBody>
      </p:sp>
      <p:sp>
        <p:nvSpPr>
          <p:cNvPr id="6" name="Subtitle 5"/>
          <p:cNvSpPr>
            <a:spLocks noGrp="1"/>
          </p:cNvSpPr>
          <p:nvPr>
            <p:ph type="subTitle" idx="1"/>
          </p:nvPr>
        </p:nvSpPr>
        <p:spPr/>
        <p:txBody>
          <a:bodyPr/>
          <a:lstStyle/>
          <a:p>
            <a:r>
              <a:rPr lang="en-US" dirty="0"/>
              <a:t>Overview</a:t>
            </a:r>
          </a:p>
        </p:txBody>
      </p:sp>
      <p:sp>
        <p:nvSpPr>
          <p:cNvPr id="4" name="Slide Number Placeholder 3"/>
          <p:cNvSpPr>
            <a:spLocks noGrp="1"/>
          </p:cNvSpPr>
          <p:nvPr>
            <p:ph type="sldNum" sz="quarter" idx="4"/>
          </p:nvPr>
        </p:nvSpPr>
        <p:spPr/>
        <p:txBody>
          <a:bodyPr/>
          <a:lstStyle/>
          <a:p>
            <a:fld id="{F8E24598-D429-A34B-B4A6-5808099B37D3}" type="slidenum">
              <a:rPr lang="en-US" smtClean="0"/>
              <a:pPr/>
              <a:t>14</a:t>
            </a:fld>
            <a:endParaRPr lang="en-US" dirty="0"/>
          </a:p>
        </p:txBody>
      </p:sp>
    </p:spTree>
    <p:extLst>
      <p:ext uri="{BB962C8B-B14F-4D97-AF65-F5344CB8AC3E}">
        <p14:creationId xmlns:p14="http://schemas.microsoft.com/office/powerpoint/2010/main" val="988171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rtl="0">
              <a:buSzPts val="3200"/>
              <a:buFont typeface="Calibri" panose="020F0502020204030204" pitchFamily="34" charset="0"/>
              <a:buChar char="–"/>
            </a:pPr>
            <a:r>
              <a:rPr lang="en-US" sz="1800" b="0" i="0" u="none" strike="noStrike" baseline="0" dirty="0">
                <a:solidFill>
                  <a:srgbClr val="414142"/>
                </a:solidFill>
                <a:latin typeface="Calibri" panose="020F0502020204030204" pitchFamily="34" charset="0"/>
              </a:rPr>
              <a:t>Total federal awards expended - $</a:t>
            </a:r>
            <a:r>
              <a:rPr lang="en-US" sz="1800" dirty="0">
                <a:solidFill>
                  <a:srgbClr val="414142"/>
                </a:solidFill>
              </a:rPr>
              <a:t>23</a:t>
            </a:r>
            <a:r>
              <a:rPr lang="en-US" sz="1800" b="0" i="0" u="none" strike="noStrike" baseline="0" dirty="0">
                <a:solidFill>
                  <a:srgbClr val="414142"/>
                </a:solidFill>
                <a:latin typeface="Calibri" panose="020F0502020204030204" pitchFamily="34" charset="0"/>
              </a:rPr>
              <a:t>.3M</a:t>
            </a:r>
          </a:p>
          <a:p>
            <a:pPr rtl="0">
              <a:buSzPts val="3200"/>
              <a:buFont typeface="Calibri" panose="020F0502020204030204" pitchFamily="34" charset="0"/>
              <a:buChar char="–"/>
            </a:pPr>
            <a:r>
              <a:rPr lang="en-US" sz="1800" b="0" i="0" u="none" strike="noStrike" baseline="0" dirty="0">
                <a:solidFill>
                  <a:srgbClr val="414142"/>
                </a:solidFill>
                <a:latin typeface="Calibri" panose="020F0502020204030204" pitchFamily="34" charset="0"/>
              </a:rPr>
              <a:t>Major programs</a:t>
            </a:r>
          </a:p>
          <a:p>
            <a:pPr lvl="1">
              <a:buSzPts val="3200"/>
            </a:pPr>
            <a:r>
              <a:rPr lang="en-US" sz="1400" dirty="0" err="1">
                <a:solidFill>
                  <a:srgbClr val="414142"/>
                </a:solidFill>
              </a:rPr>
              <a:t>ARPA</a:t>
            </a:r>
            <a:endParaRPr lang="en-US" sz="1400" dirty="0">
              <a:solidFill>
                <a:srgbClr val="414142"/>
              </a:solidFill>
            </a:endParaRPr>
          </a:p>
          <a:p>
            <a:pPr lvl="1">
              <a:buSzPts val="3200"/>
            </a:pPr>
            <a:r>
              <a:rPr lang="en-US" sz="1400" b="0" i="0" u="none" strike="noStrike" baseline="0" dirty="0" err="1">
                <a:solidFill>
                  <a:srgbClr val="414142"/>
                </a:solidFill>
                <a:latin typeface="Calibri" panose="020F0502020204030204" pitchFamily="34" charset="0"/>
              </a:rPr>
              <a:t>ESSER</a:t>
            </a:r>
            <a:endParaRPr lang="en-US" sz="1400" b="0" i="0" u="none" strike="noStrike" baseline="0" dirty="0">
              <a:solidFill>
                <a:srgbClr val="414142"/>
              </a:solidFill>
              <a:latin typeface="Calibri" panose="020F0502020204030204" pitchFamily="34" charset="0"/>
            </a:endParaRPr>
          </a:p>
          <a:p>
            <a:pPr lvl="1">
              <a:buSzPts val="3200"/>
            </a:pPr>
            <a:r>
              <a:rPr lang="en-US" sz="1400" dirty="0">
                <a:solidFill>
                  <a:srgbClr val="414142"/>
                </a:solidFill>
              </a:rPr>
              <a:t>Special Education Cluster</a:t>
            </a:r>
          </a:p>
          <a:p>
            <a:pPr lvl="1">
              <a:buSzPts val="3200"/>
            </a:pPr>
            <a:r>
              <a:rPr lang="en-US" sz="1400" b="0" i="0" u="none" strike="noStrike" baseline="0" dirty="0">
                <a:solidFill>
                  <a:srgbClr val="414142"/>
                </a:solidFill>
                <a:latin typeface="Calibri" panose="020F0502020204030204" pitchFamily="34" charset="0"/>
              </a:rPr>
              <a:t>Title I</a:t>
            </a:r>
          </a:p>
          <a:p>
            <a:pPr rtl="0">
              <a:buSzPts val="3200"/>
              <a:buFont typeface="Calibri" panose="020F0502020204030204" pitchFamily="34" charset="0"/>
              <a:buChar char="–"/>
            </a:pPr>
            <a:r>
              <a:rPr lang="en-US" sz="1800" b="0" i="0" u="none" strike="noStrike" baseline="0" dirty="0">
                <a:solidFill>
                  <a:srgbClr val="414142"/>
                </a:solidFill>
                <a:latin typeface="Calibri" panose="020F0502020204030204" pitchFamily="34" charset="0"/>
              </a:rPr>
              <a:t>Unmodified opinion on major program compliance</a:t>
            </a:r>
          </a:p>
          <a:p>
            <a:pPr rtl="0">
              <a:buSzPts val="3200"/>
              <a:buFont typeface="Calibri" panose="020F0502020204030204" pitchFamily="34" charset="0"/>
              <a:buChar char="–"/>
            </a:pPr>
            <a:r>
              <a:rPr lang="en-US" sz="1800" dirty="0">
                <a:solidFill>
                  <a:srgbClr val="414142"/>
                </a:solidFill>
              </a:rPr>
              <a:t>S</a:t>
            </a:r>
            <a:r>
              <a:rPr lang="en-US" sz="1800" b="0" i="0" u="none" strike="noStrike" baseline="0" dirty="0">
                <a:solidFill>
                  <a:srgbClr val="414142"/>
                </a:solidFill>
                <a:latin typeface="Calibri" panose="020F0502020204030204" pitchFamily="34" charset="0"/>
              </a:rPr>
              <a:t>ignificant deficiency on special </a:t>
            </a:r>
            <a:r>
              <a:rPr lang="en-US" sz="1800" dirty="0">
                <a:solidFill>
                  <a:srgbClr val="414142"/>
                </a:solidFill>
              </a:rPr>
              <a:t>tests </a:t>
            </a:r>
            <a:r>
              <a:rPr lang="en-US" sz="1800">
                <a:solidFill>
                  <a:srgbClr val="414142"/>
                </a:solidFill>
              </a:rPr>
              <a:t>and provisions</a:t>
            </a:r>
            <a:r>
              <a:rPr lang="en-US" sz="1800" b="0" i="0" u="none" strike="noStrike" baseline="0">
                <a:solidFill>
                  <a:srgbClr val="414142"/>
                </a:solidFill>
                <a:latin typeface="Calibri" panose="020F0502020204030204" pitchFamily="34" charset="0"/>
              </a:rPr>
              <a:t> </a:t>
            </a:r>
            <a:r>
              <a:rPr lang="en-US" sz="1800" b="0" i="0" u="none" strike="noStrike" baseline="0" dirty="0">
                <a:solidFill>
                  <a:srgbClr val="414142"/>
                </a:solidFill>
                <a:latin typeface="Calibri" panose="020F0502020204030204" pitchFamily="34" charset="0"/>
              </a:rPr>
              <a:t>~ Title I</a:t>
            </a:r>
          </a:p>
          <a:p>
            <a:pPr>
              <a:buSzPts val="3200"/>
            </a:pPr>
            <a:endParaRPr lang="en-US" sz="1800" b="0" i="0" u="none" strike="noStrike" baseline="0" dirty="0">
              <a:solidFill>
                <a:srgbClr val="414142"/>
              </a:solidFill>
              <a:latin typeface="Calibri" panose="020F0502020204030204" pitchFamily="34" charset="0"/>
            </a:endParaRPr>
          </a:p>
          <a:p>
            <a:endParaRPr lang="en-US" sz="2400" dirty="0"/>
          </a:p>
          <a:p>
            <a:endParaRPr lang="en-US" sz="2400" dirty="0"/>
          </a:p>
          <a:p>
            <a:endParaRPr lang="en-US" sz="2400" dirty="0"/>
          </a:p>
        </p:txBody>
      </p:sp>
      <p:sp>
        <p:nvSpPr>
          <p:cNvPr id="2" name="Title 1"/>
          <p:cNvSpPr>
            <a:spLocks noGrp="1"/>
          </p:cNvSpPr>
          <p:nvPr>
            <p:ph type="title"/>
          </p:nvPr>
        </p:nvSpPr>
        <p:spPr/>
        <p:txBody>
          <a:bodyPr/>
          <a:lstStyle/>
          <a:p>
            <a:r>
              <a:rPr lang="en-US" dirty="0"/>
              <a:t>Federal Single Audit:</a:t>
            </a:r>
          </a:p>
        </p:txBody>
      </p:sp>
      <p:sp>
        <p:nvSpPr>
          <p:cNvPr id="4" name="Slide Number Placeholder 3"/>
          <p:cNvSpPr>
            <a:spLocks noGrp="1"/>
          </p:cNvSpPr>
          <p:nvPr>
            <p:ph type="sldNum" sz="quarter" idx="4"/>
          </p:nvPr>
        </p:nvSpPr>
        <p:spPr>
          <a:xfrm>
            <a:off x="8560158" y="4781550"/>
            <a:ext cx="522428" cy="342900"/>
          </a:xfrm>
        </p:spPr>
        <p:txBody>
          <a:bodyPr/>
          <a:lstStyle/>
          <a:p>
            <a:fld id="{F8E24598-D429-A34B-B4A6-5808099B37D3}" type="slidenum">
              <a:rPr lang="en-US" smtClean="0"/>
              <a:pPr/>
              <a:t>15</a:t>
            </a:fld>
            <a:endParaRPr lang="en-US" dirty="0"/>
          </a:p>
        </p:txBody>
      </p:sp>
    </p:spTree>
    <p:extLst>
      <p:ext uri="{BB962C8B-B14F-4D97-AF65-F5344CB8AC3E}">
        <p14:creationId xmlns:p14="http://schemas.microsoft.com/office/powerpoint/2010/main" val="2186896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rtl="0">
              <a:buSzPts val="3200"/>
              <a:buFont typeface="Calibri" panose="020F0502020204030204" pitchFamily="34" charset="0"/>
              <a:buChar char="–"/>
            </a:pPr>
            <a:r>
              <a:rPr lang="en-US" sz="1800" b="0" i="0" u="none" strike="noStrike" baseline="0" dirty="0">
                <a:solidFill>
                  <a:srgbClr val="414142"/>
                </a:solidFill>
                <a:latin typeface="Calibri" panose="020F0502020204030204" pitchFamily="34" charset="0"/>
              </a:rPr>
              <a:t>Total state awards expended - $63.2M</a:t>
            </a:r>
          </a:p>
          <a:p>
            <a:pPr rtl="0">
              <a:buSzPts val="3200"/>
              <a:buFont typeface="Calibri" panose="020F0502020204030204" pitchFamily="34" charset="0"/>
              <a:buChar char="–"/>
            </a:pPr>
            <a:r>
              <a:rPr lang="en-US" sz="1800" b="0" i="0" u="none" strike="noStrike" baseline="0" dirty="0">
                <a:solidFill>
                  <a:srgbClr val="414142"/>
                </a:solidFill>
                <a:latin typeface="Calibri" panose="020F0502020204030204" pitchFamily="34" charset="0"/>
              </a:rPr>
              <a:t>Major programs:</a:t>
            </a:r>
          </a:p>
          <a:p>
            <a:pPr lvl="1">
              <a:buSzPts val="1500"/>
              <a:buFont typeface="Arial Narrow" panose="020B0606020202030204" pitchFamily="34" charset="0"/>
              <a:buChar char="◊"/>
            </a:pPr>
            <a:r>
              <a:rPr lang="en-US" sz="1400" b="0" i="0" u="none" strike="noStrike" baseline="0" dirty="0">
                <a:solidFill>
                  <a:srgbClr val="414142"/>
                </a:solidFill>
                <a:latin typeface="Calibri" panose="020F0502020204030204" pitchFamily="34" charset="0"/>
              </a:rPr>
              <a:t>Alliance District</a:t>
            </a:r>
          </a:p>
          <a:p>
            <a:pPr lvl="1">
              <a:buSzPts val="1500"/>
              <a:buFont typeface="Arial Narrow" panose="020B0606020202030204" pitchFamily="34" charset="0"/>
              <a:buChar char="◊"/>
            </a:pPr>
            <a:r>
              <a:rPr lang="en-US" sz="1400" dirty="0">
                <a:solidFill>
                  <a:srgbClr val="414142"/>
                </a:solidFill>
              </a:rPr>
              <a:t>Magnet Schools</a:t>
            </a:r>
            <a:endParaRPr lang="en-US" sz="1400" b="0" i="0" u="none" strike="noStrike" baseline="0" dirty="0">
              <a:solidFill>
                <a:srgbClr val="414142"/>
              </a:solidFill>
              <a:latin typeface="Calibri" panose="020F0502020204030204" pitchFamily="34" charset="0"/>
            </a:endParaRPr>
          </a:p>
          <a:p>
            <a:pPr lvl="1">
              <a:buSzPts val="1500"/>
              <a:buFont typeface="Arial Narrow" panose="020B0606020202030204" pitchFamily="34" charset="0"/>
              <a:buChar char="◊"/>
            </a:pPr>
            <a:r>
              <a:rPr lang="en-US" sz="1400" dirty="0">
                <a:solidFill>
                  <a:srgbClr val="414142"/>
                </a:solidFill>
              </a:rPr>
              <a:t>Municipal Purposes and Projects</a:t>
            </a:r>
            <a:endParaRPr lang="en-US" sz="1400" b="0" i="0" u="none" strike="noStrike" baseline="0" dirty="0">
              <a:solidFill>
                <a:srgbClr val="414142"/>
              </a:solidFill>
              <a:latin typeface="Calibri" panose="020F0502020204030204" pitchFamily="34" charset="0"/>
            </a:endParaRPr>
          </a:p>
          <a:p>
            <a:pPr rtl="0">
              <a:buSzPts val="3200"/>
              <a:buFont typeface="Calibri" panose="020F0502020204030204" pitchFamily="34" charset="0"/>
              <a:buChar char="–"/>
            </a:pPr>
            <a:r>
              <a:rPr lang="en-US" sz="1800" b="0" i="0" u="none" strike="noStrike" baseline="0" dirty="0">
                <a:solidFill>
                  <a:srgbClr val="414142"/>
                </a:solidFill>
                <a:latin typeface="Calibri" panose="020F0502020204030204" pitchFamily="34" charset="0"/>
              </a:rPr>
              <a:t>Unmodified opinion on major program compliance</a:t>
            </a:r>
          </a:p>
          <a:p>
            <a:pPr rtl="0">
              <a:buSzPts val="3200"/>
              <a:buFont typeface="Calibri" panose="020F0502020204030204" pitchFamily="34" charset="0"/>
              <a:buChar char="–"/>
            </a:pPr>
            <a:r>
              <a:rPr lang="en-US" sz="1800" b="0" i="0" u="none" strike="noStrike" baseline="0" dirty="0">
                <a:solidFill>
                  <a:srgbClr val="414142"/>
                </a:solidFill>
                <a:latin typeface="Calibri" panose="020F0502020204030204" pitchFamily="34" charset="0"/>
              </a:rPr>
              <a:t>No compliance or internal control findings</a:t>
            </a:r>
          </a:p>
          <a:p>
            <a:endParaRPr lang="en-US" sz="2400" dirty="0"/>
          </a:p>
          <a:p>
            <a:endParaRPr lang="en-US" sz="2400" dirty="0"/>
          </a:p>
          <a:p>
            <a:endParaRPr lang="en-US" sz="2400" dirty="0"/>
          </a:p>
        </p:txBody>
      </p:sp>
      <p:sp>
        <p:nvSpPr>
          <p:cNvPr id="2" name="Title 1"/>
          <p:cNvSpPr>
            <a:spLocks noGrp="1"/>
          </p:cNvSpPr>
          <p:nvPr>
            <p:ph type="title"/>
          </p:nvPr>
        </p:nvSpPr>
        <p:spPr/>
        <p:txBody>
          <a:bodyPr/>
          <a:lstStyle/>
          <a:p>
            <a:r>
              <a:rPr lang="en-US" dirty="0"/>
              <a:t>State Single Audit:</a:t>
            </a:r>
          </a:p>
        </p:txBody>
      </p:sp>
      <p:sp>
        <p:nvSpPr>
          <p:cNvPr id="4" name="Slide Number Placeholder 3"/>
          <p:cNvSpPr>
            <a:spLocks noGrp="1"/>
          </p:cNvSpPr>
          <p:nvPr>
            <p:ph type="sldNum" sz="quarter" idx="4"/>
          </p:nvPr>
        </p:nvSpPr>
        <p:spPr>
          <a:xfrm>
            <a:off x="8560158" y="4781550"/>
            <a:ext cx="522428" cy="342900"/>
          </a:xfrm>
        </p:spPr>
        <p:txBody>
          <a:bodyPr/>
          <a:lstStyle/>
          <a:p>
            <a:fld id="{F8E24598-D429-A34B-B4A6-5808099B37D3}" type="slidenum">
              <a:rPr lang="en-US" smtClean="0"/>
              <a:pPr/>
              <a:t>16</a:t>
            </a:fld>
            <a:endParaRPr lang="en-US" dirty="0"/>
          </a:p>
        </p:txBody>
      </p:sp>
    </p:spTree>
    <p:extLst>
      <p:ext uri="{BB962C8B-B14F-4D97-AF65-F5344CB8AC3E}">
        <p14:creationId xmlns:p14="http://schemas.microsoft.com/office/powerpoint/2010/main" val="3765151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Governance Communication</a:t>
            </a:r>
          </a:p>
        </p:txBody>
      </p:sp>
      <p:sp>
        <p:nvSpPr>
          <p:cNvPr id="6" name="Subtitle 5"/>
          <p:cNvSpPr>
            <a:spLocks noGrp="1"/>
          </p:cNvSpPr>
          <p:nvPr>
            <p:ph type="subTitle" idx="1"/>
          </p:nvPr>
        </p:nvSpPr>
        <p:spPr/>
        <p:txBody>
          <a:bodyPr/>
          <a:lstStyle/>
          <a:p>
            <a:r>
              <a:rPr lang="en-US" dirty="0"/>
              <a:t>Summary</a:t>
            </a:r>
          </a:p>
        </p:txBody>
      </p:sp>
      <p:sp>
        <p:nvSpPr>
          <p:cNvPr id="4" name="Slide Number Placeholder 3"/>
          <p:cNvSpPr>
            <a:spLocks noGrp="1"/>
          </p:cNvSpPr>
          <p:nvPr>
            <p:ph type="sldNum" sz="quarter" idx="4"/>
          </p:nvPr>
        </p:nvSpPr>
        <p:spPr/>
        <p:txBody>
          <a:bodyPr/>
          <a:lstStyle/>
          <a:p>
            <a:fld id="{F8E24598-D429-A34B-B4A6-5808099B37D3}" type="slidenum">
              <a:rPr lang="en-US" smtClean="0"/>
              <a:pPr/>
              <a:t>17</a:t>
            </a:fld>
            <a:endParaRPr lang="en-US" dirty="0"/>
          </a:p>
        </p:txBody>
      </p:sp>
    </p:spTree>
    <p:extLst>
      <p:ext uri="{BB962C8B-B14F-4D97-AF65-F5344CB8AC3E}">
        <p14:creationId xmlns:p14="http://schemas.microsoft.com/office/powerpoint/2010/main" val="1818523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895752"/>
            <a:ext cx="8229600" cy="3688947"/>
          </a:xfrm>
        </p:spPr>
        <p:txBody>
          <a:bodyPr/>
          <a:lstStyle/>
          <a:p>
            <a:pPr rtl="0">
              <a:buSzPts val="3700"/>
              <a:buFont typeface="Calibri" panose="020F0502020204030204" pitchFamily="34" charset="0"/>
              <a:buChar char="•"/>
            </a:pPr>
            <a:r>
              <a:rPr lang="en-US" sz="1800" b="0" i="0" u="none" strike="noStrike" baseline="0" dirty="0">
                <a:solidFill>
                  <a:srgbClr val="414142"/>
                </a:solidFill>
                <a:latin typeface="Calibri" panose="020F0502020204030204" pitchFamily="34" charset="0"/>
              </a:rPr>
              <a:t>New standard adopted – </a:t>
            </a:r>
            <a:r>
              <a:rPr lang="en-US" sz="1800" dirty="0" err="1">
                <a:solidFill>
                  <a:srgbClr val="414142"/>
                </a:solidFill>
              </a:rPr>
              <a:t>GASB</a:t>
            </a:r>
            <a:r>
              <a:rPr lang="en-US" sz="1800" dirty="0">
                <a:solidFill>
                  <a:srgbClr val="414142"/>
                </a:solidFill>
              </a:rPr>
              <a:t> 96 Subscription Based Information Technology Arrangements (</a:t>
            </a:r>
            <a:r>
              <a:rPr lang="en-US" sz="1800" dirty="0" err="1">
                <a:solidFill>
                  <a:srgbClr val="414142"/>
                </a:solidFill>
              </a:rPr>
              <a:t>SBITAs</a:t>
            </a:r>
            <a:r>
              <a:rPr lang="en-US" sz="1800" dirty="0">
                <a:solidFill>
                  <a:srgbClr val="414142"/>
                </a:solidFill>
              </a:rPr>
              <a:t>)</a:t>
            </a:r>
          </a:p>
          <a:p>
            <a:pPr rtl="0">
              <a:buSzPts val="3700"/>
              <a:buFont typeface="Calibri" panose="020F0502020204030204" pitchFamily="34" charset="0"/>
              <a:buChar char="•"/>
            </a:pPr>
            <a:r>
              <a:rPr lang="en-US" sz="1800" b="0" i="0" u="none" strike="noStrike" baseline="0" dirty="0">
                <a:solidFill>
                  <a:srgbClr val="414142"/>
                </a:solidFill>
                <a:latin typeface="Calibri" panose="020F0502020204030204" pitchFamily="34" charset="0"/>
              </a:rPr>
              <a:t>Significant Estimates</a:t>
            </a:r>
          </a:p>
          <a:p>
            <a:pPr lvl="1">
              <a:buSzPts val="3700"/>
              <a:buFont typeface="Calibri" panose="020F0502020204030204" pitchFamily="34" charset="0"/>
              <a:buChar char="•"/>
            </a:pPr>
            <a:r>
              <a:rPr lang="en-US" sz="1400" dirty="0">
                <a:solidFill>
                  <a:srgbClr val="414142"/>
                </a:solidFill>
              </a:rPr>
              <a:t>Capital Assets – Useful lives</a:t>
            </a:r>
          </a:p>
          <a:p>
            <a:pPr lvl="1">
              <a:buSzPts val="3700"/>
              <a:buFont typeface="Calibri" panose="020F0502020204030204" pitchFamily="34" charset="0"/>
              <a:buChar char="•"/>
            </a:pPr>
            <a:r>
              <a:rPr lang="en-US" sz="1400" dirty="0">
                <a:solidFill>
                  <a:srgbClr val="414142"/>
                </a:solidFill>
              </a:rPr>
              <a:t>Net Pension, OPEB Liability</a:t>
            </a:r>
          </a:p>
          <a:p>
            <a:pPr lvl="1">
              <a:buSzPts val="3700"/>
              <a:buFont typeface="Calibri" panose="020F0502020204030204" pitchFamily="34" charset="0"/>
              <a:buChar char="•"/>
            </a:pPr>
            <a:r>
              <a:rPr lang="en-US" sz="1400" dirty="0">
                <a:solidFill>
                  <a:srgbClr val="414142"/>
                </a:solidFill>
              </a:rPr>
              <a:t>Allowance for Doubtful Accounts – Receivables</a:t>
            </a:r>
          </a:p>
          <a:p>
            <a:pPr lvl="1">
              <a:buSzPts val="3700"/>
              <a:buFont typeface="Calibri" panose="020F0502020204030204" pitchFamily="34" charset="0"/>
              <a:buChar char="•"/>
            </a:pPr>
            <a:r>
              <a:rPr lang="en-US" sz="1400" dirty="0">
                <a:solidFill>
                  <a:srgbClr val="414142"/>
                </a:solidFill>
              </a:rPr>
              <a:t>Landfill Closure Liability</a:t>
            </a:r>
          </a:p>
          <a:p>
            <a:pPr lvl="1">
              <a:buSzPts val="3700"/>
              <a:buFont typeface="Calibri" panose="020F0502020204030204" pitchFamily="34" charset="0"/>
              <a:buChar char="•"/>
            </a:pPr>
            <a:r>
              <a:rPr lang="en-US" sz="1400" dirty="0">
                <a:solidFill>
                  <a:srgbClr val="414142"/>
                </a:solidFill>
              </a:rPr>
              <a:t>Claims Incurred but not Reported</a:t>
            </a:r>
            <a:endParaRPr lang="en-US" sz="1400" b="0" i="0" u="none" strike="noStrike" baseline="0" dirty="0">
              <a:solidFill>
                <a:srgbClr val="414142"/>
              </a:solidFill>
              <a:latin typeface="Calibri" panose="020F0502020204030204" pitchFamily="34" charset="0"/>
            </a:endParaRPr>
          </a:p>
          <a:p>
            <a:pPr rtl="0">
              <a:buSzPts val="3700"/>
              <a:buFont typeface="Calibri" panose="020F0502020204030204" pitchFamily="34" charset="0"/>
              <a:buChar char="•"/>
            </a:pPr>
            <a:r>
              <a:rPr lang="en-US" sz="1800" b="0" i="0" u="none" strike="noStrike" baseline="0" dirty="0">
                <a:solidFill>
                  <a:srgbClr val="414142"/>
                </a:solidFill>
                <a:latin typeface="Calibri" panose="020F0502020204030204" pitchFamily="34" charset="0"/>
              </a:rPr>
              <a:t>No disagreements with management</a:t>
            </a:r>
          </a:p>
          <a:p>
            <a:pPr rtl="0">
              <a:buSzPts val="3700"/>
              <a:buFont typeface="Calibri" panose="020F0502020204030204" pitchFamily="34" charset="0"/>
              <a:buChar char="•"/>
            </a:pPr>
            <a:r>
              <a:rPr lang="en-US" sz="1800" b="0" i="0" u="none" strike="noStrike" baseline="0" dirty="0">
                <a:solidFill>
                  <a:srgbClr val="414142"/>
                </a:solidFill>
                <a:latin typeface="Calibri" panose="020F0502020204030204" pitchFamily="34" charset="0"/>
              </a:rPr>
              <a:t>Management did not consult with other accountants</a:t>
            </a:r>
          </a:p>
          <a:p>
            <a:endParaRPr lang="en-US" sz="2400" dirty="0"/>
          </a:p>
          <a:p>
            <a:endParaRPr lang="en-US" sz="2400" dirty="0"/>
          </a:p>
          <a:p>
            <a:endParaRPr lang="en-US" sz="2400" dirty="0"/>
          </a:p>
        </p:txBody>
      </p:sp>
      <p:sp>
        <p:nvSpPr>
          <p:cNvPr id="2" name="Title 1"/>
          <p:cNvSpPr>
            <a:spLocks noGrp="1"/>
          </p:cNvSpPr>
          <p:nvPr>
            <p:ph type="title"/>
          </p:nvPr>
        </p:nvSpPr>
        <p:spPr/>
        <p:txBody>
          <a:bodyPr/>
          <a:lstStyle/>
          <a:p>
            <a:r>
              <a:rPr lang="en-US" dirty="0"/>
              <a:t>Governance Communication:</a:t>
            </a:r>
          </a:p>
        </p:txBody>
      </p:sp>
      <p:sp>
        <p:nvSpPr>
          <p:cNvPr id="4" name="Slide Number Placeholder 3"/>
          <p:cNvSpPr>
            <a:spLocks noGrp="1"/>
          </p:cNvSpPr>
          <p:nvPr>
            <p:ph type="sldNum" sz="quarter" idx="4"/>
          </p:nvPr>
        </p:nvSpPr>
        <p:spPr>
          <a:xfrm>
            <a:off x="8560158" y="4781550"/>
            <a:ext cx="522428" cy="342900"/>
          </a:xfrm>
        </p:spPr>
        <p:txBody>
          <a:bodyPr/>
          <a:lstStyle/>
          <a:p>
            <a:fld id="{F8E24598-D429-A34B-B4A6-5808099B37D3}" type="slidenum">
              <a:rPr lang="en-US" smtClean="0"/>
              <a:pPr/>
              <a:t>18</a:t>
            </a:fld>
            <a:endParaRPr lang="en-US" dirty="0"/>
          </a:p>
        </p:txBody>
      </p:sp>
    </p:spTree>
    <p:extLst>
      <p:ext uri="{BB962C8B-B14F-4D97-AF65-F5344CB8AC3E}">
        <p14:creationId xmlns:p14="http://schemas.microsoft.com/office/powerpoint/2010/main" val="3238187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895752"/>
            <a:ext cx="8229600" cy="3688947"/>
          </a:xfrm>
        </p:spPr>
        <p:txBody>
          <a:bodyPr/>
          <a:lstStyle/>
          <a:p>
            <a:pPr rtl="0">
              <a:buSzPts val="3700"/>
              <a:buFont typeface="Calibri" panose="020F0502020204030204" pitchFamily="34" charset="0"/>
              <a:buChar char="•"/>
            </a:pPr>
            <a:endParaRPr lang="en-US" sz="1800" b="0" i="0" u="none" strike="noStrike" baseline="0" dirty="0">
              <a:solidFill>
                <a:srgbClr val="414142"/>
              </a:solidFill>
              <a:latin typeface="Calibri" panose="020F0502020204030204" pitchFamily="34" charset="0"/>
            </a:endParaRPr>
          </a:p>
          <a:p>
            <a:pPr rtl="0">
              <a:buSzPts val="3700"/>
              <a:buFont typeface="Calibri" panose="020F0502020204030204" pitchFamily="34" charset="0"/>
              <a:buChar char="•"/>
            </a:pPr>
            <a:r>
              <a:rPr lang="en-US" sz="1800" b="0" i="0" u="none" strike="noStrike" baseline="0" dirty="0">
                <a:solidFill>
                  <a:srgbClr val="414142"/>
                </a:solidFill>
                <a:latin typeface="Calibri" panose="020F0502020204030204" pitchFamily="34" charset="0"/>
              </a:rPr>
              <a:t>No difficulties encountered in performing the audit</a:t>
            </a:r>
            <a:endParaRPr lang="en-US" sz="1800" dirty="0">
              <a:solidFill>
                <a:srgbClr val="414142"/>
              </a:solidFill>
            </a:endParaRPr>
          </a:p>
          <a:p>
            <a:pPr rtl="0">
              <a:buSzPts val="3700"/>
              <a:buFont typeface="Calibri" panose="020F0502020204030204" pitchFamily="34" charset="0"/>
              <a:buChar char="•"/>
            </a:pPr>
            <a:r>
              <a:rPr lang="en-US" sz="1800" dirty="0">
                <a:solidFill>
                  <a:srgbClr val="414142"/>
                </a:solidFill>
              </a:rPr>
              <a:t>U</a:t>
            </a:r>
            <a:r>
              <a:rPr lang="en-US" sz="1800" b="0" i="0" u="none" strike="noStrike" baseline="0" dirty="0">
                <a:solidFill>
                  <a:srgbClr val="414142"/>
                </a:solidFill>
                <a:latin typeface="Calibri" panose="020F0502020204030204" pitchFamily="34" charset="0"/>
              </a:rPr>
              <a:t>ncorrected misstatements</a:t>
            </a:r>
            <a:r>
              <a:rPr lang="en-US" sz="1800" dirty="0">
                <a:solidFill>
                  <a:srgbClr val="414142"/>
                </a:solidFill>
              </a:rPr>
              <a:t> – allocating of the MSIP “profit” to enterprise funds, accounts payable invoice not correctly capitalized, unrecorded </a:t>
            </a:r>
            <a:r>
              <a:rPr lang="en-US" sz="1800" dirty="0" err="1">
                <a:solidFill>
                  <a:srgbClr val="414142"/>
                </a:solidFill>
              </a:rPr>
              <a:t>CHEFA</a:t>
            </a:r>
            <a:r>
              <a:rPr lang="en-US" sz="1800" dirty="0">
                <a:solidFill>
                  <a:srgbClr val="414142"/>
                </a:solidFill>
              </a:rPr>
              <a:t> loan</a:t>
            </a:r>
            <a:endParaRPr lang="en-US" sz="1800" b="0" i="0" u="none" strike="noStrike" baseline="0" dirty="0">
              <a:solidFill>
                <a:srgbClr val="414142"/>
              </a:solidFill>
              <a:latin typeface="Calibri" panose="020F0502020204030204" pitchFamily="34" charset="0"/>
            </a:endParaRPr>
          </a:p>
          <a:p>
            <a:pPr rtl="0">
              <a:buSzPts val="3700"/>
              <a:buFont typeface="Calibri" panose="020F0502020204030204" pitchFamily="34" charset="0"/>
              <a:buChar char="•"/>
            </a:pPr>
            <a:r>
              <a:rPr lang="en-US" sz="1800" dirty="0">
                <a:solidFill>
                  <a:srgbClr val="414142"/>
                </a:solidFill>
              </a:rPr>
              <a:t>No material adjusting </a:t>
            </a:r>
            <a:r>
              <a:rPr lang="en-US" sz="1800" b="0" i="0" u="none" strike="noStrike" baseline="0" dirty="0">
                <a:solidFill>
                  <a:srgbClr val="414142"/>
                </a:solidFill>
                <a:latin typeface="Calibri" panose="020F0502020204030204" pitchFamily="34" charset="0"/>
              </a:rPr>
              <a:t>journal entries </a:t>
            </a:r>
          </a:p>
          <a:p>
            <a:pPr rtl="0">
              <a:buSzPts val="3700"/>
              <a:buFont typeface="Calibri" panose="020F0502020204030204" pitchFamily="34" charset="0"/>
              <a:buChar char="•"/>
            </a:pPr>
            <a:r>
              <a:rPr lang="en-US" sz="1800" b="0" i="0" u="none" strike="noStrike" baseline="0" dirty="0">
                <a:solidFill>
                  <a:srgbClr val="414142"/>
                </a:solidFill>
                <a:latin typeface="Calibri" panose="020F0502020204030204" pitchFamily="34" charset="0"/>
              </a:rPr>
              <a:t>No independence issues</a:t>
            </a:r>
          </a:p>
          <a:p>
            <a:endParaRPr lang="en-US" sz="2400" dirty="0"/>
          </a:p>
          <a:p>
            <a:endParaRPr lang="en-US" sz="2400" dirty="0"/>
          </a:p>
          <a:p>
            <a:endParaRPr lang="en-US" sz="2400" dirty="0"/>
          </a:p>
        </p:txBody>
      </p:sp>
      <p:sp>
        <p:nvSpPr>
          <p:cNvPr id="2" name="Title 1"/>
          <p:cNvSpPr>
            <a:spLocks noGrp="1"/>
          </p:cNvSpPr>
          <p:nvPr>
            <p:ph type="title"/>
          </p:nvPr>
        </p:nvSpPr>
        <p:spPr/>
        <p:txBody>
          <a:bodyPr/>
          <a:lstStyle/>
          <a:p>
            <a:r>
              <a:rPr lang="en-US" dirty="0"/>
              <a:t>Governance Communication </a:t>
            </a:r>
            <a:r>
              <a:rPr lang="en-US" dirty="0" err="1"/>
              <a:t>con’t</a:t>
            </a:r>
            <a:r>
              <a:rPr lang="en-US" dirty="0"/>
              <a:t>:</a:t>
            </a:r>
          </a:p>
        </p:txBody>
      </p:sp>
      <p:sp>
        <p:nvSpPr>
          <p:cNvPr id="4" name="Slide Number Placeholder 3"/>
          <p:cNvSpPr>
            <a:spLocks noGrp="1"/>
          </p:cNvSpPr>
          <p:nvPr>
            <p:ph type="sldNum" sz="quarter" idx="4"/>
          </p:nvPr>
        </p:nvSpPr>
        <p:spPr>
          <a:xfrm>
            <a:off x="8560158" y="4781550"/>
            <a:ext cx="522428" cy="342900"/>
          </a:xfrm>
        </p:spPr>
        <p:txBody>
          <a:bodyPr/>
          <a:lstStyle/>
          <a:p>
            <a:fld id="{F8E24598-D429-A34B-B4A6-5808099B37D3}" type="slidenum">
              <a:rPr lang="en-US" smtClean="0"/>
              <a:pPr/>
              <a:t>19</a:t>
            </a:fld>
            <a:endParaRPr lang="en-US" dirty="0"/>
          </a:p>
        </p:txBody>
      </p:sp>
    </p:spTree>
    <p:extLst>
      <p:ext uri="{BB962C8B-B14F-4D97-AF65-F5344CB8AC3E}">
        <p14:creationId xmlns:p14="http://schemas.microsoft.com/office/powerpoint/2010/main" val="3002410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04B316-03FE-0D9E-8105-0472386498C3}"/>
              </a:ext>
            </a:extLst>
          </p:cNvPr>
          <p:cNvSpPr>
            <a:spLocks noGrp="1"/>
          </p:cNvSpPr>
          <p:nvPr>
            <p:ph type="sldNum" sz="quarter" idx="10"/>
          </p:nvPr>
        </p:nvSpPr>
        <p:spPr/>
        <p:txBody>
          <a:bodyPr/>
          <a:lstStyle/>
          <a:p>
            <a:fld id="{6DAB3F6F-6A30-410C-8DAB-3E7769D71CBC}" type="slidenum">
              <a:rPr lang="en-US" smtClean="0"/>
              <a:pPr/>
              <a:t>2</a:t>
            </a:fld>
            <a:endParaRPr lang="en-US" dirty="0"/>
          </a:p>
        </p:txBody>
      </p:sp>
    </p:spTree>
    <p:extLst>
      <p:ext uri="{BB962C8B-B14F-4D97-AF65-F5344CB8AC3E}">
        <p14:creationId xmlns:p14="http://schemas.microsoft.com/office/powerpoint/2010/main" val="1050269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US" dirty="0"/>
              <a:t>Summary</a:t>
            </a:r>
          </a:p>
        </p:txBody>
      </p:sp>
      <p:sp>
        <p:nvSpPr>
          <p:cNvPr id="4" name="Slide Number Placeholder 3"/>
          <p:cNvSpPr>
            <a:spLocks noGrp="1"/>
          </p:cNvSpPr>
          <p:nvPr>
            <p:ph type="sldNum" sz="quarter" idx="4"/>
          </p:nvPr>
        </p:nvSpPr>
        <p:spPr/>
        <p:txBody>
          <a:bodyPr/>
          <a:lstStyle/>
          <a:p>
            <a:fld id="{F8E24598-D429-A34B-B4A6-5808099B37D3}" type="slidenum">
              <a:rPr lang="en-US" smtClean="0"/>
              <a:pPr/>
              <a:t>20</a:t>
            </a:fld>
            <a:endParaRPr lang="en-US" dirty="0"/>
          </a:p>
        </p:txBody>
      </p:sp>
      <p:sp>
        <p:nvSpPr>
          <p:cNvPr id="5" name="Title 4"/>
          <p:cNvSpPr>
            <a:spLocks noGrp="1"/>
          </p:cNvSpPr>
          <p:nvPr>
            <p:ph type="ctrTitle"/>
          </p:nvPr>
        </p:nvSpPr>
        <p:spPr/>
        <p:txBody>
          <a:bodyPr/>
          <a:lstStyle/>
          <a:p>
            <a:r>
              <a:rPr lang="en-US" dirty="0"/>
              <a:t>Upcoming GASB Pronouncements</a:t>
            </a:r>
          </a:p>
        </p:txBody>
      </p:sp>
    </p:spTree>
    <p:extLst>
      <p:ext uri="{BB962C8B-B14F-4D97-AF65-F5344CB8AC3E}">
        <p14:creationId xmlns:p14="http://schemas.microsoft.com/office/powerpoint/2010/main" val="1665853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rtl="0">
              <a:buSzPts val="3700"/>
              <a:buFont typeface="Calibri" panose="020F0502020204030204" pitchFamily="34" charset="0"/>
              <a:buChar char="•"/>
            </a:pPr>
            <a:r>
              <a:rPr lang="en-US" b="0" i="0" u="none" strike="noStrike" baseline="0" dirty="0">
                <a:solidFill>
                  <a:srgbClr val="414142"/>
                </a:solidFill>
                <a:latin typeface="Calibri" panose="020F0502020204030204" pitchFamily="34" charset="0"/>
              </a:rPr>
              <a:t>Implementation Year 2024:</a:t>
            </a:r>
          </a:p>
          <a:p>
            <a:pPr>
              <a:buFont typeface="Courier New" panose="02070309020205020404" pitchFamily="49" charset="0"/>
              <a:buChar char="o"/>
            </a:pPr>
            <a:r>
              <a:rPr lang="en-US" sz="1800" dirty="0">
                <a:solidFill>
                  <a:srgbClr val="414142"/>
                </a:solidFill>
              </a:rPr>
              <a:t>Statement 99 – Omnibus 2022 (various)</a:t>
            </a:r>
          </a:p>
          <a:p>
            <a:pPr marR="0" algn="l" rtl="0">
              <a:buFont typeface="Courier New" panose="02070309020205020404" pitchFamily="49" charset="0"/>
              <a:buChar char="o"/>
            </a:pPr>
            <a:r>
              <a:rPr lang="en-US" sz="1800" dirty="0">
                <a:solidFill>
                  <a:srgbClr val="414142"/>
                </a:solidFill>
              </a:rPr>
              <a:t>Statement 100 – Accounting Changes and Error Corrections </a:t>
            </a:r>
          </a:p>
          <a:p>
            <a:pPr marR="0" algn="l" rtl="0">
              <a:buFont typeface="Courier New" panose="02070309020205020404" pitchFamily="49" charset="0"/>
              <a:buChar char="o"/>
            </a:pPr>
            <a:endParaRPr lang="en-US" sz="1800" dirty="0">
              <a:solidFill>
                <a:srgbClr val="414142"/>
              </a:solidFill>
            </a:endParaRPr>
          </a:p>
          <a:p>
            <a:pPr rtl="0">
              <a:buSzPts val="3700"/>
              <a:buFont typeface="Calibri" panose="020F0502020204030204" pitchFamily="34" charset="0"/>
              <a:buChar char="•"/>
            </a:pPr>
            <a:r>
              <a:rPr lang="en-US" b="0" i="0" u="none" strike="noStrike" baseline="0" dirty="0">
                <a:solidFill>
                  <a:srgbClr val="414142"/>
                </a:solidFill>
                <a:latin typeface="Calibri" panose="020F0502020204030204" pitchFamily="34" charset="0"/>
              </a:rPr>
              <a:t>Implementation Year 2025:</a:t>
            </a:r>
          </a:p>
          <a:p>
            <a:pPr>
              <a:buFont typeface="Courier New" panose="02070309020205020404" pitchFamily="49" charset="0"/>
              <a:buChar char="o"/>
            </a:pPr>
            <a:r>
              <a:rPr lang="en-US" sz="1800" dirty="0">
                <a:solidFill>
                  <a:srgbClr val="414142"/>
                </a:solidFill>
              </a:rPr>
              <a:t>Statement 101 – Compensated Absences </a:t>
            </a:r>
          </a:p>
          <a:p>
            <a:pPr>
              <a:buFont typeface="Courier New" panose="02070309020205020404" pitchFamily="49" charset="0"/>
              <a:buChar char="o"/>
            </a:pPr>
            <a:r>
              <a:rPr lang="en-US" sz="1800" dirty="0">
                <a:solidFill>
                  <a:srgbClr val="414142"/>
                </a:solidFill>
              </a:rPr>
              <a:t>Statement 102 – Certain </a:t>
            </a:r>
            <a:r>
              <a:rPr lang="en-US" sz="1800">
                <a:solidFill>
                  <a:srgbClr val="414142"/>
                </a:solidFill>
              </a:rPr>
              <a:t>Risk Disclosures</a:t>
            </a:r>
            <a:endParaRPr lang="en-US" sz="1800" dirty="0">
              <a:solidFill>
                <a:srgbClr val="414142"/>
              </a:solidFill>
            </a:endParaRPr>
          </a:p>
          <a:p>
            <a:pPr marR="0" algn="l" rtl="0">
              <a:buFont typeface="Courier New" panose="02070309020205020404" pitchFamily="49" charset="0"/>
              <a:buChar char="o"/>
            </a:pPr>
            <a:endParaRPr lang="en-US" sz="1800" dirty="0">
              <a:solidFill>
                <a:srgbClr val="414142"/>
              </a:solidFill>
            </a:endParaRPr>
          </a:p>
          <a:p>
            <a:pPr marL="0" indent="0">
              <a:buNone/>
            </a:pPr>
            <a:endParaRPr lang="en-US" sz="2400" dirty="0"/>
          </a:p>
          <a:p>
            <a:endParaRPr lang="en-US" sz="2400" dirty="0"/>
          </a:p>
          <a:p>
            <a:endParaRPr lang="en-US" sz="2400" dirty="0"/>
          </a:p>
        </p:txBody>
      </p:sp>
      <p:sp>
        <p:nvSpPr>
          <p:cNvPr id="2" name="Title 1"/>
          <p:cNvSpPr>
            <a:spLocks noGrp="1"/>
          </p:cNvSpPr>
          <p:nvPr>
            <p:ph type="title"/>
          </p:nvPr>
        </p:nvSpPr>
        <p:spPr/>
        <p:txBody>
          <a:bodyPr/>
          <a:lstStyle/>
          <a:p>
            <a:r>
              <a:rPr lang="en-US" dirty="0"/>
              <a:t>GASB Standards:</a:t>
            </a:r>
          </a:p>
        </p:txBody>
      </p:sp>
      <p:sp>
        <p:nvSpPr>
          <p:cNvPr id="4" name="Slide Number Placeholder 3"/>
          <p:cNvSpPr>
            <a:spLocks noGrp="1"/>
          </p:cNvSpPr>
          <p:nvPr>
            <p:ph type="sldNum" sz="quarter" idx="4"/>
          </p:nvPr>
        </p:nvSpPr>
        <p:spPr>
          <a:xfrm>
            <a:off x="8560158" y="4781550"/>
            <a:ext cx="522428" cy="342900"/>
          </a:xfrm>
        </p:spPr>
        <p:txBody>
          <a:bodyPr/>
          <a:lstStyle/>
          <a:p>
            <a:fld id="{F8E24598-D429-A34B-B4A6-5808099B37D3}" type="slidenum">
              <a:rPr lang="en-US" smtClean="0"/>
              <a:pPr/>
              <a:t>21</a:t>
            </a:fld>
            <a:endParaRPr lang="en-US" dirty="0"/>
          </a:p>
        </p:txBody>
      </p:sp>
    </p:spTree>
    <p:extLst>
      <p:ext uri="{BB962C8B-B14F-4D97-AF65-F5344CB8AC3E}">
        <p14:creationId xmlns:p14="http://schemas.microsoft.com/office/powerpoint/2010/main" val="2379046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1ACC4E-9A95-BF9E-0CA7-AEBD910CFDE9}"/>
              </a:ext>
            </a:extLst>
          </p:cNvPr>
          <p:cNvSpPr>
            <a:spLocks noGrp="1"/>
          </p:cNvSpPr>
          <p:nvPr>
            <p:ph type="title"/>
          </p:nvPr>
        </p:nvSpPr>
        <p:spPr/>
        <p:txBody>
          <a:bodyPr/>
          <a:lstStyle/>
          <a:p>
            <a:r>
              <a:rPr lang="en-US" sz="4400" dirty="0"/>
              <a:t>Questions?</a:t>
            </a:r>
          </a:p>
        </p:txBody>
      </p:sp>
    </p:spTree>
    <p:extLst>
      <p:ext uri="{BB962C8B-B14F-4D97-AF65-F5344CB8AC3E}">
        <p14:creationId xmlns:p14="http://schemas.microsoft.com/office/powerpoint/2010/main" val="2398874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5F6173-336B-9276-6939-203906E5988C}"/>
              </a:ext>
            </a:extLst>
          </p:cNvPr>
          <p:cNvSpPr>
            <a:spLocks noGrp="1"/>
          </p:cNvSpPr>
          <p:nvPr>
            <p:ph type="sldNum" sz="quarter" idx="4"/>
          </p:nvPr>
        </p:nvSpPr>
        <p:spPr/>
        <p:txBody>
          <a:bodyPr/>
          <a:lstStyle/>
          <a:p>
            <a:fld id="{6DAB3F6F-6A30-410C-8DAB-3E7769D71CBC}" type="slidenum">
              <a:rPr lang="en-US" smtClean="0"/>
              <a:pPr/>
              <a:t>23</a:t>
            </a:fld>
            <a:endParaRPr lang="en-US" dirty="0"/>
          </a:p>
        </p:txBody>
      </p:sp>
    </p:spTree>
    <p:extLst>
      <p:ext uri="{BB962C8B-B14F-4D97-AF65-F5344CB8AC3E}">
        <p14:creationId xmlns:p14="http://schemas.microsoft.com/office/powerpoint/2010/main" val="3402721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b="0" dirty="0"/>
              <a:t>Terms of the Engagement</a:t>
            </a:r>
          </a:p>
          <a:p>
            <a:r>
              <a:rPr lang="en-US" sz="2400" b="0" dirty="0"/>
              <a:t>Executive Summary</a:t>
            </a:r>
          </a:p>
          <a:p>
            <a:r>
              <a:rPr lang="en-US" sz="2400" b="0" dirty="0"/>
              <a:t>Financial Highlights</a:t>
            </a:r>
          </a:p>
          <a:p>
            <a:r>
              <a:rPr lang="en-US" sz="2400" b="0" dirty="0"/>
              <a:t>Federal and State Single Audit</a:t>
            </a:r>
          </a:p>
          <a:p>
            <a:r>
              <a:rPr lang="en-US" sz="2400" b="0" dirty="0"/>
              <a:t>Governance Communication</a:t>
            </a:r>
          </a:p>
          <a:p>
            <a:r>
              <a:rPr lang="en-US" sz="2400" b="0" dirty="0"/>
              <a:t>Upcoming GASB Pronouncements</a:t>
            </a:r>
          </a:p>
          <a:p>
            <a:endParaRPr lang="en-US" sz="2400" dirty="0"/>
          </a:p>
          <a:p>
            <a:endParaRPr lang="en-US" sz="2400" dirty="0"/>
          </a:p>
          <a:p>
            <a:endParaRPr lang="en-US" sz="2400" dirty="0"/>
          </a:p>
        </p:txBody>
      </p:sp>
      <p:sp>
        <p:nvSpPr>
          <p:cNvPr id="2" name="Title 1"/>
          <p:cNvSpPr>
            <a:spLocks noGrp="1"/>
          </p:cNvSpPr>
          <p:nvPr>
            <p:ph type="title"/>
          </p:nvPr>
        </p:nvSpPr>
        <p:spPr/>
        <p:txBody>
          <a:bodyPr/>
          <a:lstStyle/>
          <a:p>
            <a:r>
              <a:rPr lang="en-US" dirty="0"/>
              <a:t>Agenda:</a:t>
            </a:r>
          </a:p>
        </p:txBody>
      </p:sp>
      <p:sp>
        <p:nvSpPr>
          <p:cNvPr id="4" name="Slide Number Placeholder 3"/>
          <p:cNvSpPr>
            <a:spLocks noGrp="1"/>
          </p:cNvSpPr>
          <p:nvPr>
            <p:ph type="sldNum" sz="quarter" idx="4"/>
          </p:nvPr>
        </p:nvSpPr>
        <p:spPr>
          <a:xfrm>
            <a:off x="8560158" y="4781550"/>
            <a:ext cx="522428" cy="342900"/>
          </a:xfrm>
        </p:spPr>
        <p:txBody>
          <a:bodyPr/>
          <a:lstStyle/>
          <a:p>
            <a:fld id="{F8E24598-D429-A34B-B4A6-5808099B37D3}" type="slidenum">
              <a:rPr lang="en-US" smtClean="0"/>
              <a:pPr/>
              <a:t>3</a:t>
            </a:fld>
            <a:endParaRPr lang="en-US" dirty="0"/>
          </a:p>
        </p:txBody>
      </p:sp>
    </p:spTree>
    <p:extLst>
      <p:ext uri="{BB962C8B-B14F-4D97-AF65-F5344CB8AC3E}">
        <p14:creationId xmlns:p14="http://schemas.microsoft.com/office/powerpoint/2010/main" val="2820108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Terms of the Engagement</a:t>
            </a:r>
          </a:p>
        </p:txBody>
      </p:sp>
      <p:sp>
        <p:nvSpPr>
          <p:cNvPr id="6" name="Subtitle 5"/>
          <p:cNvSpPr>
            <a:spLocks noGrp="1"/>
          </p:cNvSpPr>
          <p:nvPr>
            <p:ph type="subTitle" idx="1"/>
          </p:nvPr>
        </p:nvSpPr>
        <p:spPr/>
        <p:txBody>
          <a:bodyPr/>
          <a:lstStyle/>
          <a:p>
            <a:r>
              <a:rPr lang="en-US" dirty="0"/>
              <a:t>Financial Statement and Single Audit</a:t>
            </a:r>
          </a:p>
        </p:txBody>
      </p:sp>
      <p:sp>
        <p:nvSpPr>
          <p:cNvPr id="4" name="Slide Number Placeholder 3"/>
          <p:cNvSpPr>
            <a:spLocks noGrp="1"/>
          </p:cNvSpPr>
          <p:nvPr>
            <p:ph type="sldNum" sz="quarter" idx="4"/>
          </p:nvPr>
        </p:nvSpPr>
        <p:spPr/>
        <p:txBody>
          <a:bodyPr/>
          <a:lstStyle/>
          <a:p>
            <a:fld id="{F8E24598-D429-A34B-B4A6-5808099B37D3}" type="slidenum">
              <a:rPr lang="en-US" smtClean="0"/>
              <a:pPr/>
              <a:t>4</a:t>
            </a:fld>
            <a:endParaRPr lang="en-US" dirty="0"/>
          </a:p>
        </p:txBody>
      </p:sp>
    </p:spTree>
    <p:extLst>
      <p:ext uri="{BB962C8B-B14F-4D97-AF65-F5344CB8AC3E}">
        <p14:creationId xmlns:p14="http://schemas.microsoft.com/office/powerpoint/2010/main" val="1969252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rtl="0">
              <a:buSzPts val="3200"/>
              <a:buFont typeface="Calibri" panose="020F0502020204030204" pitchFamily="34" charset="0"/>
              <a:buChar char="•"/>
            </a:pPr>
            <a:r>
              <a:rPr lang="en-US" sz="1800" b="0" i="0" u="none" strike="noStrike" baseline="0" dirty="0">
                <a:solidFill>
                  <a:srgbClr val="414142"/>
                </a:solidFill>
                <a:latin typeface="Calibri" panose="020F0502020204030204" pitchFamily="34" charset="0"/>
              </a:rPr>
              <a:t>Express opinions on whether the basic financial statements are presented in accordance with GAAP</a:t>
            </a:r>
          </a:p>
          <a:p>
            <a:pPr rtl="0">
              <a:buSzPts val="3200"/>
              <a:buFont typeface="Calibri" panose="020F0502020204030204" pitchFamily="34" charset="0"/>
              <a:buChar char="•"/>
            </a:pPr>
            <a:r>
              <a:rPr lang="en-US" sz="1800" b="0" i="0" u="none" strike="noStrike" baseline="0" dirty="0">
                <a:solidFill>
                  <a:srgbClr val="414142"/>
                </a:solidFill>
                <a:latin typeface="Calibri" panose="020F0502020204030204" pitchFamily="34" charset="0"/>
              </a:rPr>
              <a:t>Express an “in relation” to opinion on the schedule of expenditures of federal awards and schedule of expenditures of state financial assistance.</a:t>
            </a:r>
          </a:p>
          <a:p>
            <a:pPr rtl="0">
              <a:buSzPts val="3200"/>
              <a:buFont typeface="Calibri" panose="020F0502020204030204" pitchFamily="34" charset="0"/>
              <a:buChar char="•"/>
            </a:pPr>
            <a:r>
              <a:rPr lang="en-US" sz="1800" b="0" i="0" u="none" strike="noStrike" baseline="0" dirty="0">
                <a:solidFill>
                  <a:srgbClr val="414142"/>
                </a:solidFill>
                <a:latin typeface="Calibri" panose="020F0502020204030204" pitchFamily="34" charset="0"/>
              </a:rPr>
              <a:t>Express an opinion on compliance related to major federal and state award programs</a:t>
            </a:r>
          </a:p>
          <a:p>
            <a:pPr rtl="0">
              <a:buSzPts val="3700"/>
              <a:buFont typeface="Calibri" panose="020F0502020204030204" pitchFamily="34" charset="0"/>
              <a:buChar char="•"/>
            </a:pPr>
            <a:r>
              <a:rPr lang="en-US" sz="1800" b="0" i="0" u="none" strike="noStrike" baseline="0" dirty="0">
                <a:solidFill>
                  <a:srgbClr val="414142"/>
                </a:solidFill>
                <a:latin typeface="Calibri" panose="020F0502020204030204" pitchFamily="34" charset="0"/>
              </a:rPr>
              <a:t>Provide a report on internal control over financial reporting and compliance with laws, regulations, contracts and grants</a:t>
            </a:r>
          </a:p>
          <a:p>
            <a:pPr rtl="0">
              <a:buSzPts val="3700"/>
              <a:buFont typeface="Calibri" panose="020F0502020204030204" pitchFamily="34" charset="0"/>
              <a:buChar char="•"/>
            </a:pPr>
            <a:r>
              <a:rPr lang="en-US" sz="1800" b="0" i="0" u="none" strike="noStrike" baseline="0" dirty="0">
                <a:solidFill>
                  <a:srgbClr val="414142"/>
                </a:solidFill>
                <a:latin typeface="Calibri" panose="020F0502020204030204" pitchFamily="34" charset="0"/>
              </a:rPr>
              <a:t>Provide a report on internal control over compliance related to major federal and state award programs</a:t>
            </a:r>
          </a:p>
          <a:p>
            <a:endParaRPr lang="en-US" sz="2400" dirty="0"/>
          </a:p>
          <a:p>
            <a:endParaRPr lang="en-US" sz="2400" dirty="0"/>
          </a:p>
          <a:p>
            <a:endParaRPr lang="en-US" sz="2400" dirty="0"/>
          </a:p>
        </p:txBody>
      </p:sp>
      <p:sp>
        <p:nvSpPr>
          <p:cNvPr id="2" name="Title 1"/>
          <p:cNvSpPr>
            <a:spLocks noGrp="1"/>
          </p:cNvSpPr>
          <p:nvPr>
            <p:ph type="title"/>
          </p:nvPr>
        </p:nvSpPr>
        <p:spPr/>
        <p:txBody>
          <a:bodyPr/>
          <a:lstStyle/>
          <a:p>
            <a:r>
              <a:rPr lang="en-US" dirty="0"/>
              <a:t>Terms of the Engagement:</a:t>
            </a:r>
          </a:p>
        </p:txBody>
      </p:sp>
      <p:sp>
        <p:nvSpPr>
          <p:cNvPr id="4" name="Slide Number Placeholder 3"/>
          <p:cNvSpPr>
            <a:spLocks noGrp="1"/>
          </p:cNvSpPr>
          <p:nvPr>
            <p:ph type="sldNum" sz="quarter" idx="4"/>
          </p:nvPr>
        </p:nvSpPr>
        <p:spPr>
          <a:xfrm>
            <a:off x="8560158" y="4781550"/>
            <a:ext cx="522428" cy="342900"/>
          </a:xfrm>
        </p:spPr>
        <p:txBody>
          <a:bodyPr/>
          <a:lstStyle/>
          <a:p>
            <a:fld id="{F8E24598-D429-A34B-B4A6-5808099B37D3}" type="slidenum">
              <a:rPr lang="en-US" smtClean="0"/>
              <a:pPr/>
              <a:t>5</a:t>
            </a:fld>
            <a:endParaRPr lang="en-US" dirty="0"/>
          </a:p>
        </p:txBody>
      </p:sp>
    </p:spTree>
    <p:extLst>
      <p:ext uri="{BB962C8B-B14F-4D97-AF65-F5344CB8AC3E}">
        <p14:creationId xmlns:p14="http://schemas.microsoft.com/office/powerpoint/2010/main" val="3334057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Executive Summary</a:t>
            </a:r>
          </a:p>
        </p:txBody>
      </p:sp>
      <p:sp>
        <p:nvSpPr>
          <p:cNvPr id="6" name="Subtitle 5"/>
          <p:cNvSpPr>
            <a:spLocks noGrp="1"/>
          </p:cNvSpPr>
          <p:nvPr>
            <p:ph type="subTitle" idx="1"/>
          </p:nvPr>
        </p:nvSpPr>
        <p:spPr/>
        <p:txBody>
          <a:bodyPr/>
          <a:lstStyle/>
          <a:p>
            <a:r>
              <a:rPr lang="en-US" dirty="0"/>
              <a:t>Audit Results</a:t>
            </a:r>
          </a:p>
        </p:txBody>
      </p:sp>
      <p:sp>
        <p:nvSpPr>
          <p:cNvPr id="4" name="Slide Number Placeholder 3"/>
          <p:cNvSpPr>
            <a:spLocks noGrp="1"/>
          </p:cNvSpPr>
          <p:nvPr>
            <p:ph type="sldNum" sz="quarter" idx="4"/>
          </p:nvPr>
        </p:nvSpPr>
        <p:spPr/>
        <p:txBody>
          <a:bodyPr/>
          <a:lstStyle/>
          <a:p>
            <a:fld id="{F8E24598-D429-A34B-B4A6-5808099B37D3}" type="slidenum">
              <a:rPr lang="en-US" smtClean="0"/>
              <a:pPr/>
              <a:t>6</a:t>
            </a:fld>
            <a:endParaRPr lang="en-US" dirty="0"/>
          </a:p>
        </p:txBody>
      </p:sp>
    </p:spTree>
    <p:extLst>
      <p:ext uri="{BB962C8B-B14F-4D97-AF65-F5344CB8AC3E}">
        <p14:creationId xmlns:p14="http://schemas.microsoft.com/office/powerpoint/2010/main" val="2341915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Executive Summary</a:t>
            </a:r>
          </a:p>
        </p:txBody>
      </p:sp>
      <p:sp>
        <p:nvSpPr>
          <p:cNvPr id="21507" name="Rectangle 3"/>
          <p:cNvSpPr>
            <a:spLocks noGrp="1" noChangeArrowheads="1"/>
          </p:cNvSpPr>
          <p:nvPr>
            <p:ph idx="1"/>
          </p:nvPr>
        </p:nvSpPr>
        <p:spPr>
          <a:xfrm>
            <a:off x="457200" y="754438"/>
            <a:ext cx="8229600" cy="3760412"/>
          </a:xfrm>
        </p:spPr>
        <p:txBody>
          <a:bodyPr/>
          <a:lstStyle/>
          <a:p>
            <a:pPr rtl="0">
              <a:buSzPts val="3700"/>
              <a:buFont typeface="Calibri" panose="020F0502020204030204" pitchFamily="34" charset="0"/>
              <a:buChar char="•"/>
            </a:pPr>
            <a:r>
              <a:rPr lang="en-US" b="0" i="0" u="none" strike="noStrike" baseline="0" dirty="0">
                <a:solidFill>
                  <a:srgbClr val="414142"/>
                </a:solidFill>
              </a:rPr>
              <a:t>Financial Statements</a:t>
            </a:r>
          </a:p>
          <a:p>
            <a:pPr lvl="1">
              <a:buSzPts val="3200"/>
              <a:buFont typeface="Calibri" panose="020F0502020204030204" pitchFamily="34" charset="0"/>
              <a:buChar char="–"/>
            </a:pPr>
            <a:r>
              <a:rPr lang="en-US" sz="1400" b="0" i="0" u="none" strike="noStrike" baseline="0" dirty="0">
                <a:solidFill>
                  <a:srgbClr val="414142"/>
                </a:solidFill>
              </a:rPr>
              <a:t>Unmodified opinion on the financial statements</a:t>
            </a:r>
          </a:p>
          <a:p>
            <a:pPr lvl="1">
              <a:buSzPts val="3200"/>
              <a:buFont typeface="Calibri" panose="020F0502020204030204" pitchFamily="34" charset="0"/>
              <a:buChar char="–"/>
            </a:pPr>
            <a:r>
              <a:rPr lang="en-US" sz="1400" b="0" i="0" u="none" strike="noStrike" baseline="0" dirty="0">
                <a:solidFill>
                  <a:srgbClr val="414142"/>
                </a:solidFill>
              </a:rPr>
              <a:t>No findings reported in report on internal control and compliance</a:t>
            </a:r>
          </a:p>
          <a:p>
            <a:pPr rtl="0">
              <a:buSzPts val="3700"/>
              <a:buFont typeface="Calibri" panose="020F0502020204030204" pitchFamily="34" charset="0"/>
              <a:buChar char="•"/>
            </a:pPr>
            <a:r>
              <a:rPr lang="en-US" b="0" i="0" u="none" strike="noStrike" baseline="0" dirty="0">
                <a:solidFill>
                  <a:srgbClr val="414142"/>
                </a:solidFill>
              </a:rPr>
              <a:t>Federal Single Audit</a:t>
            </a:r>
          </a:p>
          <a:p>
            <a:pPr lvl="1">
              <a:buSzPts val="3200"/>
              <a:buFont typeface="Calibri" panose="020F0502020204030204" pitchFamily="34" charset="0"/>
              <a:buChar char="–"/>
            </a:pPr>
            <a:r>
              <a:rPr lang="en-US" sz="1400" b="0" i="0" u="none" strike="noStrike" baseline="0" dirty="0">
                <a:solidFill>
                  <a:srgbClr val="414142"/>
                </a:solidFill>
              </a:rPr>
              <a:t>Unmodified opinion on the major federal programs </a:t>
            </a:r>
          </a:p>
          <a:p>
            <a:pPr lvl="1">
              <a:buSzPts val="3200"/>
              <a:buFont typeface="Calibri" panose="020F0502020204030204" pitchFamily="34" charset="0"/>
              <a:buChar char="–"/>
            </a:pPr>
            <a:r>
              <a:rPr lang="en-US" sz="1400" b="0" i="0" u="none" strike="noStrike" baseline="0" dirty="0">
                <a:solidFill>
                  <a:srgbClr val="414142"/>
                </a:solidFill>
              </a:rPr>
              <a:t>No compliance findings; significant deficiency in internal control related to special tests and provisions, Title I</a:t>
            </a:r>
          </a:p>
          <a:p>
            <a:pPr rtl="0">
              <a:buSzPts val="3700"/>
              <a:buFont typeface="Calibri" panose="020F0502020204030204" pitchFamily="34" charset="0"/>
              <a:buChar char="•"/>
            </a:pPr>
            <a:r>
              <a:rPr lang="en-US" b="0" i="0" u="none" strike="noStrike" baseline="0" dirty="0">
                <a:solidFill>
                  <a:srgbClr val="414142"/>
                </a:solidFill>
              </a:rPr>
              <a:t>State Single Audit</a:t>
            </a:r>
          </a:p>
          <a:p>
            <a:pPr lvl="1">
              <a:buSzPts val="3200"/>
              <a:buFont typeface="Calibri" panose="020F0502020204030204" pitchFamily="34" charset="0"/>
              <a:buChar char="–"/>
            </a:pPr>
            <a:r>
              <a:rPr lang="en-US" sz="1400" b="0" i="0" u="none" strike="noStrike" baseline="0" dirty="0">
                <a:solidFill>
                  <a:srgbClr val="414142"/>
                </a:solidFill>
              </a:rPr>
              <a:t>Unmodified opinion on the major state programs </a:t>
            </a:r>
          </a:p>
          <a:p>
            <a:pPr lvl="1">
              <a:buSzPts val="3200"/>
              <a:buFont typeface="Calibri" panose="020F0502020204030204" pitchFamily="34" charset="0"/>
              <a:buChar char="–"/>
            </a:pPr>
            <a:r>
              <a:rPr lang="en-US" sz="1400" b="0" i="0" u="none" strike="noStrike" baseline="0" dirty="0">
                <a:solidFill>
                  <a:srgbClr val="414142"/>
                </a:solidFill>
              </a:rPr>
              <a:t>No compliance findings or significant deficiencies in internal control over compliance </a:t>
            </a:r>
          </a:p>
          <a:p>
            <a:pPr rtl="0">
              <a:buSzPts val="3200"/>
              <a:buFont typeface="Calibri" panose="020F0502020204030204" pitchFamily="34" charset="0"/>
              <a:buChar char="–"/>
            </a:pPr>
            <a:endParaRPr lang="en-US" sz="1800" b="0" i="0" u="none" strike="noStrike" baseline="0" dirty="0">
              <a:solidFill>
                <a:srgbClr val="414142"/>
              </a:solidFill>
              <a:latin typeface="Calibri" panose="020F0502020204030204" pitchFamily="34" charset="0"/>
            </a:endParaRPr>
          </a:p>
        </p:txBody>
      </p:sp>
      <p:sp>
        <p:nvSpPr>
          <p:cNvPr id="5" name="Slide Number Placeholder 4"/>
          <p:cNvSpPr>
            <a:spLocks noGrp="1"/>
          </p:cNvSpPr>
          <p:nvPr>
            <p:ph type="sldNum" sz="quarter" idx="4"/>
          </p:nvPr>
        </p:nvSpPr>
        <p:spPr/>
        <p:txBody>
          <a:bodyPr/>
          <a:lstStyle/>
          <a:p>
            <a:fld id="{F8E24598-D429-A34B-B4A6-5808099B37D3}" type="slidenum">
              <a:rPr lang="en-US" smtClean="0"/>
              <a:pPr/>
              <a:t>7</a:t>
            </a:fld>
            <a:endParaRPr lang="en-US" dirty="0"/>
          </a:p>
        </p:txBody>
      </p:sp>
    </p:spTree>
    <p:extLst>
      <p:ext uri="{BB962C8B-B14F-4D97-AF65-F5344CB8AC3E}">
        <p14:creationId xmlns:p14="http://schemas.microsoft.com/office/powerpoint/2010/main" val="3900757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Financial Highlights</a:t>
            </a:r>
          </a:p>
        </p:txBody>
      </p:sp>
      <p:sp>
        <p:nvSpPr>
          <p:cNvPr id="6" name="Subtitle 5"/>
          <p:cNvSpPr>
            <a:spLocks noGrp="1"/>
          </p:cNvSpPr>
          <p:nvPr>
            <p:ph type="subTitle" idx="1"/>
          </p:nvPr>
        </p:nvSpPr>
        <p:spPr/>
        <p:txBody>
          <a:bodyPr/>
          <a:lstStyle/>
          <a:p>
            <a:r>
              <a:rPr lang="en-US" dirty="0"/>
              <a:t>Overview</a:t>
            </a:r>
          </a:p>
        </p:txBody>
      </p:sp>
      <p:sp>
        <p:nvSpPr>
          <p:cNvPr id="4" name="Slide Number Placeholder 3"/>
          <p:cNvSpPr>
            <a:spLocks noGrp="1"/>
          </p:cNvSpPr>
          <p:nvPr>
            <p:ph type="sldNum" sz="quarter" idx="4"/>
          </p:nvPr>
        </p:nvSpPr>
        <p:spPr/>
        <p:txBody>
          <a:bodyPr/>
          <a:lstStyle/>
          <a:p>
            <a:fld id="{F8E24598-D429-A34B-B4A6-5808099B37D3}" type="slidenum">
              <a:rPr lang="en-US" smtClean="0"/>
              <a:pPr/>
              <a:t>8</a:t>
            </a:fld>
            <a:endParaRPr lang="en-US" dirty="0"/>
          </a:p>
        </p:txBody>
      </p:sp>
    </p:spTree>
    <p:extLst>
      <p:ext uri="{BB962C8B-B14F-4D97-AF65-F5344CB8AC3E}">
        <p14:creationId xmlns:p14="http://schemas.microsoft.com/office/powerpoint/2010/main" val="2826705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sz="half" idx="1"/>
          </p:nvPr>
        </p:nvSpPr>
        <p:spPr>
          <a:xfrm>
            <a:off x="457200" y="842772"/>
            <a:ext cx="4038600" cy="3741974"/>
          </a:xfrm>
        </p:spPr>
        <p:txBody>
          <a:bodyPr wrap="square" anchor="t">
            <a:normAutofit/>
          </a:bodyPr>
          <a:lstStyle/>
          <a:p>
            <a:pPr rtl="0">
              <a:buSzPts val="3200"/>
              <a:buFont typeface="Calibri" panose="020F0502020204030204" pitchFamily="34" charset="0"/>
              <a:buChar char="–"/>
            </a:pPr>
            <a:r>
              <a:rPr lang="en-US" b="0" i="0" u="none" strike="noStrike" baseline="0"/>
              <a:t>Government Wide Financial Statements</a:t>
            </a:r>
          </a:p>
          <a:p>
            <a:pPr rtl="0">
              <a:buSzPts val="3200"/>
              <a:buFont typeface="Calibri" panose="020F0502020204030204" pitchFamily="34" charset="0"/>
              <a:buChar char="–"/>
            </a:pPr>
            <a:endParaRPr lang="en-US" b="0" i="0" u="none" strike="noStrike" baseline="0"/>
          </a:p>
        </p:txBody>
      </p:sp>
      <p:sp>
        <p:nvSpPr>
          <p:cNvPr id="4" name="Title 3"/>
          <p:cNvSpPr>
            <a:spLocks noGrp="1"/>
          </p:cNvSpPr>
          <p:nvPr>
            <p:ph type="title"/>
          </p:nvPr>
        </p:nvSpPr>
        <p:spPr>
          <a:xfrm>
            <a:off x="457200" y="73152"/>
            <a:ext cx="8229600" cy="685800"/>
          </a:xfrm>
        </p:spPr>
        <p:txBody>
          <a:bodyPr wrap="square" anchor="ctr">
            <a:normAutofit/>
          </a:bodyPr>
          <a:lstStyle/>
          <a:p>
            <a:r>
              <a:rPr lang="en-US" dirty="0"/>
              <a:t>Financial Highlights</a:t>
            </a:r>
          </a:p>
        </p:txBody>
      </p:sp>
      <p:sp>
        <p:nvSpPr>
          <p:cNvPr id="5" name="Slide Number Placeholder 4"/>
          <p:cNvSpPr>
            <a:spLocks noGrp="1"/>
          </p:cNvSpPr>
          <p:nvPr>
            <p:ph type="sldNum" sz="quarter" idx="4"/>
          </p:nvPr>
        </p:nvSpPr>
        <p:spPr>
          <a:xfrm>
            <a:off x="8686800" y="4772025"/>
            <a:ext cx="395782" cy="342900"/>
          </a:xfrm>
        </p:spPr>
        <p:txBody>
          <a:bodyPr anchor="ctr">
            <a:normAutofit/>
          </a:bodyPr>
          <a:lstStyle/>
          <a:p>
            <a:pPr>
              <a:spcAft>
                <a:spcPts val="600"/>
              </a:spcAft>
            </a:pPr>
            <a:fld id="{F8E24598-D429-A34B-B4A6-5808099B37D3}" type="slidenum">
              <a:rPr lang="en-US" smtClean="0"/>
              <a:pPr>
                <a:spcAft>
                  <a:spcPts val="600"/>
                </a:spcAft>
              </a:pPr>
              <a:t>9</a:t>
            </a:fld>
            <a:endParaRPr lang="en-US"/>
          </a:p>
        </p:txBody>
      </p:sp>
      <p:pic>
        <p:nvPicPr>
          <p:cNvPr id="3" name="Picture 2">
            <a:extLst>
              <a:ext uri="{FF2B5EF4-FFF2-40B4-BE49-F238E27FC236}">
                <a16:creationId xmlns:a16="http://schemas.microsoft.com/office/drawing/2014/main" id="{8B8027DE-2B6A-0BD3-0FEF-D12BE8EE3918}"/>
              </a:ext>
            </a:extLst>
          </p:cNvPr>
          <p:cNvPicPr>
            <a:picLocks noChangeAspect="1"/>
          </p:cNvPicPr>
          <p:nvPr/>
        </p:nvPicPr>
        <p:blipFill>
          <a:blip r:embed="rId3"/>
          <a:stretch>
            <a:fillRect/>
          </a:stretch>
        </p:blipFill>
        <p:spPr>
          <a:xfrm>
            <a:off x="4572000" y="126874"/>
            <a:ext cx="4456274" cy="4700826"/>
          </a:xfrm>
          <a:prstGeom prst="rect">
            <a:avLst/>
          </a:prstGeom>
        </p:spPr>
      </p:pic>
    </p:spTree>
    <p:extLst>
      <p:ext uri="{BB962C8B-B14F-4D97-AF65-F5344CB8AC3E}">
        <p14:creationId xmlns:p14="http://schemas.microsoft.com/office/powerpoint/2010/main" val="1271797612"/>
      </p:ext>
    </p:extLst>
  </p:cSld>
  <p:clrMapOvr>
    <a:masterClrMapping/>
  </p:clrMapOvr>
</p:sld>
</file>

<file path=ppt/theme/theme1.xml><?xml version="1.0" encoding="utf-8"?>
<a:theme xmlns:a="http://schemas.openxmlformats.org/drawingml/2006/main" name="1_1-CLA-PowerPoint HD">
  <a:themeElements>
    <a:clrScheme name="CLA Color Palette">
      <a:dk1>
        <a:srgbClr val="414142"/>
      </a:dk1>
      <a:lt1>
        <a:srgbClr val="FFFFFF"/>
      </a:lt1>
      <a:dk2>
        <a:srgbClr val="414142"/>
      </a:dk2>
      <a:lt2>
        <a:srgbClr val="DAD8D7"/>
      </a:lt2>
      <a:accent1>
        <a:srgbClr val="2E334E"/>
      </a:accent1>
      <a:accent2>
        <a:srgbClr val="7DD2D3"/>
      </a:accent2>
      <a:accent3>
        <a:srgbClr val="E2E868"/>
      </a:accent3>
      <a:accent4>
        <a:srgbClr val="EE5340"/>
      </a:accent4>
      <a:accent5>
        <a:srgbClr val="FBC55A"/>
      </a:accent5>
      <a:accent6>
        <a:srgbClr val="DAD8D7"/>
      </a:accent6>
      <a:hlink>
        <a:srgbClr val="5CB8B2"/>
      </a:hlink>
      <a:folHlink>
        <a:srgbClr val="5CB8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DBD4C5"/>
        </a:lt1>
        <a:dk2>
          <a:srgbClr val="FFFFFF"/>
        </a:dk2>
        <a:lt2>
          <a:srgbClr val="323232"/>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EA37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LA-Widescreen" id="{4D1ABCCF-DFD5-4E5E-9231-B6C831BF1E19}" vid="{BD1CACB8-EEF4-4B66-A1E0-CC852773BA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1234F0215D9104BB094789FFCA3949D" ma:contentTypeVersion="9" ma:contentTypeDescription="Create a new document." ma:contentTypeScope="" ma:versionID="ed66bd444616b7f1bb1ea79cee0a8807">
  <xsd:schema xmlns:xsd="http://www.w3.org/2001/XMLSchema" xmlns:xs="http://www.w3.org/2001/XMLSchema" xmlns:p="http://schemas.microsoft.com/office/2006/metadata/properties" xmlns:ns2="1c866872-bc7f-4f4f-a388-ff9389fdbb7b" targetNamespace="http://schemas.microsoft.com/office/2006/metadata/properties" ma:root="true" ma:fieldsID="287de1b0a8de1476a3329ee6be4b0730" ns2:_="">
    <xsd:import namespace="1c866872-bc7f-4f4f-a388-ff9389fdbb7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866872-bc7f-4f4f-a388-ff9389fdbb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44BBBC-50C5-47EB-8D82-EC547626082F}">
  <ds:schemaRefs>
    <ds:schemaRef ds:uri="http://schemas.microsoft.com/office/2006/metadata/properties"/>
    <ds:schemaRef ds:uri="http://purl.org/dc/dcmitype/"/>
    <ds:schemaRef ds:uri="http://purl.org/dc/elements/1.1/"/>
    <ds:schemaRef ds:uri="http://schemas.microsoft.com/office/2006/documentManagement/types"/>
    <ds:schemaRef ds:uri="1c866872-bc7f-4f4f-a388-ff9389fdbb7b"/>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DD970948-E753-4CFA-9BCD-11F3CA3BBC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866872-bc7f-4f4f-a388-ff9389fdbb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DA104B3-3D1C-4F10-9723-68F746A778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884</TotalTime>
  <Words>2412</Words>
  <Application>Microsoft Office PowerPoint</Application>
  <PresentationFormat>On-screen Show (16:9)</PresentationFormat>
  <Paragraphs>209</Paragraphs>
  <Slides>23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Arial Narrow</vt:lpstr>
      <vt:lpstr>Calibri</vt:lpstr>
      <vt:lpstr>Courier New</vt:lpstr>
      <vt:lpstr>Georgia</vt:lpstr>
      <vt:lpstr>Wingdings</vt:lpstr>
      <vt:lpstr>1_1-CLA-PowerPoint HD</vt:lpstr>
      <vt:lpstr>Town of Manchester, Connecticut June 30, 2023 Audit Presentation</vt:lpstr>
      <vt:lpstr>PowerPoint Presentation</vt:lpstr>
      <vt:lpstr>Agenda:</vt:lpstr>
      <vt:lpstr>Terms of the Engagement</vt:lpstr>
      <vt:lpstr>Terms of the Engagement:</vt:lpstr>
      <vt:lpstr>Executive Summary</vt:lpstr>
      <vt:lpstr>Executive Summary</vt:lpstr>
      <vt:lpstr>Financial Highlights</vt:lpstr>
      <vt:lpstr>Financial Highlights</vt:lpstr>
      <vt:lpstr>PowerPoint Presentation</vt:lpstr>
      <vt:lpstr>Financial Highlights</vt:lpstr>
      <vt:lpstr>Financial Highlights</vt:lpstr>
      <vt:lpstr>Financial Highlights</vt:lpstr>
      <vt:lpstr>Federal and State Single Audit</vt:lpstr>
      <vt:lpstr>Federal Single Audit:</vt:lpstr>
      <vt:lpstr>State Single Audit:</vt:lpstr>
      <vt:lpstr>Governance Communication</vt:lpstr>
      <vt:lpstr>Governance Communication:</vt:lpstr>
      <vt:lpstr>Governance Communication con’t:</vt:lpstr>
      <vt:lpstr>Upcoming GASB Pronouncements</vt:lpstr>
      <vt:lpstr>GASB Standards:</vt:lpstr>
      <vt:lpstr>Questions?</vt:lpstr>
      <vt:lpstr>PowerPoint Presentation</vt:lpstr>
    </vt:vector>
  </TitlesOfParts>
  <Company>CLA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Dzwonkiewicz, Nicole</dc:creator>
  <cp:lastModifiedBy>Loren LeBel</cp:lastModifiedBy>
  <cp:revision>63</cp:revision>
  <dcterms:created xsi:type="dcterms:W3CDTF">2021-05-06T15:30:06Z</dcterms:created>
  <dcterms:modified xsi:type="dcterms:W3CDTF">2024-02-14T21:06:47Z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0x01010091234F0215D9104BB094789FFCA3949D</vt:lpwstr>
  </property>
  <property fmtid="{D5CDD505-2E9C-101B-9397-08002B2CF9AE}" pid="3" name="tabName">
    <vt:lpwstr>General Correspondence</vt:lpwstr>
  </property>
  <property fmtid="{D5CDD505-2E9C-101B-9397-08002B2CF9AE}" pid="4" name="tabIndex">
    <vt:lpwstr>0120</vt:lpwstr>
  </property>
  <property fmtid="{D5CDD505-2E9C-101B-9397-08002B2CF9AE}" pid="5" name="workpaperIndex">
    <vt:lpwstr>0120.50</vt:lpwstr>
  </property>
</Properties>
</file>