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658"/>
    <a:srgbClr val="C02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6"/>
    <p:restoredTop sz="94705"/>
  </p:normalViewPr>
  <p:slideViewPr>
    <p:cSldViewPr snapToGrid="0">
      <p:cViewPr varScale="1">
        <p:scale>
          <a:sx n="81" d="100"/>
          <a:sy n="81" d="100"/>
        </p:scale>
        <p:origin x="60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3441-346C-B9E2-9E50-E15C7D39D0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F5972-3EEF-66E2-D227-EAA7DD34A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B0E8F7-4783-0294-9EB7-BE1846FEAC3F}"/>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813BE21A-080E-0B71-5E35-904C2176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C2F93-E373-AF30-208B-24AFE652F81C}"/>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120148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09C0-DCD8-4CDA-DF4D-3BAD3B9E0B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8D437-E4D9-A6CD-76B6-494ABE644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DE650-C603-B24B-A68E-D26F313AA164}"/>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1B411FCE-F6E5-F304-BFB8-EB82A0110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296BA-F426-B59A-7282-C83DB31C0CA7}"/>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261296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7118-4E30-9C04-AE64-283F4FB60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2B667-F245-E527-6C5E-217176FCC9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04C4D-6E36-8491-8C4B-2C80045A8DFD}"/>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AB2F5B69-C03C-D810-9628-9BA465581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7070-B04F-4D81-69A3-C7FE13BD4ADB}"/>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166111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8E11-4105-0A49-F11E-C6A6B4DE9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FA54C-130B-5F29-5EA4-FA9973E83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366EA-BBC3-9D44-44F9-1439E00C95CA}"/>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27C00759-BBD0-9BB1-E3CF-CB590434A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F4965-4523-048F-BB59-3E29AE3683E7}"/>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68584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4EAD-85E4-FE52-A999-8A02293DD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DEBEA-CDC0-8120-9F16-8CE4878A3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D52C98-55E6-3B0F-455A-E205EE21B02E}"/>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638905B2-1D15-92D3-E2B6-919DDFD89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39D58-F3E8-30CB-8658-64132A6E91E6}"/>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333911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13-9D9F-5ED2-29C7-1B8784AE9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6DE9-BC52-5085-2502-82C41D296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5F61C-1C0C-BDE7-EDD4-C70C23CD64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CE226-34BA-AA95-A4BE-9817B69674AF}"/>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6" name="Footer Placeholder 5">
            <a:extLst>
              <a:ext uri="{FF2B5EF4-FFF2-40B4-BE49-F238E27FC236}">
                <a16:creationId xmlns:a16="http://schemas.microsoft.com/office/drawing/2014/main" id="{6B67AD9F-004D-E3FF-FAFD-83A92275D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725E0-0C76-87DC-0F29-D623BCDDA433}"/>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13044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FB5F-FDA9-0664-F01C-0A5DE234B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5845C-BD41-7E03-ECB7-1C421ABEA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2954D1-27DA-52E8-A6B5-280A75F3E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A8614-8B76-EBF6-D5C5-CA7ABF1EE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D51E1-CD17-CB0D-16DE-1A8EBF3A0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60EFC-6E96-895C-DBD8-FB9D904B4A44}"/>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8" name="Footer Placeholder 7">
            <a:extLst>
              <a:ext uri="{FF2B5EF4-FFF2-40B4-BE49-F238E27FC236}">
                <a16:creationId xmlns:a16="http://schemas.microsoft.com/office/drawing/2014/main" id="{3B3D8CD1-70DA-518A-C4F2-F1B16E1C9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858B8-3590-A39A-121A-222D59415DB9}"/>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243222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69B4-8EDB-21F1-B6CD-52055A5F8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866599-EF6F-D620-AB4F-FCE0728869A1}"/>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4" name="Footer Placeholder 3">
            <a:extLst>
              <a:ext uri="{FF2B5EF4-FFF2-40B4-BE49-F238E27FC236}">
                <a16:creationId xmlns:a16="http://schemas.microsoft.com/office/drawing/2014/main" id="{2BA7E691-6E68-C314-B696-FFF5D0431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D91199-7FFC-2335-C1D3-45FD08CDDF30}"/>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108454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31661-F389-EAA9-1FD7-C7BAC21A8FA9}"/>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3" name="Footer Placeholder 2">
            <a:extLst>
              <a:ext uri="{FF2B5EF4-FFF2-40B4-BE49-F238E27FC236}">
                <a16:creationId xmlns:a16="http://schemas.microsoft.com/office/drawing/2014/main" id="{8B16B594-AFF4-AF5F-64A7-156FB0798F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4FDF86-6B3E-779B-B04B-3E108D03E311}"/>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222210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2D66-07FC-E639-C460-71CA8BA5B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695508-1017-0CF7-D81B-5DA278630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762ED-0E31-DB65-9B45-BC0B0B704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85D81-02CB-F522-477D-0D8D2C3A85FA}"/>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6" name="Footer Placeholder 5">
            <a:extLst>
              <a:ext uri="{FF2B5EF4-FFF2-40B4-BE49-F238E27FC236}">
                <a16:creationId xmlns:a16="http://schemas.microsoft.com/office/drawing/2014/main" id="{4B503E87-CB8E-1AAC-2EFC-2125B51E3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63CAF-35EF-59DB-E941-129AB0489315}"/>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10726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B748-D9AB-809D-4122-124BBEDD1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2072A3-0E80-CB63-882C-F57E13755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CA3999-9520-9209-CC75-EB0B7E2C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A20A4-E5F4-7847-5738-197B6B448C3D}"/>
              </a:ext>
            </a:extLst>
          </p:cNvPr>
          <p:cNvSpPr>
            <a:spLocks noGrp="1"/>
          </p:cNvSpPr>
          <p:nvPr>
            <p:ph type="dt" sz="half" idx="10"/>
          </p:nvPr>
        </p:nvSpPr>
        <p:spPr/>
        <p:txBody>
          <a:bodyPr/>
          <a:lstStyle/>
          <a:p>
            <a:fld id="{4005E919-C205-3344-A175-C6AB2A74D2E9}" type="datetimeFigureOut">
              <a:rPr lang="en-US" smtClean="0"/>
              <a:t>12/6/2022</a:t>
            </a:fld>
            <a:endParaRPr lang="en-US"/>
          </a:p>
        </p:txBody>
      </p:sp>
      <p:sp>
        <p:nvSpPr>
          <p:cNvPr id="6" name="Footer Placeholder 5">
            <a:extLst>
              <a:ext uri="{FF2B5EF4-FFF2-40B4-BE49-F238E27FC236}">
                <a16:creationId xmlns:a16="http://schemas.microsoft.com/office/drawing/2014/main" id="{61B8FE0F-DD2D-F5E3-EB9D-4F1332776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6E931-553A-1BCA-7935-86130743546E}"/>
              </a:ext>
            </a:extLst>
          </p:cNvPr>
          <p:cNvSpPr>
            <a:spLocks noGrp="1"/>
          </p:cNvSpPr>
          <p:nvPr>
            <p:ph type="sldNum" sz="quarter" idx="12"/>
          </p:nvPr>
        </p:nvSpPr>
        <p:spPr/>
        <p:txBody>
          <a:bodyPr/>
          <a:lstStyle/>
          <a:p>
            <a:fld id="{B10ACE35-0C48-6B46-9AF9-80616641A60C}" type="slidenum">
              <a:rPr lang="en-US" smtClean="0"/>
              <a:t>‹#›</a:t>
            </a:fld>
            <a:endParaRPr lang="en-US"/>
          </a:p>
        </p:txBody>
      </p:sp>
    </p:spTree>
    <p:extLst>
      <p:ext uri="{BB962C8B-B14F-4D97-AF65-F5344CB8AC3E}">
        <p14:creationId xmlns:p14="http://schemas.microsoft.com/office/powerpoint/2010/main" val="306938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95234-7F02-20CF-101B-B1E6244C3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3EA916-0CE4-098F-389D-07B837EFD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9FE61-3CCE-33D0-98AB-7A2C21F26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5E919-C205-3344-A175-C6AB2A74D2E9}" type="datetimeFigureOut">
              <a:rPr lang="en-US" smtClean="0"/>
              <a:t>12/6/2022</a:t>
            </a:fld>
            <a:endParaRPr lang="en-US"/>
          </a:p>
        </p:txBody>
      </p:sp>
      <p:sp>
        <p:nvSpPr>
          <p:cNvPr id="5" name="Footer Placeholder 4">
            <a:extLst>
              <a:ext uri="{FF2B5EF4-FFF2-40B4-BE49-F238E27FC236}">
                <a16:creationId xmlns:a16="http://schemas.microsoft.com/office/drawing/2014/main" id="{2A91B080-D3E9-82A4-7D4D-47A708D97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DDC99C-BFCD-E330-18F1-AF4ABD6E8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ACE35-0C48-6B46-9AF9-80616641A60C}" type="slidenum">
              <a:rPr lang="en-US" smtClean="0"/>
              <a:t>‹#›</a:t>
            </a:fld>
            <a:endParaRPr lang="en-US"/>
          </a:p>
        </p:txBody>
      </p:sp>
    </p:spTree>
    <p:extLst>
      <p:ext uri="{BB962C8B-B14F-4D97-AF65-F5344CB8AC3E}">
        <p14:creationId xmlns:p14="http://schemas.microsoft.com/office/powerpoint/2010/main" val="186273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8.jpeg"/><Relationship Id="rId7"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8.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9B8177-422E-61E3-4642-2A16FC804693}"/>
              </a:ext>
            </a:extLst>
          </p:cNvPr>
          <p:cNvGrpSpPr/>
          <p:nvPr/>
        </p:nvGrpSpPr>
        <p:grpSpPr>
          <a:xfrm>
            <a:off x="3155315" y="2206781"/>
            <a:ext cx="5881370" cy="2932431"/>
            <a:chOff x="0" y="0"/>
            <a:chExt cx="5881658" cy="2932604"/>
          </a:xfrm>
        </p:grpSpPr>
        <p:pic>
          <p:nvPicPr>
            <p:cNvPr id="6" name="Picture 5">
              <a:extLst>
                <a:ext uri="{FF2B5EF4-FFF2-40B4-BE49-F238E27FC236}">
                  <a16:creationId xmlns:a16="http://schemas.microsoft.com/office/drawing/2014/main" id="{4CCE6F55-5CCC-48E3-D561-5131621C99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4249420" cy="2030095"/>
            </a:xfrm>
            <a:prstGeom prst="rect">
              <a:avLst/>
            </a:prstGeom>
            <a:ln>
              <a:noFill/>
            </a:ln>
            <a:extLst>
              <a:ext uri="{53640926-AAD7-44D8-BBD7-CCE9431645EC}">
                <a14:shadowObscured xmlns:a14="http://schemas.microsoft.com/office/drawing/2010/main"/>
              </a:ext>
            </a:extLst>
          </p:spPr>
        </p:pic>
        <p:pic>
          <p:nvPicPr>
            <p:cNvPr id="7" name="Picture 6" descr="May be an image of 12 people, people standing and indoor">
              <a:extLst>
                <a:ext uri="{FF2B5EF4-FFF2-40B4-BE49-F238E27FC236}">
                  <a16:creationId xmlns:a16="http://schemas.microsoft.com/office/drawing/2014/main" id="{C7A8DC6E-58B5-2937-48D4-B40A99F11E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4374573" y="0"/>
              <a:ext cx="1500505" cy="203327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10646D9-A5DF-2042-545F-2161419F18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9482" y="2150919"/>
              <a:ext cx="1203325" cy="781685"/>
            </a:xfrm>
            <a:prstGeom prst="rect">
              <a:avLst/>
            </a:prstGeom>
          </p:spPr>
        </p:pic>
        <p:pic>
          <p:nvPicPr>
            <p:cNvPr id="9" name="Picture 8">
              <a:extLst>
                <a:ext uri="{FF2B5EF4-FFF2-40B4-BE49-F238E27FC236}">
                  <a16:creationId xmlns:a16="http://schemas.microsoft.com/office/drawing/2014/main" id="{3B6DD678-7325-FAD2-4912-A748649842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2150919"/>
              <a:ext cx="935355" cy="781685"/>
            </a:xfrm>
            <a:prstGeom prst="rect">
              <a:avLst/>
            </a:prstGeom>
          </p:spPr>
        </p:pic>
        <p:pic>
          <p:nvPicPr>
            <p:cNvPr id="10" name="Picture 9">
              <a:extLst>
                <a:ext uri="{FF2B5EF4-FFF2-40B4-BE49-F238E27FC236}">
                  <a16:creationId xmlns:a16="http://schemas.microsoft.com/office/drawing/2014/main" id="{1151ECC6-788F-9DAF-4F14-7FA39CD88DB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8736" y="2150919"/>
              <a:ext cx="1197610" cy="778510"/>
            </a:xfrm>
            <a:prstGeom prst="rect">
              <a:avLst/>
            </a:prstGeom>
          </p:spPr>
        </p:pic>
        <p:pic>
          <p:nvPicPr>
            <p:cNvPr id="11" name="Picture 10">
              <a:extLst>
                <a:ext uri="{FF2B5EF4-FFF2-40B4-BE49-F238E27FC236}">
                  <a16:creationId xmlns:a16="http://schemas.microsoft.com/office/drawing/2014/main" id="{C00F5C35-DB4D-306D-15A4-2E9B72D0F16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3667991" y="2150919"/>
              <a:ext cx="947420" cy="77978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12E894C1-FE1C-764D-1DED-4CFE9BA40BC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4727863" y="2150919"/>
              <a:ext cx="1153795" cy="777875"/>
            </a:xfrm>
            <a:prstGeom prst="rect">
              <a:avLst/>
            </a:prstGeom>
            <a:ln>
              <a:noFill/>
            </a:ln>
            <a:extLst>
              <a:ext uri="{53640926-AAD7-44D8-BBD7-CCE9431645EC}">
                <a14:shadowObscured xmlns:a14="http://schemas.microsoft.com/office/drawing/2010/main"/>
              </a:ext>
            </a:extLst>
          </p:spPr>
        </p:pic>
      </p:grpSp>
      <p:pic>
        <p:nvPicPr>
          <p:cNvPr id="5" name="Picture 4">
            <a:extLst>
              <a:ext uri="{FF2B5EF4-FFF2-40B4-BE49-F238E27FC236}">
                <a16:creationId xmlns:a16="http://schemas.microsoft.com/office/drawing/2014/main" id="{B931C101-446C-9040-31CB-FADA51F3EA6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69291" y="442802"/>
            <a:ext cx="914400" cy="918845"/>
          </a:xfrm>
          <a:prstGeom prst="rect">
            <a:avLst/>
          </a:prstGeom>
        </p:spPr>
      </p:pic>
      <p:pic>
        <p:nvPicPr>
          <p:cNvPr id="13" name="Picture 12">
            <a:extLst>
              <a:ext uri="{FF2B5EF4-FFF2-40B4-BE49-F238E27FC236}">
                <a16:creationId xmlns:a16="http://schemas.microsoft.com/office/drawing/2014/main" id="{A83DBDE4-CBA1-A59E-538B-99C03E8C988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31387" y="5936515"/>
            <a:ext cx="1386205" cy="481330"/>
          </a:xfrm>
          <a:prstGeom prst="rect">
            <a:avLst/>
          </a:prstGeom>
        </p:spPr>
      </p:pic>
      <p:sp>
        <p:nvSpPr>
          <p:cNvPr id="14" name="TextBox 13">
            <a:extLst>
              <a:ext uri="{FF2B5EF4-FFF2-40B4-BE49-F238E27FC236}">
                <a16:creationId xmlns:a16="http://schemas.microsoft.com/office/drawing/2014/main" id="{E7DC3431-1323-F80B-77B0-96BD7769F886}"/>
              </a:ext>
            </a:extLst>
          </p:cNvPr>
          <p:cNvSpPr txBox="1"/>
          <p:nvPr/>
        </p:nvSpPr>
        <p:spPr>
          <a:xfrm>
            <a:off x="3101256" y="1462717"/>
            <a:ext cx="482536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Manchester Senior Center</a:t>
            </a:r>
          </a:p>
          <a:p>
            <a:r>
              <a:rPr lang="en-US" b="1" dirty="0">
                <a:latin typeface="Arial" panose="020B0604020202020204" pitchFamily="34" charset="0"/>
                <a:cs typeface="Arial" panose="020B0604020202020204" pitchFamily="34" charset="0"/>
              </a:rPr>
              <a:t>Facility Needs Analysis</a:t>
            </a:r>
          </a:p>
        </p:txBody>
      </p:sp>
      <p:sp>
        <p:nvSpPr>
          <p:cNvPr id="15" name="TextBox 14">
            <a:extLst>
              <a:ext uri="{FF2B5EF4-FFF2-40B4-BE49-F238E27FC236}">
                <a16:creationId xmlns:a16="http://schemas.microsoft.com/office/drawing/2014/main" id="{DE422E43-17D5-2153-4DF4-127A80547B65}"/>
              </a:ext>
            </a:extLst>
          </p:cNvPr>
          <p:cNvSpPr txBox="1"/>
          <p:nvPr/>
        </p:nvSpPr>
        <p:spPr>
          <a:xfrm>
            <a:off x="5548282" y="5270059"/>
            <a:ext cx="3600720" cy="646331"/>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Presentation of Findings</a:t>
            </a:r>
          </a:p>
          <a:p>
            <a:pPr algn="r"/>
            <a:r>
              <a:rPr lang="en-US" dirty="0">
                <a:latin typeface="Arial" panose="020B0604020202020204" pitchFamily="34" charset="0"/>
                <a:cs typeface="Arial" panose="020B0604020202020204" pitchFamily="34" charset="0"/>
              </a:rPr>
              <a:t>December 6, 2022 </a:t>
            </a:r>
          </a:p>
        </p:txBody>
      </p:sp>
    </p:spTree>
    <p:extLst>
      <p:ext uri="{BB962C8B-B14F-4D97-AF65-F5344CB8AC3E}">
        <p14:creationId xmlns:p14="http://schemas.microsoft.com/office/powerpoint/2010/main" val="75325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3" y="676042"/>
            <a:ext cx="6753254" cy="5539978"/>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Vision for a Future Center: Recurrent Themes in          Input from all Sources</a:t>
            </a:r>
          </a:p>
          <a:p>
            <a:pPr marL="0" marR="0" algn="l">
              <a:lnSpc>
                <a:spcPct val="100000"/>
              </a:lnSpc>
              <a:spcBef>
                <a:spcPts val="0"/>
              </a:spcBef>
            </a:pPr>
            <a:endPar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0"/>
              </a:spcBef>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design of the new center should:</a:t>
            </a:r>
          </a:p>
          <a:p>
            <a:pPr marL="0" marR="0" algn="l">
              <a:lnSpc>
                <a:spcPct val="100000"/>
              </a:lnSpc>
              <a:spcBef>
                <a:spcPts val="0"/>
              </a:spcBef>
            </a:pPr>
            <a:endPar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280988" algn="l">
              <a:lnSpc>
                <a:spcPct val="100000"/>
              </a:lnSpc>
              <a:spcBef>
                <a:spcPts val="600"/>
              </a:spcBef>
              <a:spcAft>
                <a:spcPts val="1200"/>
              </a:spcAft>
              <a:buFont typeface="Arial" panose="020B0604020202020204" pitchFamily="34" charset="0"/>
              <a:buChar char="•"/>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the right mix of flexible- </a:t>
            </a:r>
            <a:r>
              <a:rPr lang="en-US"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and</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dedicated-use rooms for optimal space use without compromising on the quality of the experience</a:t>
            </a:r>
          </a:p>
          <a:p>
            <a:pPr marL="571500" indent="-280988" algn="l">
              <a:lnSpc>
                <a:spcPct val="100000"/>
              </a:lnSpc>
              <a:spcBef>
                <a:spcPts val="600"/>
              </a:spcBef>
              <a:spcAft>
                <a:spcPts val="1200"/>
              </a:spcAft>
              <a:buFont typeface="Arial" panose="020B0604020202020204" pitchFamily="34" charset="0"/>
              <a:buChar char="•"/>
              <a:tabLst>
                <a:tab pos="280988"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Incorporate amenities that support professional-caliber fitness     and wellness experiences</a:t>
            </a:r>
          </a:p>
          <a:p>
            <a:pPr marL="571500" marR="0" indent="-280988" algn="l">
              <a:lnSpc>
                <a:spcPct val="100000"/>
              </a:lnSpc>
              <a:spcBef>
                <a:spcPts val="600"/>
              </a:spcBef>
              <a:spcAft>
                <a:spcPts val="1200"/>
              </a:spcAft>
              <a:buFont typeface="Arial" panose="020B0604020202020204" pitchFamily="34" charset="0"/>
              <a:buChar char="•"/>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Offer welcoming social spaces to motivate people to “drop in             and hang out”</a:t>
            </a:r>
          </a:p>
          <a:p>
            <a:pPr marL="571500" marR="0" indent="-280988" algn="l">
              <a:lnSpc>
                <a:spcPct val="100000"/>
              </a:lnSpc>
              <a:spcBef>
                <a:spcPts val="600"/>
              </a:spcBef>
              <a:spcAft>
                <a:spcPts val="1200"/>
              </a:spcAft>
              <a:buFont typeface="Arial" panose="020B0604020202020204" pitchFamily="34" charset="0"/>
              <a:buChar char="•"/>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Facilitate an expanded spectrum of health &amp; personal services</a:t>
            </a:r>
          </a:p>
          <a:p>
            <a:pPr marL="571500" marR="0" indent="-280988" algn="l">
              <a:lnSpc>
                <a:spcPct val="100000"/>
              </a:lnSpc>
              <a:spcBef>
                <a:spcPts val="600"/>
              </a:spcBef>
              <a:spcAft>
                <a:spcPts val="1200"/>
              </a:spcAft>
              <a:buFont typeface="Arial" panose="020B0604020202020204" pitchFamily="34" charset="0"/>
              <a:buChar char="•"/>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Be easy and intuitive for anyone to navigate, and operationally efficient</a:t>
            </a: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EE4DFA6B-70B9-2071-B5EC-1A9863FF2F7C}"/>
              </a:ext>
            </a:extLst>
          </p:cNvPr>
          <p:cNvSpPr txBox="1"/>
          <p:nvPr/>
        </p:nvSpPr>
        <p:spPr>
          <a:xfrm>
            <a:off x="7974419" y="833205"/>
            <a:ext cx="3461024" cy="4474558"/>
          </a:xfrm>
          <a:prstGeom prst="rect">
            <a:avLst/>
          </a:prstGeom>
          <a:noFill/>
          <a:ln w="19050">
            <a:solidFill>
              <a:srgbClr val="C02658"/>
            </a:solidFill>
          </a:ln>
        </p:spPr>
        <p:txBody>
          <a:bodyPr wrap="square" tIns="137160" bIns="182880" rtlCol="0">
            <a:spAutoFit/>
          </a:bodyPr>
          <a:lstStyle/>
          <a:p>
            <a:pPr marL="91440" marR="0">
              <a:lnSpc>
                <a:spcPct val="150000"/>
              </a:lnSpc>
              <a:spcBef>
                <a:spcPts val="1800"/>
              </a:spcBef>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intent is to express the energy and vitality of an active adult lifestyle in a purpose-built facility that encourages social interaction, generates civic pride and indicates the community’s commitment to lifelong health.        The design should surprise those who may expect less from a municipal facility of this type.” </a:t>
            </a:r>
            <a:endParaRPr lang="en-US" sz="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41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3" y="676042"/>
            <a:ext cx="6997996" cy="6986528"/>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Vision for a Future Center: Essential Characteristics</a:t>
            </a:r>
          </a:p>
          <a:p>
            <a:pPr marL="0" marR="0" algn="l">
              <a:lnSpc>
                <a:spcPct val="100000"/>
              </a:lnSpc>
              <a:spcBef>
                <a:spcPts val="600"/>
              </a:spcBef>
            </a:pP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the extent possible:</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new location should be equitably accessible and favorably regarded by older adults throughout the Manchester community.</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outward appearance of the building should have ageless appeal and be perceived as a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focal point</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main entrance should be easily accessed from a pedestrian-friendly parking lot, with a passenger drop-off zone that offers protection from the elements, and a vestibule with automatic doors</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lobby should be a vibrant social hub with a hospitality ambiance and easy access to information and staff</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Activity rooms should be grouped functionally and accessed from generously wide intuitively arranged corridors</a:t>
            </a:r>
          </a:p>
          <a:p>
            <a:pPr marL="633412" indent="-342900" algn="l">
              <a:lnSpc>
                <a:spcPct val="100000"/>
              </a:lnSpc>
              <a:spcBef>
                <a:spcPts val="600"/>
              </a:spcBef>
              <a:spcAft>
                <a:spcPts val="1200"/>
              </a:spcAft>
              <a:buFont typeface="+mj-lt"/>
              <a:buAutoNum type="arabicPeriod"/>
              <a:tabLst>
                <a:tab pos="280988"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Staff offices and the rooms used for personal services should be grouped to support efficient collaboration while respecting patron comfort and privacy.</a:t>
            </a: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7C49EFBB-A4C5-F976-5271-C79A6DCBF151}"/>
              </a:ext>
            </a:extLst>
          </p:cNvPr>
          <p:cNvGrpSpPr/>
          <p:nvPr/>
        </p:nvGrpSpPr>
        <p:grpSpPr>
          <a:xfrm>
            <a:off x="8573225" y="1328737"/>
            <a:ext cx="2762205" cy="3842519"/>
            <a:chOff x="0" y="0"/>
            <a:chExt cx="4071409" cy="4944110"/>
          </a:xfrm>
        </p:grpSpPr>
        <p:pic>
          <p:nvPicPr>
            <p:cNvPr id="7" name="Picture 6">
              <a:extLst>
                <a:ext uri="{FF2B5EF4-FFF2-40B4-BE49-F238E27FC236}">
                  <a16:creationId xmlns:a16="http://schemas.microsoft.com/office/drawing/2014/main" id="{CDD0668C-7C73-A507-BDA4-3F8A9559B1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252134" y="0"/>
              <a:ext cx="1819275" cy="131953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53751E4-635E-0688-0722-99B2E9A27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490133"/>
              <a:ext cx="1887855" cy="1617345"/>
            </a:xfrm>
            <a:prstGeom prst="rect">
              <a:avLst/>
            </a:prstGeom>
          </p:spPr>
        </p:pic>
        <p:pic>
          <p:nvPicPr>
            <p:cNvPr id="9" name="Picture 8">
              <a:extLst>
                <a:ext uri="{FF2B5EF4-FFF2-40B4-BE49-F238E27FC236}">
                  <a16:creationId xmlns:a16="http://schemas.microsoft.com/office/drawing/2014/main" id="{0D8CA04E-0E4F-66E8-979C-7E4889B209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0" y="0"/>
              <a:ext cx="2073910" cy="132651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7A2649B-79AC-F944-6A48-C24224871BF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065867" y="1490133"/>
              <a:ext cx="2005330" cy="162687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02144642-68DA-7242-673B-E86C3E60E0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3276600"/>
              <a:ext cx="2501900" cy="1667510"/>
            </a:xfrm>
            <a:prstGeom prst="rect">
              <a:avLst/>
            </a:prstGeom>
          </p:spPr>
        </p:pic>
        <p:pic>
          <p:nvPicPr>
            <p:cNvPr id="12" name="Picture 11">
              <a:extLst>
                <a:ext uri="{FF2B5EF4-FFF2-40B4-BE49-F238E27FC236}">
                  <a16:creationId xmlns:a16="http://schemas.microsoft.com/office/drawing/2014/main" id="{C4B83BFA-CD2E-2563-3F1C-4E569EBDAFB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2700867" y="3302000"/>
              <a:ext cx="1370330" cy="164147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4677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3" y="676042"/>
            <a:ext cx="6419190" cy="6563335"/>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The Program of Requirements</a:t>
            </a:r>
          </a:p>
          <a:p>
            <a:pPr marL="0" marR="0" algn="l">
              <a:lnSpc>
                <a:spcPct val="100000"/>
              </a:lnSpc>
              <a:spcBef>
                <a:spcPts val="90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Drawing on this vision and detailed information gathered from staff,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list of rooms and spaces to be incorporated in a new facility</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was drafted. </a:t>
            </a:r>
          </a:p>
          <a:p>
            <a:pPr marL="0" marR="0" algn="l">
              <a:lnSpc>
                <a:spcPct val="100000"/>
              </a:lnSpc>
              <a:spcBef>
                <a:spcPts val="90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Determinations about the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size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each room or space were based in numerous considerations, including:</a:t>
            </a:r>
          </a:p>
          <a:p>
            <a:pPr marL="0" marR="0" algn="l">
              <a:lnSpc>
                <a:spcPct val="100000"/>
              </a:lnSpc>
              <a:spcBef>
                <a:spcPts val="900"/>
              </a:spcBef>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anticipated use (</a:t>
            </a:r>
            <a:r>
              <a:rPr lang="en-US"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or uses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if not dedicated to one purpose)</a:t>
            </a: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group sizes </a:t>
            </a: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Equipment needs</a:t>
            </a: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Preferred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types of furniture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arrangement, and clearances</a:t>
            </a: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Supply and storage needs associated with the anticipated use/s</a:t>
            </a:r>
          </a:p>
          <a:p>
            <a:pPr marL="527050" indent="-285750" algn="l">
              <a:lnSpc>
                <a:spcPct val="100000"/>
              </a:lnSpc>
              <a:spcBef>
                <a:spcPts val="900"/>
              </a:spcBef>
              <a:buFont typeface="Arial" panose="020B0604020202020204" pitchFamily="34" charset="0"/>
              <a:buChar char="•"/>
              <a:tabLst>
                <a:tab pos="284163"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special infrastructure nee</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ds (plumbing, electricity, technology, etc.)</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5028186E-1A77-D66A-D213-71B88A5A69A3}"/>
              </a:ext>
            </a:extLst>
          </p:cNvPr>
          <p:cNvPicPr>
            <a:picLocks noChangeAspect="1"/>
          </p:cNvPicPr>
          <p:nvPr/>
        </p:nvPicPr>
        <p:blipFill>
          <a:blip r:embed="rId4"/>
          <a:stretch>
            <a:fillRect/>
          </a:stretch>
        </p:blipFill>
        <p:spPr>
          <a:xfrm>
            <a:off x="7458755" y="1285875"/>
            <a:ext cx="3905251" cy="2928938"/>
          </a:xfrm>
          <a:prstGeom prst="rect">
            <a:avLst/>
          </a:prstGeom>
        </p:spPr>
      </p:pic>
    </p:spTree>
    <p:extLst>
      <p:ext uri="{BB962C8B-B14F-4D97-AF65-F5344CB8AC3E}">
        <p14:creationId xmlns:p14="http://schemas.microsoft.com/office/powerpoint/2010/main" val="148558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2" y="676042"/>
            <a:ext cx="7933666" cy="3939540"/>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The Program of Requirements</a:t>
            </a:r>
          </a:p>
          <a:p>
            <a:pPr marL="0" marR="0" algn="l">
              <a:lnSpc>
                <a:spcPct val="100000"/>
              </a:lnSpc>
              <a:spcBef>
                <a:spcPts val="900"/>
              </a:spcBef>
              <a:spcAft>
                <a:spcPts val="12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chart on pages 33-44 of the report describes more than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rooms and spaces totaling about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8,000 square feet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proposed to accommodate the vision and functional goals established for the new facility.</a:t>
            </a:r>
          </a:p>
          <a:p>
            <a:pPr marL="0" marR="0" algn="l">
              <a:lnSpc>
                <a:spcPct val="100000"/>
              </a:lnSpc>
              <a:spcBef>
                <a:spcPts val="900"/>
              </a:spcBef>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We added 30% to that sub-total to arrive at a projection of approximately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23,500 square feet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for the entire facility including corridors, wall thicknesses, and other things not included in the itemized list of requirements. As noted previously, this is consistent with the sizing of other centers in the area.</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0E79BD80-5D29-0BC8-0B00-FB0F0C0A40B9}"/>
              </a:ext>
            </a:extLst>
          </p:cNvPr>
          <p:cNvPicPr>
            <a:picLocks noChangeAspect="1"/>
          </p:cNvPicPr>
          <p:nvPr/>
        </p:nvPicPr>
        <p:blipFill rotWithShape="1">
          <a:blip r:embed="rId4"/>
          <a:srcRect r="1830"/>
          <a:stretch/>
        </p:blipFill>
        <p:spPr>
          <a:xfrm>
            <a:off x="756557" y="3707862"/>
            <a:ext cx="7630206" cy="2602684"/>
          </a:xfrm>
          <a:prstGeom prst="rect">
            <a:avLst/>
          </a:prstGeom>
        </p:spPr>
      </p:pic>
    </p:spTree>
    <p:extLst>
      <p:ext uri="{BB962C8B-B14F-4D97-AF65-F5344CB8AC3E}">
        <p14:creationId xmlns:p14="http://schemas.microsoft.com/office/powerpoint/2010/main" val="355477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2" y="676042"/>
            <a:ext cx="9462428" cy="8471550"/>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Key Program Elements</a:t>
            </a:r>
          </a:p>
          <a:p>
            <a:pPr marL="0" marR="0" algn="l">
              <a:lnSpc>
                <a:spcPct val="100000"/>
              </a:lnSpc>
              <a:spcBef>
                <a:spcPts val="90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give you a sense of the kinds of rooms and amenities that are envisioned for the new facility, we’ve listed some of the most compelling here. These are absolutely on trend with what we’re observing in this industry nation-wide.</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Generous lobby lounge space plus a quieter library-lounge</a:t>
            </a:r>
          </a:p>
          <a:p>
            <a:pPr marL="28575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Lobby “café” counter and seating (product offerings TBD)</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Flex-use dining and assembly room with motorized partition (so it can be used as 2 separate rooms)</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Class 4 licensed commercial kitchen to support the daily meal program and other uses</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Appropriately appointed Exercise/Dance studio</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Equipped Fitness room with ~12 pieces of senior-friendly stationary equipment</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Dedicated Arts &amp; Crafts and Pottery/Ceramics studios</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Woodshop</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Flex-use Meeting Rooms at various size points for classes, discussion groups, etc.</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Flex-use Game Room and dedicated use Pool Room with 3 tables</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Senior Center Office Suite and connected Health &amp; Social Services Suite</a:t>
            </a: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Dedicated Emergency Shelter storage and 2 shower rooms</a:t>
            </a:r>
          </a:p>
          <a:p>
            <a:pPr marL="285750" marR="0" indent="-285750" algn="l">
              <a:lnSpc>
                <a:spcPct val="100000"/>
              </a:lnSpc>
              <a:spcBef>
                <a:spcPts val="900"/>
              </a:spcBef>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00000"/>
              </a:lnSpc>
              <a:spcBef>
                <a:spcPts val="900"/>
              </a:spcBef>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00000"/>
              </a:lnSpc>
              <a:spcBef>
                <a:spcPts val="900"/>
              </a:spcBef>
              <a:buFont typeface="Arial" panose="020B0604020202020204" pitchFamily="34" charset="0"/>
              <a:buChar char="•"/>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900"/>
              </a:spcBef>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7398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653122" y="676042"/>
            <a:ext cx="9462428" cy="5593839"/>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Optional Program Elements for Consideration</a:t>
            </a:r>
          </a:p>
          <a:p>
            <a:pPr marL="0" marR="0" algn="l">
              <a:lnSpc>
                <a:spcPct val="100000"/>
              </a:lnSpc>
              <a:spcBef>
                <a:spcPts val="900"/>
              </a:spcBef>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review of the core program with departmental staff, it was agreed that input received from the public (and staff perception of emerging needs and interests) suggest that (although not top priorities) these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additional amenities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would be heavily utilized community assets if provided: </a:t>
            </a:r>
          </a:p>
          <a:p>
            <a:pPr marL="285750" marR="0" indent="-285750" algn="l">
              <a:lnSpc>
                <a:spcPct val="100000"/>
              </a:lnSpc>
              <a:spcBef>
                <a:spcPts val="900"/>
              </a:spcBef>
              <a:spcAft>
                <a:spcPts val="600"/>
              </a:spcAft>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 generously sized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Flex-use Classroom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allowing for the expansion of adult education and cultural enrichment programming, possibly offered in partnership with others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+1,000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gross square feet). </a:t>
            </a:r>
            <a:endPar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00000"/>
              </a:lnSpc>
              <a:spcBef>
                <a:spcPts val="900"/>
              </a:spcBef>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 separate or attached building with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Multi-sport Gymnasium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(basketball, volleyball, pickleball, and misc. other uses), a perimeter or elevated walking track, lobby, staff office, and basic locker rooms. Approximately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10,630</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gross square feet would be required for a one-level building, or </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15,000</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a building with an upper-level walking track.</a:t>
            </a:r>
          </a:p>
          <a:p>
            <a:pPr marL="285750" marR="0" indent="-285750" algn="l">
              <a:lnSpc>
                <a:spcPct val="100000"/>
              </a:lnSpc>
              <a:spcBef>
                <a:spcPts val="900"/>
              </a:spcBef>
              <a:buFont typeface="Arial" panose="020B0604020202020204" pitchFamily="34" charset="0"/>
              <a:buChar char="•"/>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00000"/>
              </a:lnSpc>
              <a:spcBef>
                <a:spcPts val="900"/>
              </a:spcBef>
              <a:buFont typeface="Arial" panose="020B0604020202020204" pitchFamily="34" charset="0"/>
              <a:buChar char="•"/>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900"/>
              </a:spcBef>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69842324-5F79-9106-1AC5-096F12648895}"/>
              </a:ext>
            </a:extLst>
          </p:cNvPr>
          <p:cNvPicPr>
            <a:picLocks noChangeAspect="1"/>
          </p:cNvPicPr>
          <p:nvPr/>
        </p:nvPicPr>
        <p:blipFill rotWithShape="1">
          <a:blip r:embed="rId4"/>
          <a:srcRect t="30475" b="10786"/>
          <a:stretch/>
        </p:blipFill>
        <p:spPr>
          <a:xfrm>
            <a:off x="3889955" y="4305641"/>
            <a:ext cx="4232040" cy="1859297"/>
          </a:xfrm>
          <a:prstGeom prst="rect">
            <a:avLst/>
          </a:prstGeom>
        </p:spPr>
      </p:pic>
      <p:pic>
        <p:nvPicPr>
          <p:cNvPr id="8" name="Picture 7">
            <a:extLst>
              <a:ext uri="{FF2B5EF4-FFF2-40B4-BE49-F238E27FC236}">
                <a16:creationId xmlns:a16="http://schemas.microsoft.com/office/drawing/2014/main" id="{E2D63E46-C738-5941-FA6C-71ABB7EDC3F7}"/>
              </a:ext>
            </a:extLst>
          </p:cNvPr>
          <p:cNvPicPr>
            <a:picLocks noChangeAspect="1"/>
          </p:cNvPicPr>
          <p:nvPr/>
        </p:nvPicPr>
        <p:blipFill>
          <a:blip r:embed="rId5"/>
          <a:stretch>
            <a:fillRect/>
          </a:stretch>
        </p:blipFill>
        <p:spPr>
          <a:xfrm>
            <a:off x="756557" y="4302455"/>
            <a:ext cx="2792329" cy="1862483"/>
          </a:xfrm>
          <a:prstGeom prst="rect">
            <a:avLst/>
          </a:prstGeom>
        </p:spPr>
      </p:pic>
    </p:spTree>
    <p:extLst>
      <p:ext uri="{BB962C8B-B14F-4D97-AF65-F5344CB8AC3E}">
        <p14:creationId xmlns:p14="http://schemas.microsoft.com/office/powerpoint/2010/main" val="8150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4" name="Content Placeholder 3">
            <a:extLst>
              <a:ext uri="{FF2B5EF4-FFF2-40B4-BE49-F238E27FC236}">
                <a16:creationId xmlns:a16="http://schemas.microsoft.com/office/drawing/2014/main" id="{29A1527D-1007-3DEF-036B-79C7B2F9C886}"/>
              </a:ext>
            </a:extLst>
          </p:cNvPr>
          <p:cNvSpPr txBox="1">
            <a:spLocks/>
          </p:cNvSpPr>
          <p:nvPr/>
        </p:nvSpPr>
        <p:spPr>
          <a:xfrm>
            <a:off x="756557" y="733192"/>
            <a:ext cx="10678886" cy="8533105"/>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a:lnSpc>
                <a:spcPct val="100000"/>
              </a:lnSpc>
              <a:spcBef>
                <a:spcPts val="6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rPr>
              <a:t>Options Evaluation</a:t>
            </a:r>
          </a:p>
          <a:p>
            <a:pPr algn="l">
              <a:lnSpc>
                <a:spcPct val="100000"/>
              </a:lnSpc>
              <a:spcBef>
                <a:spcPts val="900"/>
              </a:spcBef>
            </a:pPr>
            <a:r>
              <a:rPr lang="en-US" sz="2000" dirty="0">
                <a:solidFill>
                  <a:srgbClr val="000000"/>
                </a:solidFill>
                <a:effectLst/>
                <a:latin typeface="Arial" panose="020B0604020202020204" pitchFamily="34" charset="0"/>
                <a:ea typeface="Times New Roman" panose="02020603050405020304" pitchFamily="18" charset="0"/>
              </a:rPr>
              <a:t>As planning for a new facility continues, the evaluation of options for the location of the new center and the form it will take will introduce multiple criteria not yet established by the Town. </a:t>
            </a:r>
          </a:p>
          <a:p>
            <a:pPr algn="l">
              <a:lnSpc>
                <a:spcPct val="100000"/>
              </a:lnSpc>
              <a:spcBef>
                <a:spcPts val="900"/>
              </a:spcBef>
            </a:pPr>
            <a:endParaRPr lang="en-US" sz="1800" dirty="0">
              <a:effectLst/>
              <a:latin typeface="Times New Roman" panose="02020603050405020304" pitchFamily="18" charset="0"/>
              <a:ea typeface="Times New Roman" panose="02020603050405020304" pitchFamily="18" charset="0"/>
            </a:endParaRPr>
          </a:p>
          <a:p>
            <a:pPr marL="342900" marR="0" lvl="0" indent="-342900" algn="l">
              <a:lnSpc>
                <a:spcPct val="100000"/>
              </a:lnSpc>
              <a:spcBef>
                <a:spcPts val="0"/>
              </a:spcBef>
              <a:spcAft>
                <a:spcPts val="1200"/>
              </a:spcAft>
              <a:buFont typeface="Symbol" pitchFamily="2"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this be a new stand-alone facility, or will it be combined in some way on-site with other amenities?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1200"/>
              </a:spcAft>
              <a:buFont typeface="Symbol" pitchFamily="2"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adaptive renovation of an existing building be considered?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1200"/>
              </a:spcAft>
              <a:buFont typeface="Symbol" pitchFamily="2"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will it be located?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1200"/>
              </a:spcAft>
              <a:buFont typeface="Symbol" pitchFamily="2"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will design, construction, equipment &amp; furnishings for the new facility be funded? When and how will          funding limits for the project be determined, and when will funds be available?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a:lnSpc>
                <a:spcPct val="100000"/>
              </a:lnSpc>
              <a:spcBef>
                <a:spcPts val="0"/>
              </a:spcBef>
              <a:spcAft>
                <a:spcPts val="1200"/>
              </a:spcAft>
              <a:buFont typeface="Symbol" pitchFamily="2"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will staffing and operations of the new facility be funded, and at what levels?</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0" lvl="0" algn="l">
              <a:lnSpc>
                <a:spcPct val="100000"/>
              </a:lnSpc>
              <a:spcBef>
                <a:spcPts val="0"/>
              </a:spcBef>
            </a:pP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a:lnSpc>
                <a:spcPct val="100000"/>
              </a:lnSpc>
              <a:spcBef>
                <a:spcPts val="0"/>
              </a:spcBef>
              <a:spcAft>
                <a:spcPts val="120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Although the primary focus of this study was on the articulation                                                              of a vision and space needs for a new facility, key considerations                                                       in </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&amp; site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evaluation</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and evaluation of properties that                                                  may come under consideration for</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adaptive reuse</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were provided                                                      at the end of the report to support the ongoing planning effort.</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R="0" algn="l">
              <a:lnSpc>
                <a:spcPct val="100000"/>
              </a:lnSpc>
              <a:spcBef>
                <a:spcPts val="900"/>
              </a:spcBef>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marR="0" indent="-285750" algn="l">
              <a:lnSpc>
                <a:spcPct val="100000"/>
              </a:lnSpc>
              <a:spcBef>
                <a:spcPts val="900"/>
              </a:spcBef>
              <a:buFont typeface="Arial" panose="020B0604020202020204" pitchFamily="34" charset="0"/>
              <a:buChar char="•"/>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0000"/>
              </a:lnSpc>
              <a:spcBef>
                <a:spcPts val="900"/>
              </a:spcBef>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33412" indent="-342900" algn="l">
              <a:lnSpc>
                <a:spcPct val="100000"/>
              </a:lnSpc>
              <a:spcBef>
                <a:spcPts val="600"/>
              </a:spcBef>
              <a:spcAft>
                <a:spcPts val="1200"/>
              </a:spcAft>
              <a:buFont typeface="+mj-lt"/>
              <a:buAutoNum type="arabicPeriod"/>
              <a:tabLst>
                <a:tab pos="280988" algn="l"/>
              </a:tabLst>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marR="0" indent="-280988" algn="l">
              <a:lnSpc>
                <a:spcPct val="100000"/>
              </a:lnSpc>
              <a:spcBef>
                <a:spcPts val="600"/>
              </a:spcBef>
              <a:spcAft>
                <a:spcPts val="1200"/>
              </a:spcAft>
              <a:buFont typeface="Arial" panose="020B0604020202020204" pitchFamily="34" charset="0"/>
              <a:buChar char="•"/>
              <a:tabLst>
                <a:tab pos="280988"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759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9B8177-422E-61E3-4642-2A16FC804693}"/>
              </a:ext>
            </a:extLst>
          </p:cNvPr>
          <p:cNvGrpSpPr/>
          <p:nvPr/>
        </p:nvGrpSpPr>
        <p:grpSpPr>
          <a:xfrm>
            <a:off x="3155315" y="2206781"/>
            <a:ext cx="5881370" cy="2932431"/>
            <a:chOff x="0" y="0"/>
            <a:chExt cx="5881658" cy="2932604"/>
          </a:xfrm>
        </p:grpSpPr>
        <p:pic>
          <p:nvPicPr>
            <p:cNvPr id="6" name="Picture 5">
              <a:extLst>
                <a:ext uri="{FF2B5EF4-FFF2-40B4-BE49-F238E27FC236}">
                  <a16:creationId xmlns:a16="http://schemas.microsoft.com/office/drawing/2014/main" id="{4CCE6F55-5CCC-48E3-D561-5131621C99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4249420" cy="2030095"/>
            </a:xfrm>
            <a:prstGeom prst="rect">
              <a:avLst/>
            </a:prstGeom>
            <a:ln>
              <a:noFill/>
            </a:ln>
            <a:extLst>
              <a:ext uri="{53640926-AAD7-44D8-BBD7-CCE9431645EC}">
                <a14:shadowObscured xmlns:a14="http://schemas.microsoft.com/office/drawing/2010/main"/>
              </a:ext>
            </a:extLst>
          </p:spPr>
        </p:pic>
        <p:pic>
          <p:nvPicPr>
            <p:cNvPr id="7" name="Picture 6" descr="May be an image of 12 people, people standing and indoor">
              <a:extLst>
                <a:ext uri="{FF2B5EF4-FFF2-40B4-BE49-F238E27FC236}">
                  <a16:creationId xmlns:a16="http://schemas.microsoft.com/office/drawing/2014/main" id="{C7A8DC6E-58B5-2937-48D4-B40A99F11E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4374573" y="0"/>
              <a:ext cx="1500505" cy="203327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10646D9-A5DF-2042-545F-2161419F187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9482" y="2150919"/>
              <a:ext cx="1203325" cy="781685"/>
            </a:xfrm>
            <a:prstGeom prst="rect">
              <a:avLst/>
            </a:prstGeom>
          </p:spPr>
        </p:pic>
        <p:pic>
          <p:nvPicPr>
            <p:cNvPr id="9" name="Picture 8">
              <a:extLst>
                <a:ext uri="{FF2B5EF4-FFF2-40B4-BE49-F238E27FC236}">
                  <a16:creationId xmlns:a16="http://schemas.microsoft.com/office/drawing/2014/main" id="{3B6DD678-7325-FAD2-4912-A748649842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2150919"/>
              <a:ext cx="935355" cy="781685"/>
            </a:xfrm>
            <a:prstGeom prst="rect">
              <a:avLst/>
            </a:prstGeom>
          </p:spPr>
        </p:pic>
        <p:pic>
          <p:nvPicPr>
            <p:cNvPr id="10" name="Picture 9">
              <a:extLst>
                <a:ext uri="{FF2B5EF4-FFF2-40B4-BE49-F238E27FC236}">
                  <a16:creationId xmlns:a16="http://schemas.microsoft.com/office/drawing/2014/main" id="{1151ECC6-788F-9DAF-4F14-7FA39CD88DB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58736" y="2150919"/>
              <a:ext cx="1197610" cy="778510"/>
            </a:xfrm>
            <a:prstGeom prst="rect">
              <a:avLst/>
            </a:prstGeom>
          </p:spPr>
        </p:pic>
        <p:pic>
          <p:nvPicPr>
            <p:cNvPr id="11" name="Picture 10">
              <a:extLst>
                <a:ext uri="{FF2B5EF4-FFF2-40B4-BE49-F238E27FC236}">
                  <a16:creationId xmlns:a16="http://schemas.microsoft.com/office/drawing/2014/main" id="{C00F5C35-DB4D-306D-15A4-2E9B72D0F16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3667991" y="2150919"/>
              <a:ext cx="947420" cy="77978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12E894C1-FE1C-764D-1DED-4CFE9BA40BC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4727863" y="2150919"/>
              <a:ext cx="1153795" cy="777875"/>
            </a:xfrm>
            <a:prstGeom prst="rect">
              <a:avLst/>
            </a:prstGeom>
            <a:ln>
              <a:noFill/>
            </a:ln>
            <a:extLst>
              <a:ext uri="{53640926-AAD7-44D8-BBD7-CCE9431645EC}">
                <a14:shadowObscured xmlns:a14="http://schemas.microsoft.com/office/drawing/2010/main"/>
              </a:ext>
            </a:extLst>
          </p:spPr>
        </p:pic>
      </p:grpSp>
      <p:pic>
        <p:nvPicPr>
          <p:cNvPr id="5" name="Picture 4">
            <a:extLst>
              <a:ext uri="{FF2B5EF4-FFF2-40B4-BE49-F238E27FC236}">
                <a16:creationId xmlns:a16="http://schemas.microsoft.com/office/drawing/2014/main" id="{B931C101-446C-9040-31CB-FADA51F3EA6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69291" y="442802"/>
            <a:ext cx="914400" cy="918845"/>
          </a:xfrm>
          <a:prstGeom prst="rect">
            <a:avLst/>
          </a:prstGeom>
        </p:spPr>
      </p:pic>
      <p:pic>
        <p:nvPicPr>
          <p:cNvPr id="13" name="Picture 12">
            <a:extLst>
              <a:ext uri="{FF2B5EF4-FFF2-40B4-BE49-F238E27FC236}">
                <a16:creationId xmlns:a16="http://schemas.microsoft.com/office/drawing/2014/main" id="{A83DBDE4-CBA1-A59E-538B-99C03E8C988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31387" y="5936515"/>
            <a:ext cx="1386205" cy="481330"/>
          </a:xfrm>
          <a:prstGeom prst="rect">
            <a:avLst/>
          </a:prstGeom>
        </p:spPr>
      </p:pic>
      <p:sp>
        <p:nvSpPr>
          <p:cNvPr id="14" name="TextBox 13">
            <a:extLst>
              <a:ext uri="{FF2B5EF4-FFF2-40B4-BE49-F238E27FC236}">
                <a16:creationId xmlns:a16="http://schemas.microsoft.com/office/drawing/2014/main" id="{E7DC3431-1323-F80B-77B0-96BD7769F886}"/>
              </a:ext>
            </a:extLst>
          </p:cNvPr>
          <p:cNvSpPr txBox="1"/>
          <p:nvPr/>
        </p:nvSpPr>
        <p:spPr>
          <a:xfrm>
            <a:off x="3101256" y="1462717"/>
            <a:ext cx="4825360"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Manchester Senior Center</a:t>
            </a:r>
          </a:p>
          <a:p>
            <a:r>
              <a:rPr lang="en-US" b="1" dirty="0">
                <a:latin typeface="Arial" panose="020B0604020202020204" pitchFamily="34" charset="0"/>
                <a:cs typeface="Arial" panose="020B0604020202020204" pitchFamily="34" charset="0"/>
              </a:rPr>
              <a:t>Facility Needs Analysis</a:t>
            </a:r>
          </a:p>
        </p:txBody>
      </p:sp>
      <p:sp>
        <p:nvSpPr>
          <p:cNvPr id="15" name="TextBox 14">
            <a:extLst>
              <a:ext uri="{FF2B5EF4-FFF2-40B4-BE49-F238E27FC236}">
                <a16:creationId xmlns:a16="http://schemas.microsoft.com/office/drawing/2014/main" id="{DE422E43-17D5-2153-4DF4-127A80547B65}"/>
              </a:ext>
            </a:extLst>
          </p:cNvPr>
          <p:cNvSpPr txBox="1"/>
          <p:nvPr/>
        </p:nvSpPr>
        <p:spPr>
          <a:xfrm>
            <a:off x="5548282" y="5270059"/>
            <a:ext cx="3600720" cy="646331"/>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Presentation of Findings</a:t>
            </a:r>
          </a:p>
          <a:p>
            <a:pPr algn="r"/>
            <a:r>
              <a:rPr lang="en-US" dirty="0">
                <a:latin typeface="Arial" panose="020B0604020202020204" pitchFamily="34" charset="0"/>
                <a:cs typeface="Arial" panose="020B0604020202020204" pitchFamily="34" charset="0"/>
              </a:rPr>
              <a:t>December 6, 2022 </a:t>
            </a:r>
          </a:p>
        </p:txBody>
      </p:sp>
    </p:spTree>
    <p:extLst>
      <p:ext uri="{BB962C8B-B14F-4D97-AF65-F5344CB8AC3E}">
        <p14:creationId xmlns:p14="http://schemas.microsoft.com/office/powerpoint/2010/main" val="152949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6FA4-0753-8859-8BB0-CC0ACBCE93D2}"/>
              </a:ext>
            </a:extLst>
          </p:cNvPr>
          <p:cNvSpPr>
            <a:spLocks noGrp="1"/>
          </p:cNvSpPr>
          <p:nvPr>
            <p:ph type="title"/>
          </p:nvPr>
        </p:nvSpPr>
        <p:spPr>
          <a:xfrm>
            <a:off x="838200" y="217033"/>
            <a:ext cx="10515600" cy="1325563"/>
          </a:xfrm>
        </p:spPr>
        <p:txBody>
          <a:bodyPr>
            <a:normAutofit/>
          </a:bodyPr>
          <a:lstStyle/>
          <a:p>
            <a:r>
              <a:rPr lang="en-US" sz="2000" b="1" dirty="0">
                <a:latin typeface="Arial" panose="020B0604020202020204" pitchFamily="34" charset="0"/>
                <a:cs typeface="Arial" panose="020B0604020202020204" pitchFamily="34" charset="0"/>
              </a:rPr>
              <a:t>The Study Team</a:t>
            </a:r>
          </a:p>
        </p:txBody>
      </p:sp>
      <p:sp>
        <p:nvSpPr>
          <p:cNvPr id="4" name="Content Placeholder 3">
            <a:extLst>
              <a:ext uri="{FF2B5EF4-FFF2-40B4-BE49-F238E27FC236}">
                <a16:creationId xmlns:a16="http://schemas.microsoft.com/office/drawing/2014/main" id="{C3120FCC-4174-5128-A7BC-E224BAB2C786}"/>
              </a:ext>
            </a:extLst>
          </p:cNvPr>
          <p:cNvSpPr txBox="1">
            <a:spLocks noGrp="1"/>
          </p:cNvSpPr>
          <p:nvPr>
            <p:ph idx="1"/>
          </p:nvPr>
        </p:nvSpPr>
        <p:spPr>
          <a:xfrm>
            <a:off x="838200" y="1313996"/>
            <a:ext cx="10515600" cy="5170646"/>
          </a:xfrm>
          <a:prstGeom prst="rect">
            <a:avLst/>
          </a:prstGeom>
          <a:noFill/>
        </p:spPr>
        <p:txBody>
          <a:bodyPr wrap="square" rtlCol="0">
            <a:spAutoFit/>
          </a:bodyPr>
          <a:lstStyle/>
          <a:p>
            <a:pPr marL="0" indent="0">
              <a:lnSpc>
                <a:spcPct val="100000"/>
              </a:lnSpc>
              <a:spcBef>
                <a:spcPts val="0"/>
              </a:spcBef>
              <a:buNone/>
            </a:pPr>
            <a:r>
              <a:rPr lang="en-US" sz="1600" b="1" dirty="0">
                <a:latin typeface="Arial" panose="020B0604020202020204" pitchFamily="34" charset="0"/>
                <a:cs typeface="Arial" panose="020B0604020202020204" pitchFamily="34" charset="0"/>
              </a:rPr>
              <a:t>Lifespan Design Studio – </a:t>
            </a:r>
            <a:r>
              <a:rPr lang="en-US" sz="1600" b="1" dirty="0">
                <a:solidFill>
                  <a:srgbClr val="C02658"/>
                </a:solidFill>
                <a:latin typeface="Arial" panose="020B0604020202020204" pitchFamily="34" charset="0"/>
                <a:cs typeface="Arial" panose="020B0604020202020204" pitchFamily="34" charset="0"/>
              </a:rPr>
              <a:t>Project Lead</a:t>
            </a:r>
          </a:p>
          <a:p>
            <a:pPr marL="0" indent="0">
              <a:lnSpc>
                <a:spcPct val="100000"/>
              </a:lnSpc>
              <a:spcBef>
                <a:spcPts val="0"/>
              </a:spcBef>
              <a:spcAft>
                <a:spcPts val="600"/>
              </a:spcAft>
              <a:buNone/>
            </a:pPr>
            <a:r>
              <a:rPr lang="en-US" sz="1600" b="1" dirty="0">
                <a:latin typeface="Arial" panose="020B0604020202020204" pitchFamily="34" charset="0"/>
                <a:cs typeface="Arial" panose="020B0604020202020204" pitchFamily="34" charset="0"/>
              </a:rPr>
              <a:t>Senior Center Planning &amp; Design Specialists</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Doug Gallow, FAIA &amp; Ellen Gallow, CAPS</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Worked with 100+ communities throughout New England &amp; US since 2006</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Planning &amp; feasibility studies, design for renovations, adaptive reuse &amp; new facilities</a:t>
            </a:r>
          </a:p>
          <a:p>
            <a:pPr lvl="1">
              <a:lnSpc>
                <a:spcPct val="100000"/>
              </a:lnSpc>
              <a:spcBef>
                <a:spcPts val="0"/>
              </a:spcBef>
            </a:pPr>
            <a:r>
              <a:rPr lang="en-US" sz="1600" dirty="0">
                <a:latin typeface="Arial" panose="020B0604020202020204" pitchFamily="34" charset="0"/>
                <a:cs typeface="Arial" panose="020B0604020202020204" pitchFamily="34" charset="0"/>
              </a:rPr>
              <a:t>Team with local architects for appropriate mix of specialized expertise &amp; local experience/responsiveness</a:t>
            </a:r>
          </a:p>
          <a:p>
            <a:pPr marL="0" indent="0">
              <a:lnSpc>
                <a:spcPct val="100000"/>
              </a:lnSpc>
              <a:spcBef>
                <a:spcPts val="0"/>
              </a:spcBef>
              <a:buNone/>
            </a:pPr>
            <a:endParaRPr lang="en-US" sz="2000" b="1" dirty="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sz="1600" b="1" dirty="0">
                <a:latin typeface="Arial" panose="020B0604020202020204" pitchFamily="34" charset="0"/>
                <a:cs typeface="Arial" panose="020B0604020202020204" pitchFamily="34" charset="0"/>
              </a:rPr>
              <a:t>EDM Architecture &amp; Engineering </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Chris </a:t>
            </a:r>
            <a:r>
              <a:rPr lang="en-US" sz="1600" dirty="0" err="1">
                <a:latin typeface="Arial" panose="020B0604020202020204" pitchFamily="34" charset="0"/>
                <a:cs typeface="Arial" panose="020B0604020202020204" pitchFamily="34" charset="0"/>
              </a:rPr>
              <a:t>Wante</a:t>
            </a:r>
            <a:r>
              <a:rPr lang="en-US" sz="1600" dirty="0">
                <a:latin typeface="Arial" panose="020B0604020202020204" pitchFamily="34" charset="0"/>
                <a:cs typeface="Arial" panose="020B0604020202020204" pitchFamily="34" charset="0"/>
              </a:rPr>
              <a:t>, AIA (Unionville, CT office)</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Worked with Lifespan on numerous senior center studies &amp; design projects in CT &amp; MA since 2011</a:t>
            </a:r>
          </a:p>
          <a:p>
            <a:pPr lvl="2">
              <a:lnSpc>
                <a:spcPct val="100000"/>
              </a:lnSpc>
              <a:spcBef>
                <a:spcPts val="0"/>
              </a:spcBef>
            </a:pPr>
            <a:r>
              <a:rPr lang="en-US" sz="1600" b="1" dirty="0">
                <a:solidFill>
                  <a:srgbClr val="C02658"/>
                </a:solidFill>
                <a:latin typeface="Arial" panose="020B0604020202020204" pitchFamily="34" charset="0"/>
                <a:cs typeface="Arial" panose="020B0604020202020204" pitchFamily="34" charset="0"/>
              </a:rPr>
              <a:t>Toured and documented local facilities including the Manchester Senior Center</a:t>
            </a:r>
          </a:p>
          <a:p>
            <a:pPr marL="0" indent="0">
              <a:lnSpc>
                <a:spcPct val="100000"/>
              </a:lnSpc>
              <a:spcBef>
                <a:spcPts val="0"/>
              </a:spcBef>
              <a:buNone/>
            </a:pPr>
            <a:endParaRPr lang="en-US" sz="2000" b="1" dirty="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sz="1600" b="1" dirty="0">
                <a:latin typeface="Arial" panose="020B0604020202020204" pitchFamily="34" charset="0"/>
                <a:cs typeface="Arial" panose="020B0604020202020204" pitchFamily="34" charset="0"/>
              </a:rPr>
              <a:t>Jill Jackson Ledford, MSW</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Senior Services Specialist</a:t>
            </a:r>
          </a:p>
          <a:p>
            <a:pPr lvl="1">
              <a:lnSpc>
                <a:spcPct val="100000"/>
              </a:lnSpc>
              <a:spcBef>
                <a:spcPts val="0"/>
              </a:spcBef>
              <a:spcAft>
                <a:spcPts val="600"/>
              </a:spcAft>
            </a:pPr>
            <a:r>
              <a:rPr lang="en-US" sz="1600" dirty="0">
                <a:latin typeface="Arial" panose="020B0604020202020204" pitchFamily="34" charset="0"/>
                <a:cs typeface="Arial" panose="020B0604020202020204" pitchFamily="34" charset="0"/>
              </a:rPr>
              <a:t>Has teamed with Lifespan on several projects</a:t>
            </a:r>
          </a:p>
          <a:p>
            <a:pPr lvl="2">
              <a:lnSpc>
                <a:spcPct val="100000"/>
              </a:lnSpc>
              <a:spcBef>
                <a:spcPts val="0"/>
              </a:spcBef>
            </a:pPr>
            <a:r>
              <a:rPr lang="en-US" sz="1600" b="1" dirty="0">
                <a:solidFill>
                  <a:srgbClr val="C02658"/>
                </a:solidFill>
                <a:latin typeface="Arial" panose="020B0604020202020204" pitchFamily="34" charset="0"/>
                <a:cs typeface="Arial" panose="020B0604020202020204" pitchFamily="34" charset="0"/>
              </a:rPr>
              <a:t>Supported demographic analysis &amp; future visioning</a:t>
            </a: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30D1874-66B1-C457-8AB8-5EF0113B57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6" name="Picture 5">
            <a:extLst>
              <a:ext uri="{FF2B5EF4-FFF2-40B4-BE49-F238E27FC236}">
                <a16:creationId xmlns:a16="http://schemas.microsoft.com/office/drawing/2014/main" id="{8537870B-2CCF-AF46-223E-02B7BB4780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Tree>
    <p:extLst>
      <p:ext uri="{BB962C8B-B14F-4D97-AF65-F5344CB8AC3E}">
        <p14:creationId xmlns:p14="http://schemas.microsoft.com/office/powerpoint/2010/main" val="40844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E6F55-5CCC-48E3-D561-5131621C99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8283388" y="3598485"/>
            <a:ext cx="3293569" cy="1573436"/>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443182" y="319116"/>
            <a:ext cx="7263766" cy="7832914"/>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600"/>
              </a:spcAft>
            </a:pPr>
            <a:r>
              <a:rPr lang="en-US" sz="2000" b="1" dirty="0">
                <a:latin typeface="Arial" panose="020B0604020202020204" pitchFamily="34" charset="0"/>
                <a:cs typeface="Arial" panose="020B0604020202020204" pitchFamily="34" charset="0"/>
              </a:rPr>
              <a:t>Motivating factors </a:t>
            </a:r>
          </a:p>
          <a:p>
            <a:pPr algn="l">
              <a:lnSpc>
                <a:spcPct val="100000"/>
              </a:lnSpc>
              <a:spcBef>
                <a:spcPts val="0"/>
              </a:spcBef>
              <a:spcAft>
                <a:spcPts val="600"/>
              </a:spcAft>
            </a:pPr>
            <a:r>
              <a:rPr lang="en-US" sz="1600" dirty="0">
                <a:latin typeface="Arial" panose="020B0604020202020204" pitchFamily="34" charset="0"/>
                <a:cs typeface="Arial" panose="020B0604020202020204" pitchFamily="34" charset="0"/>
              </a:rPr>
              <a:t>(The Town has expressed the understanding that)</a:t>
            </a:r>
            <a:endParaRPr lang="en-US" sz="1600" b="1"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current facility impedes necessary growth in program/service delivery</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physical environment is neither use-friendly or functionally effective for the uses it accommodates</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size and configuration of the building and site significantly limit options for addressing these issues through renovation/addition.</a:t>
            </a:r>
          </a:p>
          <a:p>
            <a:pPr algn="l">
              <a:lnSpc>
                <a:spcPct val="100000"/>
              </a:lnSpc>
              <a:spcBef>
                <a:spcPts val="600"/>
              </a:spcBef>
              <a:spcAft>
                <a:spcPts val="600"/>
              </a:spcAft>
            </a:pPr>
            <a:r>
              <a:rPr lang="en-US" sz="2000" b="1" dirty="0">
                <a:latin typeface="Arial" panose="020B0604020202020204" pitchFamily="34" charset="0"/>
                <a:cs typeface="Arial" panose="020B0604020202020204" pitchFamily="34" charset="0"/>
              </a:rPr>
              <a:t>Over-arching goal for the study</a:t>
            </a:r>
          </a:p>
          <a:p>
            <a:pPr marL="800100" lvl="1" indent="-342900" algn="l">
              <a:lnSpc>
                <a:spcPct val="100000"/>
              </a:lnSpc>
              <a:spcBef>
                <a:spcPts val="0"/>
              </a:spcBef>
              <a:spcAft>
                <a:spcPts val="600"/>
              </a:spcAft>
              <a:buFont typeface="Arial" panose="020B0604020202020204" pitchFamily="34" charset="0"/>
              <a:buChar char="•"/>
            </a:pPr>
            <a:r>
              <a:rPr lang="en-US" sz="1600" b="1" dirty="0">
                <a:solidFill>
                  <a:srgbClr val="C02658"/>
                </a:solidFill>
                <a:latin typeface="Arial" panose="020B0604020202020204" pitchFamily="34" charset="0"/>
                <a:cs typeface="Arial" panose="020B0604020202020204" pitchFamily="34" charset="0"/>
              </a:rPr>
              <a:t>Develop tools for use in options evaluation </a:t>
            </a:r>
            <a:r>
              <a:rPr lang="en-US" sz="1600" dirty="0">
                <a:latin typeface="Arial" panose="020B0604020202020204" pitchFamily="34" charset="0"/>
                <a:cs typeface="Arial" panose="020B0604020202020204" pitchFamily="34" charset="0"/>
              </a:rPr>
              <a:t>(new construction or possible adaptive reuse of another building, both requiring location              &amp; site analysis)</a:t>
            </a:r>
          </a:p>
          <a:p>
            <a:pPr algn="l">
              <a:lnSpc>
                <a:spcPct val="100000"/>
              </a:lnSpc>
              <a:spcBef>
                <a:spcPts val="600"/>
              </a:spcBef>
              <a:spcAft>
                <a:spcPts val="600"/>
              </a:spcAft>
            </a:pPr>
            <a:r>
              <a:rPr lang="en-US" sz="2000" b="1" dirty="0">
                <a:latin typeface="Arial" panose="020B0604020202020204" pitchFamily="34" charset="0"/>
                <a:cs typeface="Arial" panose="020B0604020202020204" pitchFamily="34" charset="0"/>
              </a:rPr>
              <a:t>Tasks included</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Explore local and national trends in program &amp; service delivery</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Review local demographics for perspective</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Gather input from current and prospective patrons</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Articulate a vision for a new facility and the functions it                              will accommodate</a:t>
            </a:r>
          </a:p>
          <a:p>
            <a:pPr marL="742950" lvl="1" indent="-285750"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Determine space needs for the building and site</a:t>
            </a:r>
          </a:p>
          <a:p>
            <a:pPr marL="285750" indent="-285750" algn="l">
              <a:lnSpc>
                <a:spcPct val="100000"/>
              </a:lnSpc>
              <a:spcBef>
                <a:spcPts val="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47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950643" y="401893"/>
            <a:ext cx="6333175" cy="7971413"/>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Step 1: Demographic Trends &amp; Issues Review</a:t>
            </a:r>
          </a:p>
          <a:p>
            <a:pPr marL="11113" lvl="1" algn="l">
              <a:lnSpc>
                <a:spcPct val="100000"/>
              </a:lnSpc>
              <a:spcBef>
                <a:spcPts val="0"/>
              </a:spcBef>
              <a:spcAft>
                <a:spcPts val="600"/>
              </a:spcAft>
            </a:pPr>
            <a:endParaRPr lang="en-US" sz="1600" b="1" dirty="0">
              <a:latin typeface="Arial" panose="020B0604020202020204" pitchFamily="34" charset="0"/>
              <a:cs typeface="Arial" panose="020B0604020202020204" pitchFamily="34" charset="0"/>
            </a:endParaRPr>
          </a:p>
          <a:p>
            <a:pPr marL="3175"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Key indicators point to the need for increased services and more space</a:t>
            </a:r>
          </a:p>
          <a:p>
            <a:pPr marL="350838" lvl="1" indent="-347663"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Nearly 12,000 Manchester residents were age 60+ in 2021</a:t>
            </a:r>
          </a:p>
          <a:p>
            <a:pPr marL="350838" lvl="1" indent="-347663"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Another 7,500 are 50+ (The remaining Boomers &amp; Gen X)</a:t>
            </a:r>
          </a:p>
          <a:p>
            <a:pPr marL="350838" lvl="1" indent="-347663"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Gen Y, the largest segment of the Manchester population, will join this “age wave” in 14 years</a:t>
            </a:r>
          </a:p>
          <a:p>
            <a:pPr marL="350838" lvl="1" indent="-347663"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Life expectancy in CT is 80.9 years </a:t>
            </a:r>
            <a:r>
              <a:rPr lang="en-US" sz="1600" i="1" dirty="0">
                <a:latin typeface="Arial" panose="020B0604020202020204" pitchFamily="34" charset="0"/>
                <a:cs typeface="Arial" panose="020B0604020202020204" pitchFamily="34" charset="0"/>
              </a:rPr>
              <a:t>and rising*</a:t>
            </a:r>
            <a:endParaRPr lang="en-US" sz="1600" dirty="0">
              <a:latin typeface="Arial" panose="020B0604020202020204" pitchFamily="34" charset="0"/>
              <a:cs typeface="Arial" panose="020B0604020202020204" pitchFamily="34" charset="0"/>
            </a:endParaRPr>
          </a:p>
          <a:p>
            <a:pPr marL="350838" lvl="1" indent="-347663" algn="l">
              <a:lnSpc>
                <a:spcPct val="100000"/>
              </a:lnSpc>
              <a:spcBef>
                <a:spcPts val="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Significant rates of obesity and debilitating health and mental health conditions have been documented among older adults in Manchester*</a:t>
            </a:r>
          </a:p>
          <a:p>
            <a:pPr marL="808038" lvl="2" indent="-347663"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808038" lvl="2" indent="-347663"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808038" lvl="2" indent="-347663"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r>
              <a:rPr lang="en-US" sz="1200" dirty="0">
                <a:latin typeface="Arial" panose="020B0604020202020204" pitchFamily="34" charset="0"/>
                <a:cs typeface="Arial" panose="020B0604020202020204" pitchFamily="34" charset="0"/>
              </a:rPr>
              <a:t>*CT Healthy Aging Data Report 2021</a:t>
            </a: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6DA0E1D-6A55-B275-A256-363B0C2ECDC9}"/>
              </a:ext>
            </a:extLst>
          </p:cNvPr>
          <p:cNvSpPr txBox="1">
            <a:spLocks/>
          </p:cNvSpPr>
          <p:nvPr/>
        </p:nvSpPr>
        <p:spPr>
          <a:xfrm>
            <a:off x="7875482" y="2689060"/>
            <a:ext cx="3559183" cy="3739485"/>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pPr>
            <a:r>
              <a:rPr lang="en-US" sz="2000" i="1" dirty="0">
                <a:latin typeface="Times New Roman" panose="02020603050405020304" pitchFamily="18" charset="0"/>
                <a:cs typeface="Times New Roman" panose="02020603050405020304" pitchFamily="18" charset="0"/>
              </a:rPr>
              <a:t>“Research shows that compared to their peers senior center participants have higher levels of health, social interaction, and life satisfaction.”</a:t>
            </a:r>
          </a:p>
          <a:p>
            <a:pPr algn="r">
              <a:lnSpc>
                <a:spcPct val="100000"/>
              </a:lnSpc>
              <a:spcBef>
                <a:spcPts val="600"/>
              </a:spcBef>
            </a:pPr>
            <a:r>
              <a:rPr lang="en-US" sz="1600" dirty="0">
                <a:latin typeface="Arial" panose="020B0604020202020204" pitchFamily="34" charset="0"/>
                <a:cs typeface="Arial" panose="020B0604020202020204" pitchFamily="34" charset="0"/>
              </a:rPr>
              <a:t>National Council on Aging</a:t>
            </a:r>
          </a:p>
          <a:p>
            <a:pPr algn="l">
              <a:lnSpc>
                <a:spcPct val="100000"/>
              </a:lnSpc>
              <a:spcBef>
                <a:spcPts val="0"/>
              </a:spcBef>
              <a:spcAft>
                <a:spcPts val="600"/>
              </a:spcAft>
            </a:pPr>
            <a:endParaRPr lang="en-US" sz="20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158F2C1-CB60-ADAC-FCF1-6C1011E786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15100" y="1606751"/>
            <a:ext cx="1203325" cy="781685"/>
          </a:xfrm>
          <a:prstGeom prst="rect">
            <a:avLst/>
          </a:prstGeom>
        </p:spPr>
      </p:pic>
      <p:pic>
        <p:nvPicPr>
          <p:cNvPr id="8" name="Picture 7">
            <a:extLst>
              <a:ext uri="{FF2B5EF4-FFF2-40B4-BE49-F238E27FC236}">
                <a16:creationId xmlns:a16="http://schemas.microsoft.com/office/drawing/2014/main" id="{CEF41B41-02E2-05AE-3D78-A517E95FBC9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08080" y="1606750"/>
            <a:ext cx="935355" cy="781685"/>
          </a:xfrm>
          <a:prstGeom prst="rect">
            <a:avLst/>
          </a:prstGeom>
        </p:spPr>
      </p:pic>
      <p:pic>
        <p:nvPicPr>
          <p:cNvPr id="11" name="Picture 10">
            <a:extLst>
              <a:ext uri="{FF2B5EF4-FFF2-40B4-BE49-F238E27FC236}">
                <a16:creationId xmlns:a16="http://schemas.microsoft.com/office/drawing/2014/main" id="{DA5C3D7B-6420-B391-69AF-11B6F6D75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10276114" y="1610561"/>
            <a:ext cx="1153795" cy="777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921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764724" y="418519"/>
            <a:ext cx="6189192" cy="8510022"/>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Step 2: Center Tours &amp; Program/Service Review</a:t>
            </a:r>
          </a:p>
          <a:p>
            <a:pPr marL="285750" lvl="1" algn="l">
              <a:lnSpc>
                <a:spcPct val="100000"/>
              </a:lnSpc>
              <a:spcBef>
                <a:spcPts val="0"/>
              </a:spcBef>
              <a:spcAft>
                <a:spcPts val="600"/>
              </a:spcAft>
            </a:pPr>
            <a:r>
              <a:rPr lang="en-US" sz="1600" b="1" dirty="0">
                <a:latin typeface="Arial" panose="020B0604020202020204" pitchFamily="34" charset="0"/>
                <a:cs typeface="Arial" panose="020B0604020202020204" pitchFamily="34" charset="0"/>
              </a:rPr>
              <a:t>Wallingford</a:t>
            </a:r>
          </a:p>
          <a:p>
            <a:pPr marL="285750" lvl="1" algn="l">
              <a:lnSpc>
                <a:spcPct val="100000"/>
              </a:lnSpc>
              <a:spcBef>
                <a:spcPts val="0"/>
              </a:spcBef>
              <a:spcAft>
                <a:spcPts val="600"/>
              </a:spcAft>
            </a:pPr>
            <a:r>
              <a:rPr lang="en-US" sz="1600" b="1" dirty="0">
                <a:latin typeface="Arial" panose="020B0604020202020204" pitchFamily="34" charset="0"/>
                <a:cs typeface="Arial" panose="020B0604020202020204" pitchFamily="34" charset="0"/>
              </a:rPr>
              <a:t>Glastonbury</a:t>
            </a:r>
          </a:p>
          <a:p>
            <a:pPr marL="285750" lvl="1" algn="l">
              <a:lnSpc>
                <a:spcPct val="100000"/>
              </a:lnSpc>
              <a:spcBef>
                <a:spcPts val="0"/>
              </a:spcBef>
              <a:spcAft>
                <a:spcPts val="600"/>
              </a:spcAft>
            </a:pPr>
            <a:r>
              <a:rPr lang="en-US" sz="1600" b="1" dirty="0">
                <a:latin typeface="Arial" panose="020B0604020202020204" pitchFamily="34" charset="0"/>
                <a:cs typeface="Arial" panose="020B0604020202020204" pitchFamily="34" charset="0"/>
              </a:rPr>
              <a:t>Enfield</a:t>
            </a:r>
          </a:p>
          <a:p>
            <a:pPr marL="285750" lvl="1" algn="l">
              <a:lnSpc>
                <a:spcPct val="100000"/>
              </a:lnSpc>
              <a:spcBef>
                <a:spcPts val="0"/>
              </a:spcBef>
              <a:spcAft>
                <a:spcPts val="600"/>
              </a:spcAft>
            </a:pPr>
            <a:r>
              <a:rPr lang="en-US" sz="1600" b="1" dirty="0">
                <a:latin typeface="Arial" panose="020B0604020202020204" pitchFamily="34" charset="0"/>
                <a:cs typeface="Arial" panose="020B0604020202020204" pitchFamily="34" charset="0"/>
              </a:rPr>
              <a:t>East Hartford</a:t>
            </a:r>
          </a:p>
          <a:p>
            <a:pPr marL="11113" lvl="1" algn="l">
              <a:lnSpc>
                <a:spcPct val="100000"/>
              </a:lnSpc>
              <a:spcBef>
                <a:spcPts val="0"/>
              </a:spcBef>
              <a:spcAft>
                <a:spcPts val="600"/>
              </a:spcAft>
            </a:pPr>
            <a:endParaRPr lang="en-US" sz="1600" b="1"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study team toured several area centers with Eileen Faust and Joel Cox for perspective, ideas, and reference points to support the discussion of Manchester needs and options</a:t>
            </a:r>
          </a:p>
          <a:p>
            <a:pPr marL="296863" lvl="1"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Although each facility is unique, the programs &amp; services offered are largely consistent with prevailing practices and trends in the industry as a whole </a:t>
            </a:r>
            <a:r>
              <a:rPr lang="en-US" sz="1600" i="1" dirty="0">
                <a:latin typeface="Arial" panose="020B0604020202020204" pitchFamily="34" charset="0"/>
                <a:cs typeface="Arial" panose="020B0604020202020204" pitchFamily="34" charset="0"/>
              </a:rPr>
              <a:t>and in Manchester</a:t>
            </a:r>
            <a:r>
              <a:rPr lang="en-US" sz="1600" dirty="0">
                <a:latin typeface="Arial" panose="020B0604020202020204" pitchFamily="34" charset="0"/>
                <a:cs typeface="Arial" panose="020B0604020202020204" pitchFamily="34" charset="0"/>
              </a:rPr>
              <a:t>, with some variation from center to center</a:t>
            </a:r>
          </a:p>
          <a:p>
            <a:pPr marL="296863" lvl="1"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~20,000 square feet is the average size, with no clear tie to the size of the community</a:t>
            </a:r>
          </a:p>
          <a:p>
            <a:pPr marL="296863" lvl="1"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Detailed information, photos and floor plans for each center are provided in the Appendix of our final report</a:t>
            </a: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2964427-0F2D-82F9-2C5A-97DC7F6E72F2}"/>
              </a:ext>
            </a:extLst>
          </p:cNvPr>
          <p:cNvGrpSpPr/>
          <p:nvPr/>
        </p:nvGrpSpPr>
        <p:grpSpPr>
          <a:xfrm>
            <a:off x="7871823" y="1036841"/>
            <a:ext cx="3794598" cy="4256981"/>
            <a:chOff x="7871823" y="1036841"/>
            <a:chExt cx="3794598" cy="4256981"/>
          </a:xfrm>
        </p:grpSpPr>
        <p:grpSp>
          <p:nvGrpSpPr>
            <p:cNvPr id="5" name="Group 4">
              <a:extLst>
                <a:ext uri="{FF2B5EF4-FFF2-40B4-BE49-F238E27FC236}">
                  <a16:creationId xmlns:a16="http://schemas.microsoft.com/office/drawing/2014/main" id="{0E0B6C8E-A4BE-14A8-7CC1-7ACBD6888828}"/>
                </a:ext>
              </a:extLst>
            </p:cNvPr>
            <p:cNvGrpSpPr/>
            <p:nvPr/>
          </p:nvGrpSpPr>
          <p:grpSpPr>
            <a:xfrm>
              <a:off x="7871823" y="1312390"/>
              <a:ext cx="3563620" cy="3707129"/>
              <a:chOff x="0" y="0"/>
              <a:chExt cx="4710219" cy="4365625"/>
            </a:xfrm>
          </p:grpSpPr>
          <p:pic>
            <p:nvPicPr>
              <p:cNvPr id="6" name="Picture 5">
                <a:extLst>
                  <a:ext uri="{FF2B5EF4-FFF2-40B4-BE49-F238E27FC236}">
                    <a16:creationId xmlns:a16="http://schemas.microsoft.com/office/drawing/2014/main" id="{CD3C7BE5-5936-184B-A6D3-5866B02959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2305685" cy="215074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C8FC9D7-A936-6A55-88AC-5EB0EE87B7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
              <a:stretch/>
            </p:blipFill>
            <p:spPr bwMode="auto">
              <a:xfrm>
                <a:off x="2404534" y="2235200"/>
                <a:ext cx="2294890" cy="213042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A7ED7BA6-B9C4-D3AB-DD32-42413B2847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0" y="2235200"/>
                <a:ext cx="2312670" cy="212725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D938792-0729-836D-A5AE-A03105932A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2404534" y="0"/>
                <a:ext cx="2305685" cy="2150110"/>
              </a:xfrm>
              <a:prstGeom prst="rect">
                <a:avLst/>
              </a:prstGeom>
              <a:ln>
                <a:noFill/>
              </a:ln>
              <a:extLst>
                <a:ext uri="{53640926-AAD7-44D8-BBD7-CCE9431645EC}">
                  <a14:shadowObscured xmlns:a14="http://schemas.microsoft.com/office/drawing/2010/main"/>
                </a:ext>
              </a:extLst>
            </p:spPr>
          </p:pic>
        </p:grpSp>
        <p:sp>
          <p:nvSpPr>
            <p:cNvPr id="13" name="TextBox 12">
              <a:extLst>
                <a:ext uri="{FF2B5EF4-FFF2-40B4-BE49-F238E27FC236}">
                  <a16:creationId xmlns:a16="http://schemas.microsoft.com/office/drawing/2014/main" id="{B3D3BA3D-DD53-D6B0-8AD2-6E507D6910E9}"/>
                </a:ext>
              </a:extLst>
            </p:cNvPr>
            <p:cNvSpPr txBox="1"/>
            <p:nvPr/>
          </p:nvSpPr>
          <p:spPr>
            <a:xfrm>
              <a:off x="9995770" y="5016823"/>
              <a:ext cx="1615038" cy="276999"/>
            </a:xfrm>
            <a:prstGeom prst="rect">
              <a:avLst/>
            </a:prstGeom>
            <a:noFill/>
          </p:spPr>
          <p:txBody>
            <a:bodyPr wrap="square" rtlCol="0">
              <a:spAutoFit/>
            </a:bodyPr>
            <a:lstStyle/>
            <a:p>
              <a:pPr lvl="1"/>
              <a:r>
                <a:rPr lang="en-US" sz="1200" dirty="0">
                  <a:latin typeface="Arial" panose="020B0604020202020204" pitchFamily="34" charset="0"/>
                  <a:cs typeface="Arial" panose="020B0604020202020204" pitchFamily="34" charset="0"/>
                </a:rPr>
                <a:t>East Hartford</a:t>
              </a:r>
            </a:p>
          </p:txBody>
        </p:sp>
        <p:sp>
          <p:nvSpPr>
            <p:cNvPr id="14" name="TextBox 13">
              <a:extLst>
                <a:ext uri="{FF2B5EF4-FFF2-40B4-BE49-F238E27FC236}">
                  <a16:creationId xmlns:a16="http://schemas.microsoft.com/office/drawing/2014/main" id="{23A8DC2C-E99D-68EE-F5A3-EEAD0EB96BF4}"/>
                </a:ext>
              </a:extLst>
            </p:cNvPr>
            <p:cNvSpPr txBox="1"/>
            <p:nvPr/>
          </p:nvSpPr>
          <p:spPr>
            <a:xfrm>
              <a:off x="8120832" y="5016822"/>
              <a:ext cx="1615038" cy="276999"/>
            </a:xfrm>
            <a:prstGeom prst="rect">
              <a:avLst/>
            </a:prstGeom>
            <a:noFill/>
          </p:spPr>
          <p:txBody>
            <a:bodyPr wrap="square" rtlCol="0">
              <a:spAutoFit/>
            </a:bodyPr>
            <a:lstStyle/>
            <a:p>
              <a:pPr lvl="1" algn="r"/>
              <a:r>
                <a:rPr lang="en-US" sz="1200" dirty="0">
                  <a:latin typeface="Arial" panose="020B0604020202020204" pitchFamily="34" charset="0"/>
                  <a:cs typeface="Arial" panose="020B0604020202020204" pitchFamily="34" charset="0"/>
                </a:rPr>
                <a:t>Wallingford</a:t>
              </a:r>
            </a:p>
          </p:txBody>
        </p:sp>
        <p:sp>
          <p:nvSpPr>
            <p:cNvPr id="15" name="TextBox 14">
              <a:extLst>
                <a:ext uri="{FF2B5EF4-FFF2-40B4-BE49-F238E27FC236}">
                  <a16:creationId xmlns:a16="http://schemas.microsoft.com/office/drawing/2014/main" id="{21581BE8-90DD-EF4A-836E-6FF2991DCF15}"/>
                </a:ext>
              </a:extLst>
            </p:cNvPr>
            <p:cNvSpPr txBox="1"/>
            <p:nvPr/>
          </p:nvSpPr>
          <p:spPr>
            <a:xfrm>
              <a:off x="10051383" y="1047918"/>
              <a:ext cx="1615038" cy="276999"/>
            </a:xfrm>
            <a:prstGeom prst="rect">
              <a:avLst/>
            </a:prstGeom>
            <a:noFill/>
          </p:spPr>
          <p:txBody>
            <a:bodyPr wrap="square" rtlCol="0">
              <a:spAutoFit/>
            </a:bodyPr>
            <a:lstStyle/>
            <a:p>
              <a:pPr lvl="1"/>
              <a:r>
                <a:rPr lang="en-US" sz="1200" dirty="0">
                  <a:latin typeface="Arial" panose="020B0604020202020204" pitchFamily="34" charset="0"/>
                  <a:cs typeface="Arial" panose="020B0604020202020204" pitchFamily="34" charset="0"/>
                </a:rPr>
                <a:t>Glastonbury</a:t>
              </a:r>
            </a:p>
          </p:txBody>
        </p:sp>
        <p:sp>
          <p:nvSpPr>
            <p:cNvPr id="16" name="TextBox 15">
              <a:extLst>
                <a:ext uri="{FF2B5EF4-FFF2-40B4-BE49-F238E27FC236}">
                  <a16:creationId xmlns:a16="http://schemas.microsoft.com/office/drawing/2014/main" id="{DDE4E7DD-C955-9D98-07F9-A77438562F45}"/>
                </a:ext>
              </a:extLst>
            </p:cNvPr>
            <p:cNvSpPr txBox="1"/>
            <p:nvPr/>
          </p:nvSpPr>
          <p:spPr>
            <a:xfrm>
              <a:off x="8082390" y="1036841"/>
              <a:ext cx="1615038" cy="276999"/>
            </a:xfrm>
            <a:prstGeom prst="rect">
              <a:avLst/>
            </a:prstGeom>
            <a:noFill/>
          </p:spPr>
          <p:txBody>
            <a:bodyPr wrap="square" rtlCol="0">
              <a:spAutoFit/>
            </a:bodyPr>
            <a:lstStyle/>
            <a:p>
              <a:pPr lvl="1" algn="r"/>
              <a:r>
                <a:rPr lang="en-US" sz="1200" dirty="0">
                  <a:latin typeface="Arial" panose="020B0604020202020204" pitchFamily="34" charset="0"/>
                  <a:cs typeface="Arial" panose="020B0604020202020204" pitchFamily="34" charset="0"/>
                </a:rPr>
                <a:t>Enfield</a:t>
              </a:r>
            </a:p>
          </p:txBody>
        </p:sp>
      </p:grpSp>
    </p:spTree>
    <p:extLst>
      <p:ext uri="{BB962C8B-B14F-4D97-AF65-F5344CB8AC3E}">
        <p14:creationId xmlns:p14="http://schemas.microsoft.com/office/powerpoint/2010/main" val="372784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756557" y="212942"/>
            <a:ext cx="7294689" cy="9264075"/>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Step 3: Community Interest Survey</a:t>
            </a:r>
          </a:p>
          <a:p>
            <a:pPr marL="285750"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survey conducted this spring focused on gauging the level of interest            in various types of programs, services and/or drop-in activities, </a:t>
            </a:r>
            <a:r>
              <a:rPr lang="en-US" sz="1600" i="1" dirty="0">
                <a:latin typeface="Arial" panose="020B0604020202020204" pitchFamily="34" charset="0"/>
                <a:cs typeface="Arial" panose="020B0604020202020204" pitchFamily="34" charset="0"/>
              </a:rPr>
              <a:t>and the physical environment in which they would be staged </a:t>
            </a:r>
            <a:endParaRPr lang="en-US" sz="1600" dirty="0">
              <a:latin typeface="Arial" panose="020B0604020202020204" pitchFamily="34" charset="0"/>
              <a:cs typeface="Arial" panose="020B0604020202020204" pitchFamily="34" charset="0"/>
            </a:endParaRPr>
          </a:p>
          <a:p>
            <a:pPr marL="285750"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Targeted those approaching and above the Center’s age of eligibility (55+) </a:t>
            </a:r>
          </a:p>
          <a:p>
            <a:pPr marL="296863" lvl="1"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Offered online &amp; hard copy, widely publicized, 400 responses received</a:t>
            </a:r>
            <a:endParaRPr lang="en-US" sz="1600" b="1"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b="1"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r>
              <a:rPr lang="en-US" sz="1600" b="1" dirty="0">
                <a:latin typeface="Arial" panose="020B0604020202020204" pitchFamily="34" charset="0"/>
                <a:cs typeface="Arial" panose="020B0604020202020204" pitchFamily="34" charset="0"/>
              </a:rPr>
              <a:t>Responses were consistent with national and regional trends:</a:t>
            </a:r>
          </a:p>
          <a:p>
            <a:pPr marL="754063" lvl="2" indent="-285750" algn="l">
              <a:lnSpc>
                <a:spcPct val="100000"/>
              </a:lnSpc>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Exercise and fitness programs &amp; amenities got the strongest response</a:t>
            </a:r>
          </a:p>
          <a:p>
            <a:pPr marL="754063" lvl="2" indent="-285750" algn="l">
              <a:lnSpc>
                <a:spcPct val="100000"/>
              </a:lnSpc>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Strong interest was expressed in educational, arts, and social/recreational opportunities offered in appropriate settings</a:t>
            </a:r>
          </a:p>
          <a:p>
            <a:pPr marL="754063" lvl="2" indent="-285750" algn="l">
              <a:lnSpc>
                <a:spcPct val="100000"/>
              </a:lnSpc>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Strong support was voiced for the daily lunch program and expansion of a spectrum of social, legal, health &amp; mental health services</a:t>
            </a:r>
          </a:p>
          <a:p>
            <a:pPr marL="754063" lvl="2" indent="-285750" algn="l">
              <a:lnSpc>
                <a:spcPct val="100000"/>
              </a:lnSpc>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More than 2/3 said they would like to visit the Center to work out on exercise equipment, make use of an indoor walking track, to eat and socialize in a lobby café, and/or to enjoy performances.</a:t>
            </a:r>
          </a:p>
          <a:p>
            <a:pPr marL="754063" lvl="2" indent="-285750" algn="l">
              <a:lnSpc>
                <a:spcPct val="100000"/>
              </a:lnSpc>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Full survey results are included in the Final Report Appendix</a:t>
            </a:r>
          </a:p>
          <a:p>
            <a:pPr marL="754063" lvl="2" indent="-285750" algn="l">
              <a:lnSpc>
                <a:spcPct val="100000"/>
              </a:lnSpc>
              <a:spcBef>
                <a:spcPts val="0"/>
              </a:spcBef>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C8E232F-E218-1D63-B756-5C1739335E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7943" y="822803"/>
            <a:ext cx="2857500" cy="2857500"/>
          </a:xfrm>
          <a:prstGeom prst="rect">
            <a:avLst/>
          </a:prstGeom>
        </p:spPr>
      </p:pic>
    </p:spTree>
    <p:extLst>
      <p:ext uri="{BB962C8B-B14F-4D97-AF65-F5344CB8AC3E}">
        <p14:creationId xmlns:p14="http://schemas.microsoft.com/office/powerpoint/2010/main" val="28514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756557" y="156165"/>
            <a:ext cx="7091067" cy="12942004"/>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Step 4: Current &amp; Future Offerings Review</a:t>
            </a:r>
            <a:endParaRPr lang="en-US" sz="1600" b="1" dirty="0">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The </a:t>
            </a:r>
            <a:r>
              <a:rPr lang="en-US" sz="1600" dirty="0">
                <a:latin typeface="Arial" panose="020B0604020202020204" pitchFamily="34" charset="0"/>
                <a:ea typeface="Times New Roman" panose="02020603050405020304" pitchFamily="18" charset="0"/>
                <a:cs typeface="Arial" panose="020B0604020202020204" pitchFamily="34" charset="0"/>
              </a:rPr>
              <a:t>study team m</a:t>
            </a:r>
            <a:r>
              <a:rPr lang="en-US" sz="1600" dirty="0">
                <a:effectLst/>
                <a:latin typeface="Arial" panose="020B0604020202020204" pitchFamily="34" charset="0"/>
                <a:ea typeface="Times New Roman" panose="02020603050405020304" pitchFamily="18" charset="0"/>
                <a:cs typeface="Arial" panose="020B0604020202020204" pitchFamily="34" charset="0"/>
              </a:rPr>
              <a:t>et with Senior Center, Adult and Family Services, Health Department, and Emergency Management administrators &amp; staff to gather information that helps to define space needs associated with </a:t>
            </a:r>
            <a:r>
              <a:rPr lang="en-US" sz="1600" b="1" dirty="0">
                <a:effectLst/>
                <a:latin typeface="Arial" panose="020B0604020202020204" pitchFamily="34" charset="0"/>
                <a:ea typeface="Times New Roman" panose="02020603050405020304" pitchFamily="18" charset="0"/>
                <a:cs typeface="Arial" panose="020B0604020202020204" pitchFamily="34" charset="0"/>
              </a:rPr>
              <a:t>current and potential future uses </a:t>
            </a:r>
            <a:r>
              <a:rPr lang="en-US" sz="1600" dirty="0">
                <a:effectLst/>
                <a:latin typeface="Arial" panose="020B0604020202020204" pitchFamily="34" charset="0"/>
                <a:ea typeface="Times New Roman" panose="02020603050405020304" pitchFamily="18" charset="0"/>
                <a:cs typeface="Arial" panose="020B0604020202020204" pitchFamily="34" charset="0"/>
              </a:rPr>
              <a:t>of the center </a:t>
            </a:r>
          </a:p>
          <a:p>
            <a:pPr marL="296863" lvl="1" indent="-285750" algn="l">
              <a:lnSpc>
                <a:spcPct val="100000"/>
              </a:lnSpc>
              <a:spcBef>
                <a:spcPts val="60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initial focus was on the </a:t>
            </a:r>
            <a:r>
              <a:rPr lang="en-US" sz="1600" b="1" dirty="0">
                <a:latin typeface="Arial" panose="020B0604020202020204" pitchFamily="34" charset="0"/>
                <a:cs typeface="Arial" panose="020B0604020202020204" pitchFamily="34" charset="0"/>
              </a:rPr>
              <a:t>functions to be </a:t>
            </a:r>
            <a:r>
              <a:rPr lang="en-US" sz="1600" dirty="0">
                <a:latin typeface="Arial" panose="020B0604020202020204" pitchFamily="34" charset="0"/>
                <a:cs typeface="Arial" panose="020B0604020202020204" pitchFamily="34" charset="0"/>
              </a:rPr>
              <a:t>accommodated </a:t>
            </a:r>
          </a:p>
          <a:p>
            <a:pPr marL="11113" lvl="1" algn="l">
              <a:lnSpc>
                <a:spcPct val="100000"/>
              </a:lnSpc>
              <a:spcBef>
                <a:spcPts val="600"/>
              </a:spcBef>
              <a:spcAft>
                <a:spcPts val="1200"/>
              </a:spcAft>
            </a:pPr>
            <a:r>
              <a:rPr lang="en-US" sz="1600" b="1" dirty="0">
                <a:latin typeface="Arial" panose="020B0604020202020204" pitchFamily="34" charset="0"/>
                <a:cs typeface="Arial" panose="020B0604020202020204" pitchFamily="34" charset="0"/>
              </a:rPr>
              <a:t>Current</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Manchester Senior Center Programs and Services include:</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Card, tile and board games</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Misc. games &amp; recreational activities (bingo, billiards, virtual gaming, cornhole, bocce)</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Art &amp; handcrafts (woodshop, ceramics, painting, sewing &amp; needlework)</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Fitness &amp; meditation (broad spectrum of exercise classes, tai chi, yoga, etc.)</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Educational &amp; cultural (memoir writing, book club, driver safety, cooking demonstrations, topical presentations, workshops &amp; classes)</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Entertainment &amp; socialization-focused activities (broad variety of clubs &amp; groups, movies, seasonal and holiday celebrations)</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Health &amp; Personal Services (Daily lunch program, various health screenings and services, support groups, social worker consultations and case management, transportation, etc.)</a:t>
            </a:r>
          </a:p>
          <a:p>
            <a:pPr marL="581025" lvl="2" indent="-285750" algn="l">
              <a:lnSpc>
                <a:spcPct val="100000"/>
              </a:lnSpc>
              <a:spcBef>
                <a:spcPts val="0"/>
              </a:spcBef>
              <a:spcAft>
                <a:spcPts val="900"/>
              </a:spcAft>
              <a:buFont typeface="Arial" panose="020B0604020202020204" pitchFamily="34" charset="0"/>
              <a:buChar char="•"/>
            </a:pPr>
            <a:r>
              <a:rPr lang="en-US" sz="1200" dirty="0">
                <a:latin typeface="Arial" panose="020B0604020202020204" pitchFamily="34" charset="0"/>
                <a:cs typeface="Arial" panose="020B0604020202020204" pitchFamily="34" charset="0"/>
              </a:rPr>
              <a:t>Drop-in use of the facility, which is currently very limited due to space and space layout issues</a:t>
            </a:r>
          </a:p>
          <a:p>
            <a:pPr marL="754063" lvl="2"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b="1"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pic>
        <p:nvPicPr>
          <p:cNvPr id="7" name="Picture 6" descr="May be an image of 12 people, people standing and indoor">
            <a:extLst>
              <a:ext uri="{FF2B5EF4-FFF2-40B4-BE49-F238E27FC236}">
                <a16:creationId xmlns:a16="http://schemas.microsoft.com/office/drawing/2014/main" id="{E5C97ADD-1368-6119-BDAE-13EEB9B5E8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8045"/>
          <a:stretch/>
        </p:blipFill>
        <p:spPr bwMode="auto">
          <a:xfrm>
            <a:off x="8473168" y="1077685"/>
            <a:ext cx="2962275" cy="37866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22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756557" y="156165"/>
            <a:ext cx="7091067" cy="13403669"/>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800"/>
              </a:spcAft>
            </a:pPr>
            <a:r>
              <a:rPr lang="en-US" sz="2000" b="1" dirty="0">
                <a:latin typeface="Arial" panose="020B0604020202020204" pitchFamily="34" charset="0"/>
                <a:cs typeface="Arial" panose="020B0604020202020204" pitchFamily="34" charset="0"/>
              </a:rPr>
              <a:t>Step 4, continued: Current &amp; Future Offerings Review</a:t>
            </a:r>
            <a:endParaRPr lang="en-US" sz="1600" b="1" dirty="0">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12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Our review continued with the discussion of </a:t>
            </a:r>
            <a:r>
              <a:rPr lang="en-US" sz="1600" b="1" dirty="0">
                <a:effectLst/>
                <a:latin typeface="Arial" panose="020B0604020202020204" pitchFamily="34" charset="0"/>
                <a:ea typeface="Times New Roman" panose="02020603050405020304" pitchFamily="18" charset="0"/>
                <a:cs typeface="Arial" panose="020B0604020202020204" pitchFamily="34" charset="0"/>
              </a:rPr>
              <a:t>additional </a:t>
            </a:r>
            <a:r>
              <a:rPr lang="en-US" sz="1600" dirty="0">
                <a:effectLst/>
                <a:latin typeface="Arial" panose="020B0604020202020204" pitchFamily="34" charset="0"/>
                <a:ea typeface="Times New Roman" panose="02020603050405020304" pitchFamily="18" charset="0"/>
                <a:cs typeface="Arial" panose="020B0604020202020204" pitchFamily="34" charset="0"/>
              </a:rPr>
              <a:t>programs, services, drop-in activities and staffing considerations that should be considered for a new facility (based in the projected needs and interests of the growing target population, staff observations, and survey results).</a:t>
            </a:r>
          </a:p>
          <a:p>
            <a:pPr marL="285750" marR="0" lvl="0" indent="-285750" algn="l">
              <a:lnSpc>
                <a:spcPct val="100000"/>
              </a:lnSpc>
              <a:spcBef>
                <a:spcPts val="600"/>
              </a:spcBef>
              <a:spcAft>
                <a:spcPts val="12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We talked about </a:t>
            </a:r>
            <a:r>
              <a:rPr lang="en-US" sz="1600" b="1" dirty="0">
                <a:latin typeface="Arial" panose="020B0604020202020204" pitchFamily="34" charset="0"/>
                <a:ea typeface="Times New Roman" panose="02020603050405020304" pitchFamily="18" charset="0"/>
                <a:cs typeface="Arial" panose="020B0604020202020204" pitchFamily="34" charset="0"/>
              </a:rPr>
              <a:t>outdoor</a:t>
            </a:r>
            <a:r>
              <a:rPr lang="en-US" sz="1600" dirty="0">
                <a:latin typeface="Arial" panose="020B0604020202020204" pitchFamily="34" charset="0"/>
                <a:ea typeface="Times New Roman" panose="02020603050405020304" pitchFamily="18" charset="0"/>
                <a:cs typeface="Arial" panose="020B0604020202020204" pitchFamily="34" charset="0"/>
              </a:rPr>
              <a:t> activities and amenities of interest and other site-related issues including parking, which is critical to the success of a facility of this type</a:t>
            </a:r>
          </a:p>
          <a:p>
            <a:pPr marL="285750" marR="0" lvl="0" indent="-285750" algn="l">
              <a:lnSpc>
                <a:spcPct val="100000"/>
              </a:lnSpc>
              <a:spcBef>
                <a:spcPts val="600"/>
              </a:spcBef>
              <a:spcAft>
                <a:spcPts val="12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We reviewed current practices and a future vision for use of the Senior Center as an </a:t>
            </a:r>
            <a:r>
              <a:rPr lang="en-US" sz="1600" b="1" dirty="0">
                <a:latin typeface="Arial" panose="020B0604020202020204" pitchFamily="34" charset="0"/>
                <a:ea typeface="Times New Roman" panose="02020603050405020304" pitchFamily="18" charset="0"/>
                <a:cs typeface="Arial" panose="020B0604020202020204" pitchFamily="34" charset="0"/>
              </a:rPr>
              <a:t>Emergency Shelter</a:t>
            </a:r>
            <a:r>
              <a:rPr lang="en-US" sz="1600" dirty="0">
                <a:latin typeface="Arial" panose="020B0604020202020204" pitchFamily="34" charset="0"/>
                <a:ea typeface="Times New Roman" panose="02020603050405020304" pitchFamily="18" charset="0"/>
                <a:cs typeface="Arial" panose="020B0604020202020204" pitchFamily="34" charset="0"/>
              </a:rPr>
              <a:t>, with up to 60 individuals of all ages potentially accommodated for stays of limited duration during applicable emergencies</a:t>
            </a:r>
          </a:p>
          <a:p>
            <a:pPr marL="285750" marR="0" lvl="0" indent="-285750" algn="l">
              <a:lnSpc>
                <a:spcPct val="100000"/>
              </a:lnSpc>
              <a:spcBef>
                <a:spcPts val="600"/>
              </a:spcBef>
              <a:spcAft>
                <a:spcPts val="120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All of these discussions are reflected in the </a:t>
            </a:r>
            <a:r>
              <a:rPr lang="en-US" sz="1600" b="1" dirty="0">
                <a:latin typeface="Arial" panose="020B0604020202020204" pitchFamily="34" charset="0"/>
                <a:ea typeface="Times New Roman" panose="02020603050405020304" pitchFamily="18" charset="0"/>
                <a:cs typeface="Arial" panose="020B0604020202020204" pitchFamily="34" charset="0"/>
              </a:rPr>
              <a:t>Vision Statement </a:t>
            </a:r>
            <a:r>
              <a:rPr lang="en-US" sz="1600" dirty="0">
                <a:latin typeface="Arial" panose="020B0604020202020204" pitchFamily="34" charset="0"/>
                <a:ea typeface="Times New Roman" panose="02020603050405020304" pitchFamily="18" charset="0"/>
                <a:cs typeface="Arial" panose="020B0604020202020204" pitchFamily="34" charset="0"/>
              </a:rPr>
              <a:t>and </a:t>
            </a:r>
            <a:r>
              <a:rPr lang="en-US" sz="1600" b="1" dirty="0">
                <a:latin typeface="Arial" panose="020B0604020202020204" pitchFamily="34" charset="0"/>
                <a:ea typeface="Times New Roman" panose="02020603050405020304" pitchFamily="18" charset="0"/>
                <a:cs typeface="Arial" panose="020B0604020202020204" pitchFamily="34" charset="0"/>
              </a:rPr>
              <a:t>Program of Requirements </a:t>
            </a:r>
            <a:r>
              <a:rPr lang="en-US" sz="1600" dirty="0">
                <a:latin typeface="Arial" panose="020B0604020202020204" pitchFamily="34" charset="0"/>
                <a:ea typeface="Times New Roman" panose="02020603050405020304" pitchFamily="18" charset="0"/>
                <a:cs typeface="Arial" panose="020B0604020202020204" pitchFamily="34" charset="0"/>
              </a:rPr>
              <a:t>for a future facility that we’ll talk about in a moment</a:t>
            </a:r>
          </a:p>
          <a:p>
            <a:pPr marR="0" lvl="0" algn="l">
              <a:lnSpc>
                <a:spcPct val="100000"/>
              </a:lnSpc>
              <a:spcBef>
                <a:spcPts val="600"/>
              </a:spcBef>
              <a:spcAft>
                <a:spcPts val="120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a:lnSpc>
                <a:spcPct val="100000"/>
              </a:lnSpc>
              <a:spcBef>
                <a:spcPts val="0"/>
              </a:spcBef>
              <a:spcAft>
                <a:spcPts val="60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a:lnSpc>
                <a:spcPct val="100000"/>
              </a:lnSpc>
              <a:spcBef>
                <a:spcPts val="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b="1"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622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FF150-85A8-02A4-BADB-988CBF6560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89909" y="5947215"/>
            <a:ext cx="1386205" cy="481330"/>
          </a:xfrm>
          <a:prstGeom prst="rect">
            <a:avLst/>
          </a:prstGeom>
        </p:spPr>
      </p:pic>
      <p:pic>
        <p:nvPicPr>
          <p:cNvPr id="3" name="Picture 2">
            <a:extLst>
              <a:ext uri="{FF2B5EF4-FFF2-40B4-BE49-F238E27FC236}">
                <a16:creationId xmlns:a16="http://schemas.microsoft.com/office/drawing/2014/main" id="{797034B4-A9A8-C04B-CD89-6BE0E59C87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21043" y="5544004"/>
            <a:ext cx="914400" cy="918845"/>
          </a:xfrm>
          <a:prstGeom prst="rect">
            <a:avLst/>
          </a:prstGeom>
        </p:spPr>
      </p:pic>
      <p:sp>
        <p:nvSpPr>
          <p:cNvPr id="17" name="Content Placeholder 3">
            <a:extLst>
              <a:ext uri="{FF2B5EF4-FFF2-40B4-BE49-F238E27FC236}">
                <a16:creationId xmlns:a16="http://schemas.microsoft.com/office/drawing/2014/main" id="{11F0FFA6-787A-A7CC-8140-29C5B67C5FC6}"/>
              </a:ext>
            </a:extLst>
          </p:cNvPr>
          <p:cNvSpPr txBox="1">
            <a:spLocks/>
          </p:cNvSpPr>
          <p:nvPr/>
        </p:nvSpPr>
        <p:spPr>
          <a:xfrm>
            <a:off x="756557" y="-247872"/>
            <a:ext cx="11100663" cy="13973056"/>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endParaRPr lang="en-US" sz="2000" b="1" dirty="0">
              <a:latin typeface="Arial" panose="020B0604020202020204" pitchFamily="34" charset="0"/>
              <a:cs typeface="Arial" panose="020B0604020202020204" pitchFamily="34" charset="0"/>
            </a:endParaRPr>
          </a:p>
          <a:p>
            <a:pPr algn="l">
              <a:lnSpc>
                <a:spcPct val="100000"/>
              </a:lnSpc>
              <a:spcBef>
                <a:spcPts val="0"/>
              </a:spcBef>
              <a:spcAft>
                <a:spcPts val="1200"/>
              </a:spcAft>
            </a:pPr>
            <a:r>
              <a:rPr lang="en-US" sz="2000" b="1" dirty="0">
                <a:latin typeface="Arial" panose="020B0604020202020204" pitchFamily="34" charset="0"/>
                <a:cs typeface="Arial" panose="020B0604020202020204" pitchFamily="34" charset="0"/>
              </a:rPr>
              <a:t>Step 5: Existing Conditions Review and Future Vision Development</a:t>
            </a:r>
          </a:p>
          <a:p>
            <a:pPr algn="l">
              <a:lnSpc>
                <a:spcPct val="100000"/>
              </a:lnSpc>
              <a:spcBef>
                <a:spcPts val="0"/>
              </a:spcBef>
              <a:spcAft>
                <a:spcPts val="1200"/>
              </a:spcAft>
            </a:pPr>
            <a:endParaRPr lang="en-US" sz="1200" dirty="0">
              <a:latin typeface="Arial" panose="020B0604020202020204" pitchFamily="34" charset="0"/>
              <a:ea typeface="Times New Roman" panose="02020603050405020304" pitchFamily="18" charset="0"/>
            </a:endParaRPr>
          </a:p>
          <a:p>
            <a:pPr algn="l">
              <a:lnSpc>
                <a:spcPct val="100000"/>
              </a:lnSpc>
              <a:spcBef>
                <a:spcPts val="0"/>
              </a:spcBef>
              <a:spcAft>
                <a:spcPts val="1200"/>
              </a:spcAft>
            </a:pPr>
            <a:endParaRPr lang="en-US" sz="1200" dirty="0">
              <a:effectLst/>
              <a:latin typeface="Arial" panose="020B0604020202020204" pitchFamily="34" charset="0"/>
              <a:ea typeface="Times New Roman" panose="02020603050405020304" pitchFamily="18" charset="0"/>
            </a:endParaRPr>
          </a:p>
          <a:p>
            <a:pPr algn="l">
              <a:lnSpc>
                <a:spcPct val="100000"/>
              </a:lnSpc>
              <a:spcBef>
                <a:spcPts val="0"/>
              </a:spcBef>
              <a:spcAft>
                <a:spcPts val="1200"/>
              </a:spcAft>
            </a:pPr>
            <a:endParaRPr lang="en-US" sz="1800" dirty="0">
              <a:latin typeface="Arial" panose="020B0604020202020204" pitchFamily="34" charset="0"/>
              <a:ea typeface="Times New Roman" panose="02020603050405020304" pitchFamily="18" charset="0"/>
            </a:endParaRPr>
          </a:p>
          <a:p>
            <a:pPr algn="l">
              <a:lnSpc>
                <a:spcPct val="100000"/>
              </a:lnSpc>
              <a:spcBef>
                <a:spcPts val="0"/>
              </a:spcBef>
              <a:spcAft>
                <a:spcPts val="1200"/>
              </a:spcAft>
            </a:pPr>
            <a:endParaRPr lang="en-US" sz="1800" dirty="0">
              <a:effectLst/>
              <a:latin typeface="Arial" panose="020B0604020202020204" pitchFamily="34" charset="0"/>
              <a:ea typeface="Times New Roman" panose="02020603050405020304" pitchFamily="18" charset="0"/>
            </a:endParaRPr>
          </a:p>
          <a:p>
            <a:pPr algn="l">
              <a:lnSpc>
                <a:spcPct val="100000"/>
              </a:lnSpc>
              <a:spcBef>
                <a:spcPts val="0"/>
              </a:spcBef>
              <a:spcAft>
                <a:spcPts val="1200"/>
              </a:spcAft>
            </a:pPr>
            <a:endParaRPr lang="en-US" sz="1800" dirty="0">
              <a:latin typeface="Arial" panose="020B0604020202020204" pitchFamily="34" charset="0"/>
              <a:ea typeface="Times New Roman" panose="02020603050405020304" pitchFamily="18" charset="0"/>
            </a:endParaRPr>
          </a:p>
          <a:p>
            <a:pPr marL="285750" indent="-285750" algn="l">
              <a:lnSpc>
                <a:spcPct val="100000"/>
              </a:lnSpc>
              <a:spcBef>
                <a:spcPts val="0"/>
              </a:spcBef>
              <a:spcAft>
                <a:spcPts val="1200"/>
              </a:spcAft>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 study team toured the building and site with the Center Director, discussed</a:t>
            </a:r>
            <a:r>
              <a:rPr lang="en-US" sz="1600" dirty="0">
                <a:latin typeface="Arial" panose="020B0604020202020204" pitchFamily="34" charset="0"/>
                <a:cs typeface="Arial" panose="020B0604020202020204" pitchFamily="34" charset="0"/>
              </a:rPr>
              <a:t> how it is used, and                          identified issues that negatively impact program and service delivery, staff, and patrons.</a:t>
            </a:r>
          </a:p>
          <a:p>
            <a:pPr marL="285750"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Goals and parameters to be incorporated in the vision (and the evaluation of options) for a new facility                          were developed as a result of this analysis.</a:t>
            </a:r>
          </a:p>
          <a:p>
            <a:pPr marL="285750" indent="-285750" algn="l">
              <a:lnSpc>
                <a:spcPct val="100000"/>
              </a:lnSpc>
              <a:spcBef>
                <a:spcPts val="0"/>
              </a:spcBef>
              <a:spcAft>
                <a:spcPts val="12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detailed list of </a:t>
            </a:r>
            <a:r>
              <a:rPr lang="en-US" sz="1600" b="1" dirty="0">
                <a:latin typeface="Arial" panose="020B0604020202020204" pitchFamily="34" charset="0"/>
                <a:cs typeface="Arial" panose="020B0604020202020204" pitchFamily="34" charset="0"/>
              </a:rPr>
              <a:t>observations and goals </a:t>
            </a:r>
            <a:r>
              <a:rPr lang="en-US" sz="1600" dirty="0">
                <a:latin typeface="Arial" panose="020B0604020202020204" pitchFamily="34" charset="0"/>
                <a:cs typeface="Arial" panose="020B0604020202020204" pitchFamily="34" charset="0"/>
              </a:rPr>
              <a:t>is included in the full report.</a:t>
            </a:r>
          </a:p>
          <a:p>
            <a:pPr marL="285750"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spcAft>
                <a:spcPts val="1200"/>
              </a:spcAft>
            </a:pPr>
            <a:endParaRPr lang="en-US" sz="1600" dirty="0">
              <a:effectLst/>
              <a:latin typeface="Arial" panose="020B0604020202020204" pitchFamily="34" charset="0"/>
              <a:cs typeface="Arial" panose="020B0604020202020204" pitchFamily="34" charset="0"/>
            </a:endParaRPr>
          </a:p>
          <a:p>
            <a:pPr algn="l">
              <a:lnSpc>
                <a:spcPct val="100000"/>
              </a:lnSpc>
              <a:spcBef>
                <a:spcPts val="0"/>
              </a:spcBef>
              <a:spcAft>
                <a:spcPts val="1200"/>
              </a:spcAft>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Bef>
                <a:spcPts val="0"/>
              </a:spcBef>
              <a:spcAft>
                <a:spcPts val="120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a:lnSpc>
                <a:spcPct val="100000"/>
              </a:lnSpc>
              <a:spcBef>
                <a:spcPts val="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dirty="0">
              <a:latin typeface="Arial" panose="020B0604020202020204" pitchFamily="34" charset="0"/>
              <a:cs typeface="Arial" panose="020B0604020202020204" pitchFamily="34" charset="0"/>
            </a:endParaRPr>
          </a:p>
          <a:p>
            <a:pPr marL="11113" lvl="1" algn="l">
              <a:lnSpc>
                <a:spcPct val="100000"/>
              </a:lnSpc>
              <a:spcBef>
                <a:spcPts val="0"/>
              </a:spcBef>
              <a:spcAft>
                <a:spcPts val="1200"/>
              </a:spcAft>
            </a:pPr>
            <a:endParaRPr lang="en-US" sz="1600" b="1" dirty="0">
              <a:latin typeface="Arial" panose="020B0604020202020204" pitchFamily="34" charset="0"/>
              <a:cs typeface="Arial" panose="020B0604020202020204" pitchFamily="34" charset="0"/>
            </a:endParaRPr>
          </a:p>
          <a:p>
            <a:pPr marL="754063" lvl="2" indent="-285750" algn="l">
              <a:lnSpc>
                <a:spcPct val="100000"/>
              </a:lnSpc>
              <a:spcBef>
                <a:spcPts val="0"/>
              </a:spcBef>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863" lvl="1" indent="-285750" algn="l">
              <a:lnSpc>
                <a:spcPct val="100000"/>
              </a:lnSpc>
              <a:spcBef>
                <a:spcPts val="0"/>
              </a:spcBef>
              <a:spcAft>
                <a:spcPts val="1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0375" lvl="2" algn="l">
              <a:lnSpc>
                <a:spcPct val="100000"/>
              </a:lnSpc>
              <a:spcBef>
                <a:spcPts val="0"/>
              </a:spcBef>
              <a:spcAft>
                <a:spcPts val="600"/>
              </a:spcAft>
            </a:pPr>
            <a:endParaRPr lang="en-US" sz="1600" dirty="0">
              <a:latin typeface="Arial" panose="020B0604020202020204" pitchFamily="34" charset="0"/>
              <a:cs typeface="Arial" panose="020B0604020202020204" pitchFamily="34" charset="0"/>
            </a:endParaRPr>
          </a:p>
          <a:p>
            <a:pPr marL="742950" lvl="1" indent="-285750" algn="l">
              <a:lnSpc>
                <a:spcPct val="100000"/>
              </a:lnSpc>
              <a:spcBef>
                <a:spcPts val="0"/>
              </a:spcBef>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dirty="0">
              <a:latin typeface="Arial" panose="020B0604020202020204" pitchFamily="34" charset="0"/>
              <a:cs typeface="Arial" panose="020B0604020202020204" pitchFamily="34" charset="0"/>
            </a:endParaRPr>
          </a:p>
          <a:p>
            <a:pPr marL="742950" lvl="1" indent="-285750" algn="l">
              <a:lnSpc>
                <a:spcPct val="100000"/>
              </a:lnSpc>
              <a:spcBef>
                <a:spcPts val="0"/>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algn="l">
              <a:lnSpc>
                <a:spcPct val="100000"/>
              </a:lnSpc>
              <a:spcBef>
                <a:spcPts val="0"/>
              </a:spcBef>
            </a:pPr>
            <a:endParaRPr lang="en-US" sz="2000" b="1" dirty="0">
              <a:latin typeface="Arial" panose="020B0604020202020204" pitchFamily="34" charset="0"/>
              <a:cs typeface="Arial" panose="020B0604020202020204" pitchFamily="34" charset="0"/>
            </a:endParaRPr>
          </a:p>
          <a:p>
            <a:pPr lvl="1">
              <a:lnSpc>
                <a:spcPct val="100000"/>
              </a:lnSpc>
              <a:spcBef>
                <a:spcPts val="0"/>
              </a:spcBef>
            </a:pPr>
            <a:endParaRPr lang="en-US" sz="16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8411BB22-8FB0-743F-DB12-97EE2E592E70}"/>
              </a:ext>
            </a:extLst>
          </p:cNvPr>
          <p:cNvGrpSpPr/>
          <p:nvPr/>
        </p:nvGrpSpPr>
        <p:grpSpPr>
          <a:xfrm>
            <a:off x="780207" y="1324627"/>
            <a:ext cx="9740836" cy="1371532"/>
            <a:chOff x="899621" y="1324627"/>
            <a:chExt cx="9740836" cy="1371532"/>
          </a:xfrm>
        </p:grpSpPr>
        <p:pic>
          <p:nvPicPr>
            <p:cNvPr id="5" name="Picture 4">
              <a:extLst>
                <a:ext uri="{FF2B5EF4-FFF2-40B4-BE49-F238E27FC236}">
                  <a16:creationId xmlns:a16="http://schemas.microsoft.com/office/drawing/2014/main" id="{60AAE6D1-16EE-E575-5EE9-A1BB367DF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621" y="1324627"/>
              <a:ext cx="1033035" cy="1371532"/>
            </a:xfrm>
            <a:prstGeom prst="rect">
              <a:avLst/>
            </a:prstGeom>
          </p:spPr>
        </p:pic>
        <p:pic>
          <p:nvPicPr>
            <p:cNvPr id="6" name="Picture 5">
              <a:extLst>
                <a:ext uri="{FF2B5EF4-FFF2-40B4-BE49-F238E27FC236}">
                  <a16:creationId xmlns:a16="http://schemas.microsoft.com/office/drawing/2014/main" id="{AD2359B4-15F3-9392-E90A-8FC99CC3D3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5720" y="1324627"/>
              <a:ext cx="1033035" cy="1371532"/>
            </a:xfrm>
            <a:prstGeom prst="rect">
              <a:avLst/>
            </a:prstGeom>
          </p:spPr>
        </p:pic>
        <p:pic>
          <p:nvPicPr>
            <p:cNvPr id="7" name="Picture 6">
              <a:extLst>
                <a:ext uri="{FF2B5EF4-FFF2-40B4-BE49-F238E27FC236}">
                  <a16:creationId xmlns:a16="http://schemas.microsoft.com/office/drawing/2014/main" id="{B3FEDF02-930B-8BE3-26F6-D0460551FF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9817" y="1324627"/>
              <a:ext cx="1828605" cy="1371532"/>
            </a:xfrm>
            <a:prstGeom prst="rect">
              <a:avLst/>
            </a:prstGeom>
          </p:spPr>
        </p:pic>
        <p:pic>
          <p:nvPicPr>
            <p:cNvPr id="8" name="Picture 7">
              <a:extLst>
                <a:ext uri="{FF2B5EF4-FFF2-40B4-BE49-F238E27FC236}">
                  <a16:creationId xmlns:a16="http://schemas.microsoft.com/office/drawing/2014/main" id="{A0431F75-7C38-7FD5-AD6A-F5F88DD577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30814" y="1324627"/>
              <a:ext cx="1033035" cy="1371532"/>
            </a:xfrm>
            <a:prstGeom prst="rect">
              <a:avLst/>
            </a:prstGeom>
          </p:spPr>
        </p:pic>
        <p:pic>
          <p:nvPicPr>
            <p:cNvPr id="9" name="Picture 8">
              <a:extLst>
                <a:ext uri="{FF2B5EF4-FFF2-40B4-BE49-F238E27FC236}">
                  <a16:creationId xmlns:a16="http://schemas.microsoft.com/office/drawing/2014/main" id="{8A033CE7-37AD-6946-17B4-4BE90A234E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37340" y="1324627"/>
              <a:ext cx="1828605" cy="1371532"/>
            </a:xfrm>
            <a:prstGeom prst="rect">
              <a:avLst/>
            </a:prstGeom>
          </p:spPr>
        </p:pic>
        <p:pic>
          <p:nvPicPr>
            <p:cNvPr id="10" name="Picture 9">
              <a:extLst>
                <a:ext uri="{FF2B5EF4-FFF2-40B4-BE49-F238E27FC236}">
                  <a16:creationId xmlns:a16="http://schemas.microsoft.com/office/drawing/2014/main" id="{3A0BEDF9-DE7A-E08D-826F-2A13BE1166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23325" y="1324627"/>
              <a:ext cx="1033035" cy="1371532"/>
            </a:xfrm>
            <a:prstGeom prst="rect">
              <a:avLst/>
            </a:prstGeom>
          </p:spPr>
        </p:pic>
        <p:pic>
          <p:nvPicPr>
            <p:cNvPr id="11" name="Picture 10">
              <a:extLst>
                <a:ext uri="{FF2B5EF4-FFF2-40B4-BE49-F238E27FC236}">
                  <a16:creationId xmlns:a16="http://schemas.microsoft.com/office/drawing/2014/main" id="{F7DDE709-3BA2-4E35-F950-C00764A069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607422" y="1324627"/>
              <a:ext cx="1033035" cy="1371532"/>
            </a:xfrm>
            <a:prstGeom prst="rect">
              <a:avLst/>
            </a:prstGeom>
          </p:spPr>
        </p:pic>
      </p:grpSp>
      <p:grpSp>
        <p:nvGrpSpPr>
          <p:cNvPr id="19" name="Group 18">
            <a:extLst>
              <a:ext uri="{FF2B5EF4-FFF2-40B4-BE49-F238E27FC236}">
                <a16:creationId xmlns:a16="http://schemas.microsoft.com/office/drawing/2014/main" id="{88FBD9A8-85E4-62DB-41D5-3906B10CF625}"/>
              </a:ext>
            </a:extLst>
          </p:cNvPr>
          <p:cNvGrpSpPr/>
          <p:nvPr/>
        </p:nvGrpSpPr>
        <p:grpSpPr>
          <a:xfrm>
            <a:off x="780207" y="4833299"/>
            <a:ext cx="6556323" cy="1371532"/>
            <a:chOff x="887793" y="5091317"/>
            <a:chExt cx="6556323" cy="1371532"/>
          </a:xfrm>
        </p:grpSpPr>
        <p:pic>
          <p:nvPicPr>
            <p:cNvPr id="12" name="Picture 11">
              <a:extLst>
                <a:ext uri="{FF2B5EF4-FFF2-40B4-BE49-F238E27FC236}">
                  <a16:creationId xmlns:a16="http://schemas.microsoft.com/office/drawing/2014/main" id="{E2418C90-AF45-4585-2822-D23ACF81B5C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bwMode="auto">
            <a:xfrm>
              <a:off x="6411081" y="5091317"/>
              <a:ext cx="1033035" cy="13715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D1A71258-6F8A-ECFE-213E-01C77F17B72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7793" y="5091317"/>
              <a:ext cx="1033035" cy="1371532"/>
            </a:xfrm>
            <a:prstGeom prst="rect">
              <a:avLst/>
            </a:prstGeom>
          </p:spPr>
        </p:pic>
        <p:pic>
          <p:nvPicPr>
            <p:cNvPr id="14" name="Picture 13">
              <a:extLst>
                <a:ext uri="{FF2B5EF4-FFF2-40B4-BE49-F238E27FC236}">
                  <a16:creationId xmlns:a16="http://schemas.microsoft.com/office/drawing/2014/main" id="{20221C74-BC1D-EAEB-E910-B46B0FBA131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79384" y="5091317"/>
              <a:ext cx="1828605" cy="1371532"/>
            </a:xfrm>
            <a:prstGeom prst="rect">
              <a:avLst/>
            </a:prstGeom>
          </p:spPr>
        </p:pic>
        <p:pic>
          <p:nvPicPr>
            <p:cNvPr id="15" name="Picture 14">
              <a:extLst>
                <a:ext uri="{FF2B5EF4-FFF2-40B4-BE49-F238E27FC236}">
                  <a16:creationId xmlns:a16="http://schemas.microsoft.com/office/drawing/2014/main" id="{0266A7D1-05F4-1621-9679-726161E285D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57875" y="5091317"/>
              <a:ext cx="1033035" cy="1371532"/>
            </a:xfrm>
            <a:prstGeom prst="rect">
              <a:avLst/>
            </a:prstGeom>
          </p:spPr>
        </p:pic>
        <p:pic>
          <p:nvPicPr>
            <p:cNvPr id="16" name="Picture 15">
              <a:extLst>
                <a:ext uri="{FF2B5EF4-FFF2-40B4-BE49-F238E27FC236}">
                  <a16:creationId xmlns:a16="http://schemas.microsoft.com/office/drawing/2014/main" id="{107E1A9D-F49D-1039-267F-A95C8979991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234478" y="5091317"/>
              <a:ext cx="1033035" cy="1371532"/>
            </a:xfrm>
            <a:prstGeom prst="rect">
              <a:avLst/>
            </a:prstGeom>
          </p:spPr>
        </p:pic>
      </p:grpSp>
    </p:spTree>
    <p:extLst>
      <p:ext uri="{BB962C8B-B14F-4D97-AF65-F5344CB8AC3E}">
        <p14:creationId xmlns:p14="http://schemas.microsoft.com/office/powerpoint/2010/main" val="1678370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2131</Words>
  <Application>Microsoft Office PowerPoint</Application>
  <PresentationFormat>Widescreen</PresentationFormat>
  <Paragraphs>276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PowerPoint Presentation</vt:lpstr>
      <vt:lpstr>The Study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Gallow</dc:creator>
  <cp:lastModifiedBy>Joel Cox</cp:lastModifiedBy>
  <cp:revision>20</cp:revision>
  <dcterms:created xsi:type="dcterms:W3CDTF">2022-11-29T14:38:02Z</dcterms:created>
  <dcterms:modified xsi:type="dcterms:W3CDTF">2022-12-06T16:45:51Z</dcterms:modified>
</cp:coreProperties>
</file>